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0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67DCCD-8311-4442-B358-4B24B33C504D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38EAFBEB-C866-4CC8-90C1-4DE264218FC2}">
      <dgm:prSet phldrT="[Текст]"/>
      <dgm:spPr/>
      <dgm:t>
        <a:bodyPr/>
        <a:lstStyle/>
        <a:p>
          <a:r>
            <a:rPr lang="ru-RU" dirty="0" smtClean="0"/>
            <a:t>функциональная направленность языкового и речевого материала</a:t>
          </a:r>
          <a:endParaRPr lang="ru-RU" dirty="0"/>
        </a:p>
      </dgm:t>
    </dgm:pt>
    <dgm:pt modelId="{18926461-11E2-4776-9101-76DDDB38B2A9}" type="parTrans" cxnId="{3762B30B-FA59-4955-AE33-1B498E02C8F1}">
      <dgm:prSet/>
      <dgm:spPr/>
      <dgm:t>
        <a:bodyPr/>
        <a:lstStyle/>
        <a:p>
          <a:endParaRPr lang="ru-RU"/>
        </a:p>
      </dgm:t>
    </dgm:pt>
    <dgm:pt modelId="{D88151A2-C8F9-4437-B7BD-11BA66B67047}" type="sibTrans" cxnId="{3762B30B-FA59-4955-AE33-1B498E02C8F1}">
      <dgm:prSet/>
      <dgm:spPr/>
      <dgm:t>
        <a:bodyPr/>
        <a:lstStyle/>
        <a:p>
          <a:endParaRPr lang="ru-RU"/>
        </a:p>
      </dgm:t>
    </dgm:pt>
    <dgm:pt modelId="{2FDF97A2-FF31-43FD-8432-1BB1A5EF2DE8}">
      <dgm:prSet phldrT="[Текст]"/>
      <dgm:spPr/>
      <dgm:t>
        <a:bodyPr/>
        <a:lstStyle/>
        <a:p>
          <a:r>
            <a:rPr lang="ru-RU" dirty="0" smtClean="0"/>
            <a:t>коммуникативные намерения участников речевой деятельности</a:t>
          </a:r>
          <a:endParaRPr lang="ru-RU" dirty="0"/>
        </a:p>
      </dgm:t>
    </dgm:pt>
    <dgm:pt modelId="{88BFC95D-1A47-4418-9DAB-F543DEE038CC}" type="parTrans" cxnId="{E5ABE283-E3F2-481A-9AD2-840C8A93E1FC}">
      <dgm:prSet/>
      <dgm:spPr/>
      <dgm:t>
        <a:bodyPr/>
        <a:lstStyle/>
        <a:p>
          <a:endParaRPr lang="ru-RU"/>
        </a:p>
      </dgm:t>
    </dgm:pt>
    <dgm:pt modelId="{D9FD48DD-BB11-4CD4-AC23-9FCDCEE5FAED}" type="sibTrans" cxnId="{E5ABE283-E3F2-481A-9AD2-840C8A93E1FC}">
      <dgm:prSet/>
      <dgm:spPr/>
      <dgm:t>
        <a:bodyPr/>
        <a:lstStyle/>
        <a:p>
          <a:endParaRPr lang="ru-RU"/>
        </a:p>
      </dgm:t>
    </dgm:pt>
    <dgm:pt modelId="{C6632EB2-B74A-4153-853F-A0C9B9376794}" type="pres">
      <dgm:prSet presAssocID="{B967DCCD-8311-4442-B358-4B24B33C50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BD8478-A8A5-412B-96E2-9875D7B1332C}" type="pres">
      <dgm:prSet presAssocID="{38EAFBEB-C866-4CC8-90C1-4DE264218FC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A08D1-1651-47BA-A98C-DAD0937D56E5}" type="pres">
      <dgm:prSet presAssocID="{D88151A2-C8F9-4437-B7BD-11BA66B67047}" presName="sibTrans" presStyleCnt="0"/>
      <dgm:spPr/>
    </dgm:pt>
    <dgm:pt modelId="{BAF18AC1-263A-4792-8DD3-497DC65F668E}" type="pres">
      <dgm:prSet presAssocID="{2FDF97A2-FF31-43FD-8432-1BB1A5EF2DE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EF04F8-E456-4E88-BE1F-476B55B977CD}" type="presOf" srcId="{38EAFBEB-C866-4CC8-90C1-4DE264218FC2}" destId="{C4BD8478-A8A5-412B-96E2-9875D7B1332C}" srcOrd="0" destOrd="0" presId="urn:microsoft.com/office/officeart/2005/8/layout/default#1"/>
    <dgm:cxn modelId="{A81E7C03-7E99-487F-AA13-960CD6E619C3}" type="presOf" srcId="{2FDF97A2-FF31-43FD-8432-1BB1A5EF2DE8}" destId="{BAF18AC1-263A-4792-8DD3-497DC65F668E}" srcOrd="0" destOrd="0" presId="urn:microsoft.com/office/officeart/2005/8/layout/default#1"/>
    <dgm:cxn modelId="{5415B713-348C-4823-A2C3-8E621AD79AA8}" type="presOf" srcId="{B967DCCD-8311-4442-B358-4B24B33C504D}" destId="{C6632EB2-B74A-4153-853F-A0C9B9376794}" srcOrd="0" destOrd="0" presId="urn:microsoft.com/office/officeart/2005/8/layout/default#1"/>
    <dgm:cxn modelId="{3762B30B-FA59-4955-AE33-1B498E02C8F1}" srcId="{B967DCCD-8311-4442-B358-4B24B33C504D}" destId="{38EAFBEB-C866-4CC8-90C1-4DE264218FC2}" srcOrd="0" destOrd="0" parTransId="{18926461-11E2-4776-9101-76DDDB38B2A9}" sibTransId="{D88151A2-C8F9-4437-B7BD-11BA66B67047}"/>
    <dgm:cxn modelId="{E5ABE283-E3F2-481A-9AD2-840C8A93E1FC}" srcId="{B967DCCD-8311-4442-B358-4B24B33C504D}" destId="{2FDF97A2-FF31-43FD-8432-1BB1A5EF2DE8}" srcOrd="1" destOrd="0" parTransId="{88BFC95D-1A47-4418-9DAB-F543DEE038CC}" sibTransId="{D9FD48DD-BB11-4CD4-AC23-9FCDCEE5FAED}"/>
    <dgm:cxn modelId="{4DCDE809-1B4F-4962-9C1A-C3C98920C34F}" type="presParOf" srcId="{C6632EB2-B74A-4153-853F-A0C9B9376794}" destId="{C4BD8478-A8A5-412B-96E2-9875D7B1332C}" srcOrd="0" destOrd="0" presId="urn:microsoft.com/office/officeart/2005/8/layout/default#1"/>
    <dgm:cxn modelId="{8248F231-BA60-43CA-A320-9DD6221600B9}" type="presParOf" srcId="{C6632EB2-B74A-4153-853F-A0C9B9376794}" destId="{B4AA08D1-1651-47BA-A98C-DAD0937D56E5}" srcOrd="1" destOrd="0" presId="urn:microsoft.com/office/officeart/2005/8/layout/default#1"/>
    <dgm:cxn modelId="{A8BEE184-2504-4D68-A06C-94D15220C33A}" type="presParOf" srcId="{C6632EB2-B74A-4153-853F-A0C9B9376794}" destId="{BAF18AC1-263A-4792-8DD3-497DC65F668E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A79D3-9E38-46B4-982B-0ABDE39BCF54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0E9BB-219F-4E57-AB96-47BA33145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322AA-9823-415E-873F-7DF44EC37D38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13A74-15D2-4A7A-9C59-D22E757D6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7C3A1-3CC9-483D-A35C-404DF8CC303D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0AB35-CA62-44E4-8093-616F61752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DFE16-5731-4002-8E35-880D1AE0CB13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D8D62-033A-4232-98CB-64A599E10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C248F-220C-4DF1-BE3C-76159451DBC1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2D2A0-84F6-44D3-9446-DA7669651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45748-D5A9-42A3-948B-26F55C3E0F24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B8927-C88E-4FC3-9042-2EFCAE9AE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62409-91D4-4F25-BBB7-4D93425242E6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6708C-5AA3-4228-A117-4D018A4FE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809AC-AFDE-4990-BB5E-FEAF7C32B49B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747BB-B10B-4597-8BCE-94F670E4C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2422-7515-4463-9B02-DECF61EFB996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F589B-9A0E-46D8-A15E-F1A199453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9AB23-327D-411C-83A1-F570D8C9727C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C1C4C-9CE3-46A2-8A1F-B6D6A6B25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29DEB-3780-4249-B817-674FFE3AA12A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F56A-5F8D-4099-ADB0-391BF801E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C96750-33D6-4CF2-8EA4-BECCC0D1BDAA}" type="datetimeFigureOut">
              <a:rPr lang="ru-RU"/>
              <a:pPr>
                <a:defRPr/>
              </a:pPr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AB71B5-1EFB-470B-BA0C-C343B1FDA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59338" y="4354286"/>
            <a:ext cx="4188822" cy="24161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Н.В. Якунина, доцент, кандидат педагогических наук, доцент кафедры иностранных языков РГГУ</a:t>
            </a:r>
            <a:endParaRPr lang="ru-RU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14463" y="1030288"/>
            <a:ext cx="92297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000099"/>
                </a:solidFill>
              </a:rPr>
              <a:t>Коммуникативно-когнитивный подход</a:t>
            </a:r>
            <a:br>
              <a:rPr lang="ru-RU" sz="4400">
                <a:solidFill>
                  <a:srgbClr val="000099"/>
                </a:solidFill>
              </a:rPr>
            </a:br>
            <a:r>
              <a:rPr lang="ru-RU" sz="4400">
                <a:solidFill>
                  <a:srgbClr val="000099"/>
                </a:solidFill>
              </a:rPr>
              <a:t>к изучению профессионального английского языка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классификация образовательных задач с точки зрения их когнитивной сложности: знание, понимание, применение, анализ, синтез и оценка (Б. Блум)</a:t>
            </a:r>
          </a:p>
          <a:p>
            <a:r>
              <a:rPr lang="ru-RU" smtClean="0"/>
              <a:t>сопоставление категорий знаний: фактические, концептуальные, процедурные и метакогнитивные с типами когнитивных процессов: запоминание, понимание, применение, анализ, оценка и творчество (Л. Андерсон и Д. Кратвол) </a:t>
            </a:r>
          </a:p>
          <a:p>
            <a:r>
              <a:rPr lang="ru-RU" smtClean="0"/>
              <a:t> взаимная зависимость между усвоением языка и когнитивными процессами как результат исследований</a:t>
            </a:r>
          </a:p>
          <a:p>
            <a:endParaRPr lang="ru-RU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46188" y="515938"/>
            <a:ext cx="91408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rgbClr val="000099"/>
                </a:solidFill>
              </a:rPr>
              <a:t>Систематизация когнитивных навыков</a:t>
            </a:r>
            <a:br>
              <a:rPr lang="ru-RU" sz="3600" b="1">
                <a:solidFill>
                  <a:srgbClr val="000099"/>
                </a:solidFill>
              </a:rPr>
            </a:br>
            <a:r>
              <a:rPr lang="ru-RU" sz="3600" b="1">
                <a:solidFill>
                  <a:srgbClr val="000099"/>
                </a:solidFill>
              </a:rPr>
              <a:t>для коммуникативной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5025"/>
            <a:ext cx="10647363" cy="391636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Существует множество способов сделать задания </a:t>
            </a:r>
            <a:r>
              <a:rPr lang="ru-RU" sz="3100" dirty="0" err="1">
                <a:latin typeface="Arial" panose="020B0604020202020204" pitchFamily="34" charset="0"/>
                <a:cs typeface="Arial" panose="020B0604020202020204" pitchFamily="34" charset="0"/>
              </a:rPr>
              <a:t>когнитивно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 сложными: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100" dirty="0" err="1">
                <a:latin typeface="Arial" panose="020B0604020202020204" pitchFamily="34" charset="0"/>
                <a:cs typeface="Arial" panose="020B0604020202020204" pitchFamily="34" charset="0"/>
              </a:rPr>
              <a:t>перефраз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 проблемы, используя синонимы;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-  открытые вопросы;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- включение «синтеза или анализа» в решение проблем;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- использование учебных текстов для оценки идей, представленных в них или поиска связи между текстом и жизнью студентов.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735638" y="4446588"/>
            <a:ext cx="360362" cy="65246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1093788" y="5248275"/>
            <a:ext cx="97536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ctr">
              <a:spcBef>
                <a:spcPts val="13"/>
              </a:spcBef>
              <a:spcAft>
                <a:spcPts val="13"/>
              </a:spcAft>
            </a:pPr>
            <a:r>
              <a:rPr lang="ru-RU" sz="320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Подобные подходы и стратегии стимулируют  интерес учащихся к учебному процессу</a:t>
            </a:r>
            <a:endParaRPr lang="ru-RU" sz="320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106613" y="127000"/>
            <a:ext cx="7653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99"/>
                </a:solidFill>
              </a:rPr>
              <a:t>Когнитивная сложность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4013200" y="2130425"/>
            <a:ext cx="8059738" cy="3884613"/>
          </a:xfrm>
        </p:spPr>
        <p:txBody>
          <a:bodyPr/>
          <a:lstStyle/>
          <a:p>
            <a:r>
              <a:rPr lang="ru-RU" sz="3200" smtClean="0"/>
              <a:t>аналитическое</a:t>
            </a:r>
          </a:p>
          <a:p>
            <a:r>
              <a:rPr lang="ru-RU" sz="3200" smtClean="0"/>
              <a:t> оценочное</a:t>
            </a:r>
          </a:p>
          <a:p>
            <a:r>
              <a:rPr lang="ru-RU" sz="3200" smtClean="0"/>
              <a:t> направленное</a:t>
            </a:r>
          </a:p>
          <a:p>
            <a:r>
              <a:rPr lang="ru-RU" sz="3200" smtClean="0"/>
              <a:t> творческое</a:t>
            </a:r>
          </a:p>
          <a:p>
            <a:r>
              <a:rPr lang="ru-RU" sz="3200" smtClean="0"/>
              <a:t> конструктивное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314575" y="730250"/>
            <a:ext cx="7494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Мышление высокого уровня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820738" y="1800225"/>
            <a:ext cx="10515600" cy="4351338"/>
          </a:xfrm>
        </p:spPr>
        <p:txBody>
          <a:bodyPr/>
          <a:lstStyle/>
          <a:p>
            <a:r>
              <a:rPr lang="ru-RU" smtClean="0"/>
              <a:t>Предъявление творческих  и когнитивно сложных заданий в  образовательном процессе – ключ к созданию критических мыслителей вместо "носителей знаний".</a:t>
            </a:r>
          </a:p>
          <a:p>
            <a:r>
              <a:rPr lang="ru-RU" smtClean="0"/>
              <a:t> Инновационный характер преподавания иностранного языка и задачи, которые студенты должны выполнять, имеют высокий когнитивный спрос.</a:t>
            </a:r>
          </a:p>
          <a:p>
            <a:r>
              <a:rPr lang="ru-RU" smtClean="0"/>
              <a:t>Адаптация учебного материала для достижения поставленных целей  обучения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39925" y="701675"/>
            <a:ext cx="8067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99"/>
                </a:solidFill>
              </a:rPr>
              <a:t>Развитие критического мышления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13075" y="804863"/>
            <a:ext cx="611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99"/>
                </a:solidFill>
              </a:rPr>
              <a:t>Отбор учебного материла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871538" y="1890713"/>
            <a:ext cx="10515600" cy="4351337"/>
          </a:xfrm>
        </p:spPr>
        <p:txBody>
          <a:bodyPr/>
          <a:lstStyle/>
          <a:p>
            <a:r>
              <a:rPr lang="ru-RU" smtClean="0"/>
              <a:t> На этапе выбора учебника или учебного материала, помимо учета тематической направленности, связи с реалиями жизни учащихся, целесообразным представляется тщательный анализ в количественном отношении заданий определенной когнитивной сложности.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40250" y="838200"/>
            <a:ext cx="3598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99"/>
                </a:solidFill>
              </a:rPr>
              <a:t>Заключение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198</Words>
  <Application>Microsoft Office PowerPoint</Application>
  <PresentationFormat>Произвольный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Arial</vt:lpstr>
      <vt:lpstr>Calibri Light</vt:lpstr>
      <vt:lpstr>Times New Roman</vt:lpstr>
      <vt:lpstr>Cambria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деятельностных технологий на занятиях по иностранному языку в неязыковом вузе</dc:title>
  <dc:creator>Анастасия Колядина</dc:creator>
  <cp:lastModifiedBy>MizhaevaBB</cp:lastModifiedBy>
  <cp:revision>10</cp:revision>
  <dcterms:created xsi:type="dcterms:W3CDTF">2021-12-13T09:08:30Z</dcterms:created>
  <dcterms:modified xsi:type="dcterms:W3CDTF">2022-02-22T13:33:30Z</dcterms:modified>
</cp:coreProperties>
</file>