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7" r:id="rId6"/>
    <p:sldId id="270" r:id="rId7"/>
    <p:sldId id="27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17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31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3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794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394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14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87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4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60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52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4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9CD79-66C0-45D4-9CC8-282B4CDF77CA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6009E-2074-4EAB-B29A-673543BD4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a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Chikileva@fa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5976664" cy="576064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Департамент английского языка и профессиональной коммуникации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264696" cy="3528392"/>
          </a:xfrm>
        </p:spPr>
        <p:txBody>
          <a:bodyPr>
            <a:normAutofit fontScale="47500" lnSpcReduction="20000"/>
          </a:bodyPr>
          <a:lstStyle/>
          <a:p>
            <a:endParaRPr lang="ru-RU" sz="4500" dirty="0" smtClean="0">
              <a:solidFill>
                <a:schemeClr val="tx2"/>
              </a:solidFill>
            </a:endParaRPr>
          </a:p>
          <a:p>
            <a:r>
              <a:rPr lang="ru-RU" sz="6700" dirty="0" smtClean="0">
                <a:solidFill>
                  <a:schemeClr val="tx2"/>
                </a:solidFill>
              </a:rPr>
              <a:t>Онлайн обучение</a:t>
            </a:r>
            <a:r>
              <a:rPr lang="en-US" sz="6700" dirty="0" smtClean="0">
                <a:solidFill>
                  <a:schemeClr val="tx2"/>
                </a:solidFill>
              </a:rPr>
              <a:t>: </a:t>
            </a:r>
            <a:endParaRPr lang="ru-RU" sz="6700" dirty="0" smtClean="0">
              <a:solidFill>
                <a:schemeClr val="tx2"/>
              </a:solidFill>
            </a:endParaRPr>
          </a:p>
          <a:p>
            <a:r>
              <a:rPr lang="ru-RU" sz="6700" dirty="0" smtClean="0">
                <a:solidFill>
                  <a:schemeClr val="tx2"/>
                </a:solidFill>
              </a:rPr>
              <a:t>проблемы и решения</a:t>
            </a:r>
            <a:endParaRPr lang="ru-RU" sz="67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pPr lvl="0" algn="r"/>
            <a: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                       </a:t>
            </a:r>
            <a:endParaRPr lang="en-US" sz="24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r"/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</a:rPr>
              <a:t>доктор </a:t>
            </a:r>
            <a:r>
              <a:rPr lang="ru-RU" sz="5000" b="1" dirty="0" err="1" smtClean="0">
                <a:solidFill>
                  <a:schemeClr val="tx2">
                    <a:lumMod val="50000"/>
                  </a:schemeClr>
                </a:solidFill>
              </a:rPr>
              <a:t>филол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</a:rPr>
              <a:t>. наук </a:t>
            </a:r>
          </a:p>
          <a:p>
            <a:pPr lvl="0" algn="r"/>
            <a:r>
              <a:rPr lang="ru-RU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</a:t>
            </a:r>
            <a:r>
              <a:rPr lang="ru-RU" sz="5000" b="1" dirty="0" err="1" smtClean="0">
                <a:solidFill>
                  <a:schemeClr val="tx2">
                    <a:lumMod val="50000"/>
                  </a:schemeClr>
                </a:solidFill>
              </a:rPr>
              <a:t>Чикилева</a:t>
            </a: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</a:rPr>
              <a:t> Л.С</a:t>
            </a:r>
            <a:r>
              <a:rPr lang="ru-RU" sz="5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                                                   </a:t>
            </a:r>
            <a:endParaRPr lang="en-US" sz="50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endParaRPr lang="ru-RU" sz="50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ru-RU" sz="5000" dirty="0">
                <a:solidFill>
                  <a:schemeClr val="tx1"/>
                </a:solidFill>
              </a:rPr>
              <a:t>Москва </a:t>
            </a:r>
            <a:r>
              <a:rPr lang="ru-RU" sz="5000" dirty="0" smtClean="0">
                <a:solidFill>
                  <a:schemeClr val="tx1"/>
                </a:solidFill>
              </a:rPr>
              <a:t>2022</a:t>
            </a:r>
            <a:r>
              <a:rPr lang="en-US" sz="5000" dirty="0" smtClean="0">
                <a:solidFill>
                  <a:schemeClr val="tx1"/>
                </a:solidFill>
              </a:rPr>
              <a:t>                                 </a:t>
            </a:r>
            <a:endParaRPr lang="ru-RU" sz="5000" dirty="0">
              <a:solidFill>
                <a:schemeClr val="tx1"/>
              </a:solidFill>
            </a:endParaRPr>
          </a:p>
          <a:p>
            <a:endParaRPr lang="ru-RU" sz="2900" dirty="0">
              <a:solidFill>
                <a:schemeClr val="tx1"/>
              </a:solidFill>
            </a:endParaRPr>
          </a:p>
        </p:txBody>
      </p:sp>
      <p:pic>
        <p:nvPicPr>
          <p:cNvPr id="4" name="ufrf-logo" descr="Логотип Финуниверситета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4752528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27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Профессионально ориентированное обучение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и задачи преподавателя</a:t>
            </a: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моделировать профессиональный контекст и подбирать  аутентичный материал с учетом будущей профессии </a:t>
            </a:r>
            <a:r>
              <a:rPr lang="ru-RU" sz="2800" dirty="0" smtClean="0"/>
              <a:t>студентов</a:t>
            </a:r>
            <a:endParaRPr lang="ru-RU" sz="2800" dirty="0"/>
          </a:p>
          <a:p>
            <a:pPr lvl="0"/>
            <a:r>
              <a:rPr lang="ru-RU" sz="2800" dirty="0"/>
              <a:t>использовать методические приемы с учетом потребностей </a:t>
            </a:r>
            <a:r>
              <a:rPr lang="ru-RU" sz="2800" dirty="0" smtClean="0"/>
              <a:t>обучаемых</a:t>
            </a:r>
            <a:endParaRPr lang="ru-RU" sz="2800" dirty="0"/>
          </a:p>
          <a:p>
            <a:pPr lvl="0"/>
            <a:r>
              <a:rPr lang="ru-RU" sz="2800" dirty="0" smtClean="0"/>
              <a:t>применять </a:t>
            </a:r>
            <a:r>
              <a:rPr lang="ru-RU" sz="2800" dirty="0"/>
              <a:t>современные технологии обучения, </a:t>
            </a:r>
            <a:r>
              <a:rPr lang="ru-RU" sz="2800" dirty="0" smtClean="0"/>
              <a:t>использовать</a:t>
            </a:r>
            <a:r>
              <a:rPr lang="ru-RU" sz="2800" dirty="0"/>
              <a:t> </a:t>
            </a:r>
            <a:r>
              <a:rPr lang="ru-RU" sz="2800" dirty="0" smtClean="0"/>
              <a:t>свой опыт </a:t>
            </a:r>
            <a:r>
              <a:rPr lang="ru-RU" sz="2800" dirty="0"/>
              <a:t>и </a:t>
            </a:r>
            <a:r>
              <a:rPr lang="ru-RU" sz="2800" dirty="0" smtClean="0"/>
              <a:t>учитывать специфику предмета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11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Использование новых образовательных технологий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реструктуризация традиционной системы   обучения в высших учебных </a:t>
            </a:r>
            <a:r>
              <a:rPr lang="ru-RU" sz="2800" dirty="0" smtClean="0"/>
              <a:t>заведениях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изменение способов взаимодействия преподавателей со студентами </a:t>
            </a:r>
            <a:endParaRPr lang="ru-RU" sz="2800" dirty="0" smtClean="0"/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обеспечение профессиональной направленности и непрерывности обучения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18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Цифровые технологии </a:t>
            </a:r>
            <a:r>
              <a:rPr lang="ru-RU" sz="3600" b="1" dirty="0">
                <a:solidFill>
                  <a:schemeClr val="tx2"/>
                </a:solidFill>
              </a:rPr>
              <a:t>в обучении иностранному </a:t>
            </a:r>
            <a:r>
              <a:rPr lang="ru-RU" sz="3600" b="1" dirty="0" smtClean="0">
                <a:solidFill>
                  <a:schemeClr val="tx2"/>
                </a:solidFill>
              </a:rPr>
              <a:t>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800" dirty="0"/>
          </a:p>
          <a:p>
            <a:r>
              <a:rPr lang="ru-RU" sz="2800" dirty="0" smtClean="0"/>
              <a:t>Онлайн </a:t>
            </a:r>
            <a:r>
              <a:rPr lang="ru-RU" sz="2800" dirty="0" err="1" smtClean="0"/>
              <a:t>вебинары</a:t>
            </a:r>
            <a:r>
              <a:rPr lang="ru-RU" sz="2800" dirty="0" smtClean="0"/>
              <a:t> на платформе </a:t>
            </a:r>
            <a:r>
              <a:rPr lang="en-US" sz="2800" dirty="0" smtClean="0"/>
              <a:t>Teams</a:t>
            </a:r>
            <a:endParaRPr lang="ru-RU" sz="2800" dirty="0"/>
          </a:p>
          <a:p>
            <a:pPr lvl="0"/>
            <a:r>
              <a:rPr lang="ru-RU" sz="2800" dirty="0" smtClean="0"/>
              <a:t>использование электронных образовательных платформ</a:t>
            </a:r>
            <a:endParaRPr lang="ru-RU" sz="2800" dirty="0"/>
          </a:p>
          <a:p>
            <a:pPr lvl="0"/>
            <a:r>
              <a:rPr lang="ru-RU" sz="2800" dirty="0" smtClean="0"/>
              <a:t>самостоятельная работа студентов (</a:t>
            </a:r>
            <a:r>
              <a:rPr lang="en-US" sz="2800" dirty="0" smtClean="0"/>
              <a:t>Moodle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r>
              <a:rPr lang="ru-RU" sz="2800" dirty="0"/>
              <a:t>работа с аудио и видео ресурсами </a:t>
            </a:r>
            <a:endParaRPr lang="en-US" sz="2800" dirty="0" smtClean="0"/>
          </a:p>
          <a:p>
            <a:r>
              <a:rPr lang="ru-RU" sz="2800" dirty="0" smtClean="0"/>
              <a:t>тренировочное и контрольное тестирование онлайн с автоматической проверкой ответов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060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/>
                </a:solidFill>
              </a:rPr>
              <a:t>Использование электронных платформ для контактов со студентами</a:t>
            </a:r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</a:t>
            </a:r>
            <a:r>
              <a:rPr lang="ru-RU" dirty="0"/>
              <a:t>интернет форума как инструмента педагогического </a:t>
            </a:r>
            <a:r>
              <a:rPr lang="ru-RU" dirty="0" smtClean="0"/>
              <a:t>управления и площадки для дискуссии</a:t>
            </a:r>
          </a:p>
          <a:p>
            <a:r>
              <a:rPr lang="ru-RU" dirty="0" smtClean="0"/>
              <a:t> осуществление контактов со студентами на консультациях во внеаудиторное время</a:t>
            </a:r>
          </a:p>
          <a:p>
            <a:r>
              <a:rPr lang="ru-RU" dirty="0" smtClean="0"/>
              <a:t>размещение письменных работ студентов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en-US" dirty="0" smtClean="0"/>
              <a:t>Moodle </a:t>
            </a:r>
            <a:r>
              <a:rPr lang="ru-RU" dirty="0" smtClean="0"/>
              <a:t>для проверки и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55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Эффективность использования цифровых технологий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овладение компетенциями</a:t>
            </a:r>
            <a:r>
              <a:rPr lang="en-US" sz="2800" dirty="0" smtClean="0"/>
              <a:t>, </a:t>
            </a:r>
            <a:r>
              <a:rPr lang="ru-RU" sz="2800" dirty="0" smtClean="0"/>
              <a:t>языковыми навыками и умениями</a:t>
            </a:r>
          </a:p>
          <a:p>
            <a:r>
              <a:rPr lang="ru-RU" sz="2800" dirty="0" smtClean="0"/>
              <a:t>обеспечение индивидуальности обучения</a:t>
            </a:r>
            <a:endParaRPr lang="en-US" sz="2800" dirty="0" smtClean="0"/>
          </a:p>
          <a:p>
            <a:r>
              <a:rPr lang="ru-RU" sz="2800" dirty="0"/>
              <a:t>и</a:t>
            </a:r>
            <a:r>
              <a:rPr lang="ru-RU" sz="2800" dirty="0" smtClean="0"/>
              <a:t>спользование индивидуальных образовательных траекторий</a:t>
            </a:r>
          </a:p>
          <a:p>
            <a:r>
              <a:rPr lang="ru-RU" sz="2800" dirty="0" smtClean="0"/>
              <a:t>адекватная оценка результатов обучения </a:t>
            </a:r>
          </a:p>
          <a:p>
            <a:r>
              <a:rPr lang="ru-RU" sz="2800" dirty="0"/>
              <a:t>м</a:t>
            </a:r>
            <a:r>
              <a:rPr lang="ru-RU" sz="2800" dirty="0" smtClean="0"/>
              <a:t>отивация в изучении иностранного языка</a:t>
            </a:r>
          </a:p>
          <a:p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653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O</a:t>
            </a:r>
            <a:r>
              <a:rPr lang="ru-RU" sz="3200" b="1" dirty="0" err="1" smtClean="0">
                <a:solidFill>
                  <a:schemeClr val="tx2"/>
                </a:solidFill>
              </a:rPr>
              <a:t>нлайн</a:t>
            </a:r>
            <a:r>
              <a:rPr lang="ru-RU" sz="3200" b="1" dirty="0" smtClean="0">
                <a:solidFill>
                  <a:schemeClr val="tx2"/>
                </a:solidFill>
              </a:rPr>
              <a:t> обучение</a:t>
            </a:r>
            <a:r>
              <a:rPr lang="en-US" sz="3200" b="1" dirty="0" smtClean="0">
                <a:solidFill>
                  <a:schemeClr val="tx2"/>
                </a:solidFill>
              </a:rPr>
              <a:t>:</a:t>
            </a:r>
            <a:r>
              <a:rPr lang="ru-RU" sz="3200" b="1" dirty="0" smtClean="0">
                <a:solidFill>
                  <a:schemeClr val="tx2"/>
                </a:solidFill>
              </a:rPr>
              <a:t> проблемы и решения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Проблемы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dirty="0"/>
              <a:t>не все студенты соблюдают сроки размещения работ</a:t>
            </a:r>
          </a:p>
          <a:p>
            <a:r>
              <a:rPr lang="ru-RU" dirty="0" smtClean="0"/>
              <a:t> нежелание студентов включать видеокамеры</a:t>
            </a:r>
          </a:p>
          <a:p>
            <a:r>
              <a:rPr lang="ru-RU" dirty="0"/>
              <a:t>н</a:t>
            </a:r>
            <a:r>
              <a:rPr lang="ru-RU" dirty="0" smtClean="0"/>
              <a:t>еустойчивая связь </a:t>
            </a:r>
          </a:p>
          <a:p>
            <a:r>
              <a:rPr lang="ru-RU" dirty="0"/>
              <a:t> дополнительные затраты времени </a:t>
            </a:r>
            <a:r>
              <a:rPr lang="ru-RU" dirty="0" smtClean="0"/>
              <a:t>преподавателя на подготовку к занятиям</a:t>
            </a:r>
          </a:p>
          <a:p>
            <a:r>
              <a:rPr lang="ru-RU" dirty="0"/>
              <a:t>н</a:t>
            </a:r>
            <a:r>
              <a:rPr lang="ru-RU" dirty="0" smtClean="0"/>
              <a:t>есоблюдение этикетных норм интернет коммуникации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Решения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использование штрафов за несвоевременное размещение</a:t>
            </a:r>
          </a:p>
          <a:p>
            <a:r>
              <a:rPr lang="ru-RU" dirty="0" smtClean="0"/>
              <a:t>Развитие интереса</a:t>
            </a:r>
            <a:r>
              <a:rPr lang="en-US" dirty="0" smtClean="0"/>
              <a:t>, </a:t>
            </a:r>
            <a:r>
              <a:rPr lang="ru-RU" dirty="0" smtClean="0"/>
              <a:t>мотивация</a:t>
            </a:r>
            <a:r>
              <a:rPr lang="en-US" dirty="0" smtClean="0"/>
              <a:t>,</a:t>
            </a:r>
            <a:r>
              <a:rPr lang="ru-RU" dirty="0" smtClean="0"/>
              <a:t> вовлеченность студентов</a:t>
            </a:r>
          </a:p>
          <a:p>
            <a:r>
              <a:rPr lang="ru-RU" dirty="0" smtClean="0"/>
              <a:t> использование проводного интернета</a:t>
            </a:r>
          </a:p>
          <a:p>
            <a:r>
              <a:rPr lang="ru-RU" dirty="0"/>
              <a:t>о</a:t>
            </a:r>
            <a:r>
              <a:rPr lang="ru-RU" dirty="0" smtClean="0"/>
              <a:t>владение цифровыми компетенциями </a:t>
            </a:r>
            <a:endParaRPr lang="en-US" dirty="0" smtClean="0"/>
          </a:p>
          <a:p>
            <a:r>
              <a:rPr lang="ru-RU" dirty="0"/>
              <a:t>п</a:t>
            </a:r>
            <a:r>
              <a:rPr lang="ru-RU" dirty="0" smtClean="0"/>
              <a:t>овышение цифровой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1788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687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/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800" dirty="0">
                <a:solidFill>
                  <a:schemeClr val="tx2"/>
                </a:solidFill>
              </a:rPr>
              <a:t/>
            </a:r>
            <a:br>
              <a:rPr lang="en-US" sz="4800" dirty="0">
                <a:solidFill>
                  <a:schemeClr val="tx2"/>
                </a:solidFill>
              </a:rPr>
            </a:br>
            <a:r>
              <a:rPr lang="en-US" sz="4800" dirty="0" smtClean="0">
                <a:solidFill>
                  <a:schemeClr val="tx2"/>
                </a:solidFill>
              </a:rPr>
              <a:t/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4800" dirty="0" smtClean="0">
                <a:solidFill>
                  <a:schemeClr val="tx2"/>
                </a:solidFill>
              </a:rPr>
              <a:t>Thank you for your time!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 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LChikileva@fa.ru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14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230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Департамент английского языка и профессиональной коммуникации</vt:lpstr>
      <vt:lpstr> Профессионально ориентированное обучение и задачи преподавателя </vt:lpstr>
      <vt:lpstr>Использование новых образовательных технологий</vt:lpstr>
      <vt:lpstr> Цифровые технологии в обучении иностранному языку </vt:lpstr>
      <vt:lpstr>Использование электронных платформ для контактов со студентами </vt:lpstr>
      <vt:lpstr>Эффективность использования цифровых технологий</vt:lpstr>
      <vt:lpstr>Oнлайн обучение: проблемы и решения</vt:lpstr>
      <vt:lpstr>   Thank you for your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языковой подготовки</dc:title>
  <dc:creator>Елена</dc:creator>
  <cp:lastModifiedBy>PaskachevaHA</cp:lastModifiedBy>
  <cp:revision>73</cp:revision>
  <dcterms:created xsi:type="dcterms:W3CDTF">2018-03-20T15:12:53Z</dcterms:created>
  <dcterms:modified xsi:type="dcterms:W3CDTF">2022-02-25T07:18:50Z</dcterms:modified>
</cp:coreProperties>
</file>