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72" r:id="rId6"/>
    <p:sldId id="280" r:id="rId7"/>
    <p:sldId id="273" r:id="rId8"/>
    <p:sldId id="281" r:id="rId9"/>
    <p:sldId id="274" r:id="rId10"/>
    <p:sldId id="279" r:id="rId11"/>
    <p:sldId id="278" r:id="rId12"/>
    <p:sldId id="282" r:id="rId13"/>
    <p:sldId id="286" r:id="rId14"/>
    <p:sldId id="283" r:id="rId15"/>
    <p:sldId id="277" r:id="rId16"/>
    <p:sldId id="275" r:id="rId17"/>
    <p:sldId id="276" r:id="rId18"/>
    <p:sldId id="284" r:id="rId19"/>
    <p:sldId id="285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Аудирование</c:v>
                </c:pt>
                <c:pt idx="1">
                  <c:v>Говорение</c:v>
                </c:pt>
                <c:pt idx="2">
                  <c:v>Чтение</c:v>
                </c:pt>
                <c:pt idx="3">
                  <c:v>Письмо</c:v>
                </c:pt>
                <c:pt idx="4">
                  <c:v>Перевод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3.5</c:v>
                </c:pt>
                <c:pt idx="1">
                  <c:v>3.8</c:v>
                </c:pt>
                <c:pt idx="2">
                  <c:v>3</c:v>
                </c:pt>
                <c:pt idx="3">
                  <c:v>2.7</c:v>
                </c:pt>
                <c:pt idx="4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Аудирование</c:v>
                </c:pt>
                <c:pt idx="1">
                  <c:v>Говорение</c:v>
                </c:pt>
                <c:pt idx="2">
                  <c:v>Чтение</c:v>
                </c:pt>
                <c:pt idx="3">
                  <c:v>Письмо</c:v>
                </c:pt>
                <c:pt idx="4">
                  <c:v>Перевод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Аудирование</c:v>
                </c:pt>
                <c:pt idx="1">
                  <c:v>Говорение</c:v>
                </c:pt>
                <c:pt idx="2">
                  <c:v>Чтение</c:v>
                </c:pt>
                <c:pt idx="3">
                  <c:v>Письмо</c:v>
                </c:pt>
                <c:pt idx="4">
                  <c:v>Перевод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97236480"/>
        <c:axId val="97238016"/>
      </c:barChart>
      <c:catAx>
        <c:axId val="97236480"/>
        <c:scaling>
          <c:orientation val="minMax"/>
        </c:scaling>
        <c:axPos val="b"/>
        <c:tickLblPos val="nextTo"/>
        <c:crossAx val="97238016"/>
        <c:crosses val="autoZero"/>
        <c:auto val="1"/>
        <c:lblAlgn val="ctr"/>
        <c:lblOffset val="100"/>
      </c:catAx>
      <c:valAx>
        <c:axId val="97238016"/>
        <c:scaling>
          <c:orientation val="minMax"/>
        </c:scaling>
        <c:axPos val="l"/>
        <c:majorGridlines/>
        <c:numFmt formatCode="General" sourceLinked="1"/>
        <c:tickLblPos val="nextTo"/>
        <c:crossAx val="97236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/>
      <c:barChart>
        <c:barDir val="col"/>
        <c:grouping val="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2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'Лист1'!$A$2:$A$6</c:f>
              <c:strCache>
                <c:ptCount val="5"/>
                <c:pt idx="0">
                  <c:v>Тревожность при онлайн обучении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3.4</c:v>
                </c:pt>
                <c:pt idx="1">
                  <c:v>3.6</c:v>
                </c:pt>
                <c:pt idx="2">
                  <c:v>3.3</c:v>
                </c:pt>
                <c:pt idx="3">
                  <c:v>3</c:v>
                </c:pt>
                <c:pt idx="4">
                  <c:v>2.5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Тревожность при онлайн обучении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Тревожность при онлайн обучении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'Лист1'!$D$2:$D$6</c:f>
              <c:numCache>
                <c:formatCode>General</c:formatCode>
                <c:ptCount val="5"/>
              </c:numCache>
            </c:numRef>
          </c:val>
        </c:ser>
        <c:overlap val="100"/>
        <c:axId val="131913984"/>
        <c:axId val="131919872"/>
      </c:barChart>
      <c:catAx>
        <c:axId val="131913984"/>
        <c:scaling>
          <c:orientation val="minMax"/>
        </c:scaling>
        <c:axPos val="b"/>
        <c:tickLblPos val="nextTo"/>
        <c:crossAx val="131919872"/>
        <c:crosses val="autoZero"/>
        <c:auto val="1"/>
        <c:lblAlgn val="ctr"/>
        <c:lblOffset val="100"/>
      </c:catAx>
      <c:valAx>
        <c:axId val="131919872"/>
        <c:scaling>
          <c:orientation val="minMax"/>
        </c:scaling>
        <c:axPos val="l"/>
        <c:majorGridlines/>
        <c:numFmt formatCode="General" sourceLinked="1"/>
        <c:tickLblPos val="nextTo"/>
        <c:crossAx val="131913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2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онлайн обучения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3.4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3.4499999999999997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онлайн обучения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онлайн обучения</c:v>
                </c:pt>
                <c:pt idx="1">
                  <c:v>Коммуникативная тревожность</c:v>
                </c:pt>
                <c:pt idx="2">
                  <c:v>Тестовая тревожность</c:v>
                </c:pt>
                <c:pt idx="3">
                  <c:v>Негативной оценки</c:v>
                </c:pt>
                <c:pt idx="4">
                  <c:v>Интернет навыков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overlap val="100"/>
        <c:axId val="97610368"/>
        <c:axId val="97616256"/>
      </c:barChart>
      <c:catAx>
        <c:axId val="97610368"/>
        <c:scaling>
          <c:orientation val="minMax"/>
        </c:scaling>
        <c:axPos val="b"/>
        <c:tickLblPos val="nextTo"/>
        <c:crossAx val="97616256"/>
        <c:crosses val="autoZero"/>
        <c:auto val="1"/>
        <c:lblAlgn val="ctr"/>
        <c:lblOffset val="100"/>
      </c:catAx>
      <c:valAx>
        <c:axId val="97616256"/>
        <c:scaling>
          <c:orientation val="minMax"/>
        </c:scaling>
        <c:axPos val="l"/>
        <c:majorGridlines/>
        <c:numFmt formatCode="General" sourceLinked="1"/>
        <c:tickLblPos val="nextTo"/>
        <c:crossAx val="97610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NSokolova@f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Пути преодоления тревожности  при </a:t>
            </a:r>
            <a:r>
              <a:rPr lang="ru-RU" sz="3600" dirty="0" err="1" smtClean="0"/>
              <a:t>онлайн</a:t>
            </a:r>
            <a:r>
              <a:rPr lang="ru-RU" sz="3600" dirty="0" smtClean="0"/>
              <a:t> обучении иностранному языку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8805" y="4043191"/>
            <a:ext cx="72764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                                                                       </a:t>
            </a:r>
          </a:p>
          <a:p>
            <a:pPr algn="r"/>
            <a:endParaRPr lang="ru-RU" sz="28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Доцент   Департамента  английского языка и профессиональной  коммуникации  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                                       к.п.н., Соколова Н.И.</a:t>
            </a:r>
          </a:p>
          <a:p>
            <a:pPr algn="ctr"/>
            <a:endParaRPr lang="ru-RU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Москва   2022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Сравнение различных видов тревожности при изучении </a:t>
            </a:r>
            <a:r>
              <a:rPr lang="ru-RU" sz="3200" i="1" dirty="0" err="1" smtClean="0"/>
              <a:t>ин.языка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5 аспектов тревожности студентов при </a:t>
            </a:r>
            <a:r>
              <a:rPr lang="ru-RU" sz="3600" i="1" dirty="0" err="1" smtClean="0"/>
              <a:t>онлайн</a:t>
            </a:r>
            <a:r>
              <a:rPr lang="ru-RU" sz="3600" i="1" dirty="0" smtClean="0"/>
              <a:t> обучении 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/>
              <a:t>1. Мотивация студентов</a:t>
            </a:r>
          </a:p>
          <a:p>
            <a:pPr>
              <a:buNone/>
            </a:pPr>
            <a:r>
              <a:rPr lang="ru-RU" sz="3600" dirty="0" smtClean="0"/>
              <a:t>2. Способность  студентов к обучению</a:t>
            </a:r>
          </a:p>
          <a:p>
            <a:pPr>
              <a:buNone/>
            </a:pPr>
            <a:r>
              <a:rPr lang="ru-RU" sz="3600" dirty="0" smtClean="0"/>
              <a:t>3. Отсутствие связи между обучением в сетевой среде и традиционным обучением в аудитории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4. Тревога за сроки сессии и перенос каникул. </a:t>
            </a:r>
          </a:p>
          <a:p>
            <a:pPr>
              <a:buNone/>
            </a:pPr>
            <a:r>
              <a:rPr lang="ru-RU" sz="3600" dirty="0" smtClean="0"/>
              <a:t>5. Отсутствие знаний пользования обучающими платформами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125030" y="1069111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Тревожность при </a:t>
            </a:r>
            <a:r>
              <a:rPr lang="ru-RU" i="1" dirty="0" err="1" smtClean="0"/>
              <a:t>онлайн</a:t>
            </a:r>
            <a:r>
              <a:rPr lang="ru-RU" i="1" dirty="0" smtClean="0"/>
              <a:t> изучении иностранного языка(</a:t>
            </a:r>
            <a:r>
              <a:rPr lang="ru-RU" b="1" i="1" dirty="0" smtClean="0"/>
              <a:t>до</a:t>
            </a:r>
            <a:r>
              <a:rPr lang="ru-RU" i="1" dirty="0" smtClean="0"/>
              <a:t> пандемии)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Тревожность при </a:t>
            </a:r>
            <a:r>
              <a:rPr lang="ru-RU" sz="3600" i="1" dirty="0" err="1" smtClean="0"/>
              <a:t>онлайн</a:t>
            </a:r>
            <a:r>
              <a:rPr lang="ru-RU" sz="3600" i="1" dirty="0" smtClean="0"/>
              <a:t> изучении иностранного языка(</a:t>
            </a:r>
            <a:r>
              <a:rPr lang="ru-RU" sz="3600" b="1" i="1" dirty="0" smtClean="0"/>
              <a:t>в </a:t>
            </a:r>
            <a:r>
              <a:rPr lang="ru-RU" sz="3600" i="1" dirty="0" smtClean="0"/>
              <a:t>пандемию)</a:t>
            </a:r>
            <a:endParaRPr lang="ru-RU" sz="36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Меры по преодолению тревожности  у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Модель группового обучения является одной из эффективных стратегий для снижения беспокойства студентов при </a:t>
            </a:r>
            <a:r>
              <a:rPr lang="ru-RU" dirty="0" err="1" smtClean="0"/>
              <a:t>онлайн</a:t>
            </a:r>
            <a:r>
              <a:rPr lang="ru-RU" dirty="0" smtClean="0"/>
              <a:t> обучении иностранному языку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Обогащение внеклассной  </a:t>
            </a:r>
            <a:r>
              <a:rPr lang="ru-RU" dirty="0" err="1" smtClean="0"/>
              <a:t>онлайн</a:t>
            </a:r>
            <a:r>
              <a:rPr lang="ru-RU" dirty="0" smtClean="0"/>
              <a:t> деятельности 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Обогащение ресурсов сетевого обучения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089405" y="890981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Меры по преодолению тревожности  у студентов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Отслеживание и мониторинг</a:t>
            </a:r>
          </a:p>
          <a:p>
            <a:pPr>
              <a:buNone/>
            </a:pPr>
            <a:r>
              <a:rPr lang="ru-RU" dirty="0" smtClean="0"/>
              <a:t>5. Повышение интернет грамотности преподавателей и студентов</a:t>
            </a:r>
          </a:p>
          <a:p>
            <a:pPr>
              <a:buNone/>
            </a:pPr>
            <a:r>
              <a:rPr lang="ru-RU" dirty="0" smtClean="0"/>
              <a:t>+ Расширение сети психологов для проведения консультирования студентов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089405" y="890981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77538"/>
            <a:ext cx="7886700" cy="479942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Argaman</a:t>
            </a:r>
            <a:r>
              <a:rPr lang="en-US" dirty="0" smtClean="0"/>
              <a:t> O., Abu-</a:t>
            </a:r>
            <a:r>
              <a:rPr lang="en-US" dirty="0" err="1" smtClean="0"/>
              <a:t>Rabia</a:t>
            </a:r>
            <a:r>
              <a:rPr lang="en-US" dirty="0" smtClean="0"/>
              <a:t> S. (2002). The influence of language anxiety on </a:t>
            </a:r>
            <a:r>
              <a:rPr lang="en-US" dirty="0" err="1" smtClean="0"/>
              <a:t>english</a:t>
            </a:r>
            <a:r>
              <a:rPr lang="en-US" dirty="0" smtClean="0"/>
              <a:t> reading and writing tasks among native Hebrew speakers. </a:t>
            </a:r>
            <a:r>
              <a:rPr lang="ru-RU" i="1" dirty="0" err="1" smtClean="0"/>
              <a:t>Lang</a:t>
            </a:r>
            <a:r>
              <a:rPr lang="ru-RU" i="1" dirty="0" smtClean="0"/>
              <a:t>. </a:t>
            </a:r>
            <a:r>
              <a:rPr lang="ru-RU" i="1" dirty="0" err="1" smtClean="0"/>
              <a:t>Cult</a:t>
            </a:r>
            <a:r>
              <a:rPr lang="ru-RU" i="1" dirty="0" smtClean="0"/>
              <a:t>. </a:t>
            </a:r>
            <a:r>
              <a:rPr lang="ru-RU" i="1" dirty="0" err="1" smtClean="0"/>
              <a:t>Curriculum</a:t>
            </a:r>
            <a:r>
              <a:rPr lang="ru-RU" dirty="0" smtClean="0"/>
              <a:t> 15, 143–160. 10.1080/07908310208666640 </a:t>
            </a:r>
          </a:p>
          <a:p>
            <a:pPr lvl="0"/>
            <a:r>
              <a:rPr lang="en-US" dirty="0" smtClean="0"/>
              <a:t>Arnold J, Brown H. D. (1999). A map of the terrain, in </a:t>
            </a:r>
            <a:r>
              <a:rPr lang="en-US" i="1" dirty="0" smtClean="0"/>
              <a:t>Affect in Language Learning</a:t>
            </a:r>
            <a:r>
              <a:rPr lang="en-US" dirty="0" smtClean="0"/>
              <a:t>, </a:t>
            </a:r>
            <a:r>
              <a:rPr lang="en-US" dirty="0" err="1" smtClean="0"/>
              <a:t>ed</a:t>
            </a:r>
            <a:r>
              <a:rPr lang="en-US" dirty="0" smtClean="0"/>
              <a:t> J. Arnold (Cambridge: Cambridge University Press; )</a:t>
            </a:r>
            <a:endParaRPr lang="ru-RU" dirty="0" smtClean="0"/>
          </a:p>
          <a:p>
            <a:pPr lvl="0"/>
            <a:r>
              <a:rPr lang="en-US" dirty="0" err="1" smtClean="0"/>
              <a:t>Bekleyen</a:t>
            </a:r>
            <a:r>
              <a:rPr lang="en-US" dirty="0" smtClean="0"/>
              <a:t> N. (2009). Helping teachers become better </a:t>
            </a:r>
            <a:r>
              <a:rPr lang="en-US" dirty="0" err="1" smtClean="0"/>
              <a:t>english</a:t>
            </a:r>
            <a:r>
              <a:rPr lang="en-US" dirty="0" smtClean="0"/>
              <a:t> students: causes, effects, and coping strategies for foreign language listening anxiety. </a:t>
            </a:r>
            <a:r>
              <a:rPr lang="ru-RU" i="1" dirty="0" err="1" smtClean="0"/>
              <a:t>System</a:t>
            </a:r>
            <a:r>
              <a:rPr lang="ru-RU" dirty="0" smtClean="0"/>
              <a:t> 4, 664–675. 10.1016/j.system.2009.09.010 </a:t>
            </a:r>
          </a:p>
          <a:p>
            <a:pPr lvl="0"/>
            <a:r>
              <a:rPr lang="en-US" dirty="0" err="1" smtClean="0"/>
              <a:t>Botes</a:t>
            </a:r>
            <a:r>
              <a:rPr lang="en-US" dirty="0" smtClean="0"/>
              <a:t> E., </a:t>
            </a:r>
            <a:r>
              <a:rPr lang="en-US" dirty="0" err="1" smtClean="0"/>
              <a:t>Dewaele</a:t>
            </a:r>
            <a:r>
              <a:rPr lang="en-US" dirty="0" smtClean="0"/>
              <a:t> J.-M., </a:t>
            </a:r>
            <a:r>
              <a:rPr lang="en-US" dirty="0" err="1" smtClean="0"/>
              <a:t>Greiff</a:t>
            </a:r>
            <a:r>
              <a:rPr lang="en-US" dirty="0" smtClean="0"/>
              <a:t> S. (2020). The foreign language classroom anxiety scale and academic achievement: an overview of the prevailing literature and a meta-analysis. </a:t>
            </a:r>
            <a:r>
              <a:rPr lang="ru-RU" i="1" dirty="0" smtClean="0"/>
              <a:t>J. </a:t>
            </a:r>
            <a:r>
              <a:rPr lang="ru-RU" i="1" dirty="0" err="1" smtClean="0"/>
              <a:t>Psychol</a:t>
            </a:r>
            <a:r>
              <a:rPr lang="ru-RU" i="1" dirty="0" smtClean="0"/>
              <a:t>. </a:t>
            </a:r>
            <a:r>
              <a:rPr lang="ru-RU" i="1" dirty="0" err="1" smtClean="0"/>
              <a:t>Lang</a:t>
            </a:r>
            <a:r>
              <a:rPr lang="ru-RU" i="1" dirty="0" smtClean="0"/>
              <a:t>. </a:t>
            </a:r>
            <a:r>
              <a:rPr lang="ru-RU" i="1" dirty="0" err="1" smtClean="0"/>
              <a:t>Learn</a:t>
            </a:r>
            <a:r>
              <a:rPr lang="ru-RU" i="1" dirty="0" smtClean="0"/>
              <a:t>.</a:t>
            </a:r>
            <a:r>
              <a:rPr lang="ru-RU" dirty="0" smtClean="0"/>
              <a:t> 2, 26–56. 10.52598/</a:t>
            </a:r>
            <a:r>
              <a:rPr lang="ru-RU" dirty="0" err="1" smtClean="0"/>
              <a:t>jpll</a:t>
            </a:r>
            <a:r>
              <a:rPr lang="ru-RU" dirty="0" smtClean="0"/>
              <a:t>/2/1/3 </a:t>
            </a:r>
          </a:p>
          <a:p>
            <a:pPr lvl="0"/>
            <a:r>
              <a:rPr lang="ru-RU" dirty="0" smtClean="0"/>
              <a:t>Бугров А.С., </a:t>
            </a:r>
            <a:r>
              <a:rPr lang="ru-RU" dirty="0" err="1" smtClean="0"/>
              <a:t>Крепец</a:t>
            </a:r>
            <a:r>
              <a:rPr lang="ru-RU" dirty="0" smtClean="0"/>
              <a:t> И.В. Анализ результативности организации электронного обучения в системе среднего профессионального образования в </a:t>
            </a:r>
            <a:r>
              <a:rPr lang="ru-RU" dirty="0" err="1" smtClean="0"/>
              <a:t>периодсамоизоляции</a:t>
            </a:r>
            <a:r>
              <a:rPr lang="ru-RU" dirty="0" smtClean="0"/>
              <a:t> // Профессиональное образование и рынок труда. – 2020. – №2. –С. 55–57.</a:t>
            </a:r>
          </a:p>
          <a:p>
            <a:pPr lvl="0"/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089405" y="451594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контакты: </a:t>
            </a:r>
            <a:r>
              <a:rPr lang="en-US" sz="2800" dirty="0" smtClean="0">
                <a:solidFill>
                  <a:srgbClr val="0070C0"/>
                </a:solidFill>
                <a:hlinkClick r:id="rId2"/>
              </a:rPr>
              <a:t>NSokolova@fa.ru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ver\Desktop\kartinka-spasibo-za-vnimanie-dlya-prezentacii-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010" y="1220374"/>
            <a:ext cx="8657112" cy="5471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Тревожность как один из главных психологических аспектов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Тревожность при изучении иностранного языка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Виды тревожности при </a:t>
            </a:r>
            <a:r>
              <a:rPr lang="ru-RU" dirty="0" err="1" smtClean="0"/>
              <a:t>онлайн</a:t>
            </a:r>
            <a:r>
              <a:rPr lang="ru-RU" dirty="0" smtClean="0"/>
              <a:t> обучении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Исследования тревожности до и во время пандемии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Меры по преодолению тревожности у студентов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172532" y="0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Тревожность -один из главных психологических аспектов во время пандемии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«напряжение, беспокойство, тревога, тревожность», в которых есть некий намек на опасную ситуацию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29767" y="6056749"/>
            <a:ext cx="1724227" cy="611247"/>
          </a:xfrm>
          <a:prstGeom prst="rect">
            <a:avLst/>
          </a:prstGeom>
        </p:spPr>
      </p:pic>
      <p:pic>
        <p:nvPicPr>
          <p:cNvPr id="5" name="Picture 2" descr="C:\Users\usver\Desktop\тревожнос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8570" y="1968130"/>
            <a:ext cx="2965331" cy="166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Тревожность - один из главных аспектов во время пандемии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41644" y="6068622"/>
            <a:ext cx="1724227" cy="611247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28650" y="1425039"/>
            <a:ext cx="7886700" cy="47519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    Пандемия способствует проявлению «деструктивных психических реакций» у здоровых людей, среди которых – тревога, страх, фобия, навязчивость и депрессия, а также искаженное восприятие реальной ситуации</a:t>
            </a:r>
            <a:endParaRPr lang="ru-RU" dirty="0"/>
          </a:p>
        </p:txBody>
      </p:sp>
      <p:pic>
        <p:nvPicPr>
          <p:cNvPr id="7" name="Picture 2" descr="C:\Users\usver\Desktop\тревожнос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765" y="1409989"/>
            <a:ext cx="2965331" cy="166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Личностная и ситуативная тревожность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Личностная тревожность -склонность человека испытывать тревожность в различных ситуациях, как объективно стрессовых, так и в ситуациях бытовых, обыденных.</a:t>
            </a:r>
          </a:p>
          <a:p>
            <a:r>
              <a:rPr lang="ru-RU" i="1" dirty="0" smtClean="0"/>
              <a:t>Ситуативная тревожность возникает в стрессовых для человека ситуациях или перед началом каких-либо стрессовых событий (зачёт, экзамен, тестирование)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Экзаменационная тревожность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</a:t>
            </a:r>
            <a:r>
              <a:rPr lang="ru-RU" dirty="0" err="1" smtClean="0"/>
              <a:t>test</a:t>
            </a:r>
            <a:r>
              <a:rPr lang="ru-RU" dirty="0" smtClean="0"/>
              <a:t> </a:t>
            </a:r>
            <a:r>
              <a:rPr lang="ru-RU" dirty="0" err="1" smtClean="0"/>
              <a:t>anxiety</a:t>
            </a:r>
            <a:r>
              <a:rPr lang="ru-RU" dirty="0" smtClean="0"/>
              <a:t>) — это предрасположенность студента реагировать повышенной тревожностью в ситуациях, когда оценивается его успешность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pic>
        <p:nvPicPr>
          <p:cNvPr id="7" name="Picture 1" descr="C:\Users\usver\Desktop\дети за компо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215" y="3230089"/>
            <a:ext cx="5498275" cy="337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Тревожность  при изучении иностранного языка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dirty="0" smtClean="0"/>
              <a:t>студенты с тревожностью при изучении иностранного языка склонны к возникновению негативных эмоций, таких как напряжение, беспокойство по поводу иностранного языка, страх и т. д. в среде обучения иностранному языку, особенно в процессе практики английского языка 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Тревожность  при изучении иностранного языка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тревожность на занятиях по английскому языку имеет  три измерения в зависимости от ее </a:t>
            </a:r>
            <a:r>
              <a:rPr lang="ru-RU" b="1" dirty="0" smtClean="0">
                <a:solidFill>
                  <a:srgbClr val="002060"/>
                </a:solidFill>
              </a:rPr>
              <a:t>эффективности: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коммуникативная тревожность,</a:t>
            </a:r>
          </a:p>
          <a:p>
            <a:r>
              <a:rPr lang="ru-RU" dirty="0" smtClean="0"/>
              <a:t> тревожность получения негативной оценки  </a:t>
            </a:r>
          </a:p>
          <a:p>
            <a:r>
              <a:rPr lang="ru-RU" dirty="0" smtClean="0"/>
              <a:t>тревожность перед тестами.</a:t>
            </a:r>
          </a:p>
          <a:p>
            <a:pPr>
              <a:buNone/>
            </a:pPr>
            <a:r>
              <a:rPr lang="ru-RU" b="1" dirty="0" smtClean="0"/>
              <a:t>+ беспокойство по поводу навыков работы в Интернете (загрузка презентаций, подключение к </a:t>
            </a:r>
            <a:r>
              <a:rPr lang="ru-RU" b="1" dirty="0" err="1" smtClean="0"/>
              <a:t>вебинарам</a:t>
            </a:r>
            <a:r>
              <a:rPr lang="ru-RU" b="1" dirty="0" smtClean="0"/>
              <a:t> и т.д.)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Сравнение различных видов тревожности при изучении </a:t>
            </a:r>
            <a:r>
              <a:rPr lang="ru-RU" sz="3200" i="1" dirty="0" err="1" smtClean="0"/>
              <a:t>ин.языка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Беспокойство по поводу определенных языковых навыков</a:t>
            </a:r>
          </a:p>
          <a:p>
            <a:r>
              <a:rPr lang="ru-RU" dirty="0" err="1" smtClean="0"/>
              <a:t>аудирование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говорение, </a:t>
            </a:r>
          </a:p>
          <a:p>
            <a:r>
              <a:rPr lang="ru-RU" dirty="0" smtClean="0"/>
              <a:t>чтение, </a:t>
            </a:r>
          </a:p>
          <a:p>
            <a:r>
              <a:rPr lang="ru-RU" dirty="0" smtClean="0"/>
              <a:t>письмо</a:t>
            </a:r>
          </a:p>
          <a:p>
            <a:r>
              <a:rPr lang="ru-RU" dirty="0" smtClean="0"/>
              <a:t> перевод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125030" y="1069111"/>
            <a:ext cx="1724227" cy="6112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455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Содержание</vt:lpstr>
      <vt:lpstr>Тревожность -один из главных психологических аспектов во время пандемии</vt:lpstr>
      <vt:lpstr>Тревожность - один из главных аспектов во время пандемии </vt:lpstr>
      <vt:lpstr>Личностная и ситуативная тревожность</vt:lpstr>
      <vt:lpstr>Экзаменационная тревожность</vt:lpstr>
      <vt:lpstr>Тревожность  при изучении иностранного языка</vt:lpstr>
      <vt:lpstr>Тревожность  при изучении иностранного языка</vt:lpstr>
      <vt:lpstr>Сравнение различных видов тревожности при изучении ин.языка</vt:lpstr>
      <vt:lpstr>Сравнение различных видов тревожности при изучении ин.языка</vt:lpstr>
      <vt:lpstr>5 аспектов тревожности студентов при онлайн обучении </vt:lpstr>
      <vt:lpstr>Тревожность при онлайн изучении иностранного языка(до пандемии)</vt:lpstr>
      <vt:lpstr>Тревожность при онлайн изучении иностранного языка(в пандемию)</vt:lpstr>
      <vt:lpstr>Меры по преодолению тревожности  у студентов </vt:lpstr>
      <vt:lpstr>Меры по преодолению тревожности  у студентов</vt:lpstr>
      <vt:lpstr>Источники</vt:lpstr>
      <vt:lpstr>контакты: NSokolova@fa.ru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PaskachevaHA</cp:lastModifiedBy>
  <cp:revision>48</cp:revision>
  <dcterms:created xsi:type="dcterms:W3CDTF">2016-09-22T16:49:19Z</dcterms:created>
  <dcterms:modified xsi:type="dcterms:W3CDTF">2022-02-25T09:58:23Z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