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7" r:id="rId15"/>
    <p:sldId id="272" r:id="rId16"/>
    <p:sldId id="278" r:id="rId17"/>
    <p:sldId id="280" r:id="rId18"/>
    <p:sldId id="281" r:id="rId19"/>
    <p:sldId id="282" r:id="rId20"/>
    <p:sldId id="283" r:id="rId21"/>
    <p:sldId id="273" r:id="rId22"/>
    <p:sldId id="274" r:id="rId23"/>
    <p:sldId id="275" r:id="rId24"/>
    <p:sldId id="284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88AF-5FB7-40BD-8CB7-04BECB613F23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2E42-EE55-4063-8AD7-A667F52F8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611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88AF-5FB7-40BD-8CB7-04BECB613F23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2E42-EE55-4063-8AD7-A667F52F8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41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88AF-5FB7-40BD-8CB7-04BECB613F23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2E42-EE55-4063-8AD7-A667F52F8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846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88AF-5FB7-40BD-8CB7-04BECB613F23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2E42-EE55-4063-8AD7-A667F52F8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26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88AF-5FB7-40BD-8CB7-04BECB613F23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2E42-EE55-4063-8AD7-A667F52F8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696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88AF-5FB7-40BD-8CB7-04BECB613F23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2E42-EE55-4063-8AD7-A667F52F8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973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88AF-5FB7-40BD-8CB7-04BECB613F23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2E42-EE55-4063-8AD7-A667F52F8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427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88AF-5FB7-40BD-8CB7-04BECB613F23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2E42-EE55-4063-8AD7-A667F52F8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619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88AF-5FB7-40BD-8CB7-04BECB613F23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2E42-EE55-4063-8AD7-A667F52F8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05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88AF-5FB7-40BD-8CB7-04BECB613F23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2E42-EE55-4063-8AD7-A667F52F8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284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88AF-5FB7-40BD-8CB7-04BECB613F23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2E42-EE55-4063-8AD7-A667F52F8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70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488AF-5FB7-40BD-8CB7-04BECB613F23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32E42-EE55-4063-8AD7-A667F52F8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276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81128"/>
            <a:ext cx="3672408" cy="1162050"/>
          </a:xfrm>
        </p:spPr>
        <p:txBody>
          <a:bodyPr>
            <a:normAutofit/>
          </a:bodyPr>
          <a:lstStyle/>
          <a:p>
            <a:pPr algn="r"/>
            <a:r>
              <a:rPr lang="ru-RU" b="0" i="1" dirty="0" smtClean="0"/>
              <a:t>Сердюк Яна Игоревна, </a:t>
            </a:r>
            <a:r>
              <a:rPr lang="ru-RU" sz="1600" b="0" i="1" dirty="0" smtClean="0"/>
              <a:t>студентка 3 курса философского факультета РГГУ</a:t>
            </a:r>
            <a:endParaRPr lang="ru-RU" sz="1600" b="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31653"/>
            <a:ext cx="3826768" cy="3001404"/>
          </a:xfrm>
        </p:spPr>
        <p:txBody>
          <a:bodyPr>
            <a:normAutofit fontScale="92500" lnSpcReduction="20000"/>
          </a:bodyPr>
          <a:lstStyle/>
          <a:p>
            <a:endParaRPr lang="ru-RU" sz="2000" b="1" dirty="0" smtClean="0">
              <a:latin typeface="Bookman Old Style" panose="02050604050505020204" pitchFamily="18" charset="0"/>
            </a:endParaRPr>
          </a:p>
          <a:p>
            <a:endParaRPr lang="ru-RU" sz="2000" b="1" dirty="0" smtClean="0">
              <a:latin typeface="Bookman Old Style" panose="02050604050505020204" pitchFamily="18" charset="0"/>
            </a:endParaRPr>
          </a:p>
          <a:p>
            <a:endParaRPr lang="ru-RU" sz="2000" b="1" dirty="0">
              <a:latin typeface="Bookman Old Style" panose="02050604050505020204" pitchFamily="18" charset="0"/>
            </a:endParaRPr>
          </a:p>
          <a:p>
            <a:r>
              <a:rPr lang="ru-RU" sz="2800" b="1" dirty="0"/>
              <a:t>Местоимение в китайском языке: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ru-RU" sz="2800" b="1" dirty="0"/>
              <a:t> функционирование в контексте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ru-RU" sz="2800" b="1" dirty="0"/>
              <a:t> современной китайской </a:t>
            </a:r>
            <a:r>
              <a:rPr lang="ru-RU" sz="2800" b="1" dirty="0" smtClean="0"/>
              <a:t>литературы 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2448" y="980728"/>
            <a:ext cx="3954436" cy="398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463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Когда я переводила этот момент у меня возникла проблема с пониманием на кого указывает местоимение </a:t>
            </a:r>
            <a:r>
              <a:rPr lang="zh-CN" altLang="en-US" sz="2800" b="1" dirty="0"/>
              <a:t>他 </a:t>
            </a:r>
            <a:r>
              <a:rPr lang="en-US" sz="2800" b="1" dirty="0"/>
              <a:t>ta </a:t>
            </a:r>
            <a:r>
              <a:rPr lang="ru-RU" sz="2800" dirty="0"/>
              <a:t>( он) - </a:t>
            </a:r>
            <a:r>
              <a:rPr lang="zh-CN" altLang="en-US" sz="2800" dirty="0"/>
              <a:t>他置身其</a:t>
            </a:r>
            <a:r>
              <a:rPr lang="ru-RU" sz="2800" dirty="0"/>
              <a:t>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zh-CN" altLang="en-US" dirty="0" smtClean="0">
                <a:solidFill>
                  <a:srgbClr val="FF0000"/>
                </a:solidFill>
              </a:rPr>
              <a:t>孔子</a:t>
            </a:r>
            <a:r>
              <a:rPr lang="zh-CN" altLang="en-US" dirty="0" smtClean="0"/>
              <a:t>就</a:t>
            </a:r>
            <a:r>
              <a:rPr lang="zh-CN" altLang="en-US" dirty="0"/>
              <a:t>把女儿和侄女许配给了自己的弟子，由此把师生关系变成了父子关系</a:t>
            </a:r>
            <a:r>
              <a:rPr lang="ru-RU" dirty="0"/>
              <a:t> - в этом предложение Конфуций главное действующее лицо. В следующем предложение говорится о традиции и появляется  местоимение он. </a:t>
            </a:r>
            <a:r>
              <a:rPr lang="zh-CN" altLang="en-US" dirty="0"/>
              <a:t>或许是这个传统太悠久了，太伟大了，</a:t>
            </a:r>
            <a:r>
              <a:rPr lang="zh-CN" altLang="en-US" dirty="0">
                <a:solidFill>
                  <a:srgbClr val="FF0000"/>
                </a:solidFill>
              </a:rPr>
              <a:t>他</a:t>
            </a:r>
            <a:r>
              <a:rPr lang="zh-CN" altLang="en-US" dirty="0"/>
              <a:t>置身其中，有时候难免有些晕晕乎乎的。</a:t>
            </a:r>
            <a:r>
              <a:rPr lang="ru-RU" dirty="0"/>
              <a:t>Для наглядности я выделила имена и местоимения, обладающие активностью действий, чтобы увидеть, как активность переходит от главного героя Ин У к Конфуцию и обратно к загадочному, на первый взгляд, местоимению он.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86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В этом случае местоимения указывает на Ин У.  Это можно вычислить исходя из контекста.  «Он сам принял в ней участие» - </a:t>
            </a:r>
            <a:r>
              <a:rPr lang="ru-RU" sz="2400" b="1" dirty="0"/>
              <a:t>«Ин У</a:t>
            </a:r>
            <a:r>
              <a:rPr lang="ru-RU" sz="2400" dirty="0"/>
              <a:t> сам принял в ней участие». Хотя можно представить, что Конфуций принял в ней участие, однако, судя по тексту, с Конфуция началась традиция, а Ин У ее продолжил – такова логика.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4032448"/>
          </a:xfrm>
        </p:spPr>
        <p:txBody>
          <a:bodyPr>
            <a:normAutofit/>
          </a:bodyPr>
          <a:lstStyle/>
          <a:p>
            <a:r>
              <a:rPr lang="ru-RU" sz="2400" dirty="0"/>
              <a:t>С другой стороны, можно сказать, что в китайских текстах, на примере Ли Эра, можно наблюдать определённый авторский прием. В самом начале автор использует местоимение </a:t>
            </a:r>
            <a:r>
              <a:rPr lang="ru-RU" sz="2400" i="1" dirty="0"/>
              <a:t>он</a:t>
            </a:r>
            <a:r>
              <a:rPr lang="ru-RU" sz="2400" dirty="0"/>
              <a:t> только с отсылкой на главного героя. Автор продолжает это делать на протяжении двух   глав, про остальные сказать не могу, так как мой перевод остановился на третьем главе.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1199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Если мы заглянем в Мэн-</a:t>
            </a:r>
            <a:r>
              <a:rPr lang="ru-RU" sz="2800" dirty="0" err="1"/>
              <a:t>цзы</a:t>
            </a:r>
            <a:r>
              <a:rPr lang="ru-RU" sz="2800" dirty="0"/>
              <a:t>, то увидим противоположную вещь.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梁惠王曰：「寡人之於國也，盡心焉耳矣。</a:t>
            </a:r>
            <a:r>
              <a:rPr lang="zh-TW" altLang="en-US" sz="2400" dirty="0">
                <a:solidFill>
                  <a:schemeClr val="accent3">
                    <a:lumMod val="75000"/>
                  </a:schemeClr>
                </a:solidFill>
              </a:rPr>
              <a:t>河內</a:t>
            </a:r>
            <a:r>
              <a:rPr lang="zh-TW" altLang="en-US" sz="2400" dirty="0"/>
              <a:t>凶，則移</a:t>
            </a:r>
            <a:r>
              <a:rPr lang="zh-TW" altLang="en-US" sz="2400" b="1" dirty="0">
                <a:solidFill>
                  <a:srgbClr val="FF0000"/>
                </a:solidFill>
              </a:rPr>
              <a:t>其</a:t>
            </a:r>
            <a:r>
              <a:rPr lang="zh-TW" altLang="en-US" sz="2400" dirty="0"/>
              <a:t>民於</a:t>
            </a:r>
            <a:r>
              <a:rPr lang="zh-TW" altLang="en-US" sz="2400" u="sng" dirty="0">
                <a:solidFill>
                  <a:schemeClr val="accent3">
                    <a:lumMod val="75000"/>
                  </a:schemeClr>
                </a:solidFill>
              </a:rPr>
              <a:t>河東</a:t>
            </a:r>
            <a:r>
              <a:rPr lang="zh-TW" altLang="en-US" sz="2400" dirty="0"/>
              <a:t>，移</a:t>
            </a:r>
            <a:r>
              <a:rPr lang="zh-TW" altLang="en-US" sz="2400" b="1" dirty="0">
                <a:solidFill>
                  <a:srgbClr val="FF0000"/>
                </a:solidFill>
              </a:rPr>
              <a:t>其</a:t>
            </a:r>
            <a:r>
              <a:rPr lang="zh-TW" altLang="en-US" sz="2400" dirty="0"/>
              <a:t>粟於</a:t>
            </a:r>
            <a:r>
              <a:rPr lang="zh-TW" altLang="en-US" sz="2400" u="sng" dirty="0">
                <a:solidFill>
                  <a:schemeClr val="accent3">
                    <a:lumMod val="75000"/>
                  </a:schemeClr>
                </a:solidFill>
              </a:rPr>
              <a:t>河內</a:t>
            </a:r>
            <a:r>
              <a:rPr lang="zh-TW" altLang="en-US" sz="2400" dirty="0" smtClean="0">
                <a:solidFill>
                  <a:schemeClr val="accent3">
                    <a:lumMod val="75000"/>
                  </a:schemeClr>
                </a:solidFill>
              </a:rPr>
              <a:t>。</a:t>
            </a:r>
            <a:endParaRPr lang="ru-RU" altLang="zh-TW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ru-RU" sz="2400" dirty="0" err="1" smtClean="0"/>
              <a:t>Лянский</a:t>
            </a:r>
            <a:r>
              <a:rPr lang="ru-RU" sz="2400" dirty="0" smtClean="0"/>
              <a:t> </a:t>
            </a:r>
            <a:r>
              <a:rPr lang="ru-RU" sz="2400" dirty="0" err="1"/>
              <a:t>Хуэй-ван</a:t>
            </a:r>
            <a:r>
              <a:rPr lang="ru-RU" sz="2400" dirty="0"/>
              <a:t> сказал: Ради народа моей страны ,</a:t>
            </a:r>
            <a:r>
              <a:rPr lang="ru-RU" sz="2400" b="1" dirty="0"/>
              <a:t> [</a:t>
            </a:r>
            <a:r>
              <a:rPr lang="ru-RU" sz="2400" dirty="0"/>
              <a:t>я</a:t>
            </a:r>
            <a:r>
              <a:rPr lang="ru-RU" sz="2400" b="1" dirty="0"/>
              <a:t>]</a:t>
            </a:r>
            <a:r>
              <a:rPr lang="ru-RU" sz="2400" dirty="0"/>
              <a:t> опустошу сердце!!!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Земли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</a:rPr>
              <a:t>Хенейя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/>
              <a:t>постигло несчастье, поэтому </a:t>
            </a:r>
            <a:r>
              <a:rPr lang="ru-RU" sz="2400" b="1" dirty="0"/>
              <a:t>[</a:t>
            </a:r>
            <a:r>
              <a:rPr lang="ru-RU" sz="2400" dirty="0"/>
              <a:t>я</a:t>
            </a:r>
            <a:r>
              <a:rPr lang="ru-RU" sz="2400" b="1" dirty="0"/>
              <a:t>]</a:t>
            </a:r>
            <a:r>
              <a:rPr lang="ru-RU" sz="2400" dirty="0"/>
              <a:t> перемещу</a:t>
            </a:r>
            <a:r>
              <a:rPr lang="ru-RU" sz="2400" dirty="0">
                <a:solidFill>
                  <a:srgbClr val="C00000"/>
                </a:solidFill>
              </a:rPr>
              <a:t> его </a:t>
            </a:r>
            <a:r>
              <a:rPr lang="ru-RU" sz="2400" dirty="0"/>
              <a:t>(</a:t>
            </a:r>
            <a:r>
              <a:rPr lang="ru-RU" sz="2400" dirty="0" err="1">
                <a:solidFill>
                  <a:srgbClr val="C00000"/>
                </a:solidFill>
              </a:rPr>
              <a:t>Хенея</a:t>
            </a:r>
            <a:r>
              <a:rPr lang="ru-RU" sz="2400" dirty="0"/>
              <a:t>) народ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</a:rPr>
              <a:t>Хедун</a:t>
            </a:r>
            <a:r>
              <a:rPr lang="ru-RU" sz="2400" dirty="0"/>
              <a:t>, а </a:t>
            </a:r>
            <a:r>
              <a:rPr lang="ru-RU" sz="2400" dirty="0">
                <a:solidFill>
                  <a:srgbClr val="C00000"/>
                </a:solidFill>
              </a:rPr>
              <a:t>его(</a:t>
            </a:r>
            <a:r>
              <a:rPr lang="ru-RU" sz="2400" dirty="0" err="1">
                <a:solidFill>
                  <a:srgbClr val="C00000"/>
                </a:solidFill>
              </a:rPr>
              <a:t>Хедунское</a:t>
            </a:r>
            <a:r>
              <a:rPr lang="ru-RU" sz="2400" dirty="0"/>
              <a:t>) просо в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</a:rPr>
              <a:t>Хеней</a:t>
            </a:r>
            <a:r>
              <a:rPr lang="ru-RU" sz="2400" dirty="0"/>
              <a:t>….. 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789040"/>
            <a:ext cx="4145639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906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/>
              <a:t>Язык Мэн-</a:t>
            </a:r>
            <a:r>
              <a:rPr lang="ru-RU" sz="2800" dirty="0" err="1"/>
              <a:t>цзы</a:t>
            </a:r>
            <a:r>
              <a:rPr lang="ru-RU" sz="2800" dirty="0"/>
              <a:t> берется современным ученными за образец классического </a:t>
            </a:r>
            <a:r>
              <a:rPr lang="ru-RU" sz="2800" dirty="0" err="1"/>
              <a:t>вэнь</a:t>
            </a:r>
            <a:r>
              <a:rPr lang="ru-RU" sz="2800" dirty="0"/>
              <a:t> </a:t>
            </a:r>
            <a:r>
              <a:rPr lang="ru-RU" sz="2800" dirty="0" err="1"/>
              <a:t>янья</a:t>
            </a:r>
            <a:r>
              <a:rPr lang="ru-RU" sz="2800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/>
              <a:t>Использование параллелизма упрощает понимание и перевод. </a:t>
            </a:r>
            <a:r>
              <a:rPr lang="zh-TW" altLang="en-US" sz="2800" dirty="0"/>
              <a:t>則移</a:t>
            </a:r>
            <a:r>
              <a:rPr lang="zh-TW" altLang="en-US" sz="2800" b="1" dirty="0"/>
              <a:t>其</a:t>
            </a:r>
            <a:r>
              <a:rPr lang="zh-TW" altLang="en-US" sz="2800" dirty="0"/>
              <a:t>民於</a:t>
            </a:r>
            <a:r>
              <a:rPr lang="zh-TW" altLang="en-US" sz="2800" u="sng" dirty="0"/>
              <a:t>河東</a:t>
            </a:r>
            <a:r>
              <a:rPr lang="zh-TW" altLang="en-US" sz="2800" dirty="0"/>
              <a:t>，移</a:t>
            </a:r>
            <a:r>
              <a:rPr lang="zh-TW" altLang="en-US" sz="2800" b="1" dirty="0"/>
              <a:t>其</a:t>
            </a:r>
            <a:r>
              <a:rPr lang="zh-TW" altLang="en-US" sz="2800" dirty="0"/>
              <a:t>粟於</a:t>
            </a:r>
            <a:r>
              <a:rPr lang="zh-TW" altLang="en-US" sz="2800" u="sng" dirty="0"/>
              <a:t>河內 </a:t>
            </a:r>
            <a:r>
              <a:rPr lang="ru-RU" sz="2800" dirty="0"/>
              <a:t>– это параллельные конструкции, но при этом местоимение  </a:t>
            </a:r>
            <a:r>
              <a:rPr lang="zh-TW" altLang="en-US" sz="2800" dirty="0"/>
              <a:t>其</a:t>
            </a:r>
            <a:r>
              <a:rPr lang="ru-RU" sz="2800" dirty="0"/>
              <a:t>  отсылает к разным именам. </a:t>
            </a:r>
          </a:p>
          <a:p>
            <a:r>
              <a:rPr lang="zh-TW" altLang="en-US" sz="2800" dirty="0"/>
              <a:t>則移</a:t>
            </a:r>
            <a:r>
              <a:rPr lang="zh-TW" altLang="en-US" sz="2800" b="1" dirty="0">
                <a:solidFill>
                  <a:srgbClr val="C00000"/>
                </a:solidFill>
              </a:rPr>
              <a:t>其</a:t>
            </a:r>
            <a:r>
              <a:rPr lang="zh-TW" altLang="en-US" sz="2800" dirty="0"/>
              <a:t>民於</a:t>
            </a:r>
            <a:r>
              <a:rPr lang="zh-TW" altLang="en-US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河東</a:t>
            </a:r>
            <a:r>
              <a:rPr lang="ru-RU" sz="2800" u="sng" dirty="0">
                <a:solidFill>
                  <a:srgbClr val="C00000"/>
                </a:solidFill>
              </a:rPr>
              <a:t>-  отсылает к </a:t>
            </a:r>
            <a:r>
              <a:rPr lang="ru-RU" sz="2800" u="sng" dirty="0"/>
              <a:t>-</a:t>
            </a:r>
            <a:r>
              <a:rPr lang="zh-TW" altLang="en-US" sz="2800" b="1" u="sng" dirty="0"/>
              <a:t>河內</a:t>
            </a:r>
            <a:r>
              <a:rPr lang="zh-TW" altLang="en-US" sz="2800" u="sng" dirty="0"/>
              <a:t>凶</a:t>
            </a:r>
            <a:endParaRPr lang="ru-RU" sz="2800" dirty="0"/>
          </a:p>
          <a:p>
            <a:r>
              <a:rPr lang="zh-TW" altLang="en-US" sz="2800" u="sng" dirty="0"/>
              <a:t>移</a:t>
            </a:r>
            <a:r>
              <a:rPr lang="zh-TW" altLang="en-US" sz="2800" b="1" u="sng" dirty="0">
                <a:solidFill>
                  <a:srgbClr val="C00000"/>
                </a:solidFill>
              </a:rPr>
              <a:t>其</a:t>
            </a:r>
            <a:r>
              <a:rPr lang="zh-TW" altLang="en-US" sz="2800" u="sng" dirty="0"/>
              <a:t>粟於河內</a:t>
            </a:r>
            <a:r>
              <a:rPr lang="ru-RU" sz="2800" u="sng" dirty="0"/>
              <a:t>   </a:t>
            </a:r>
            <a:r>
              <a:rPr lang="ru-RU" sz="2800" u="sng" dirty="0">
                <a:solidFill>
                  <a:srgbClr val="C00000"/>
                </a:solidFill>
              </a:rPr>
              <a:t>- отсылает к-</a:t>
            </a:r>
            <a:r>
              <a:rPr lang="zh-TW" altLang="en-US" sz="2800" u="sng" dirty="0"/>
              <a:t>則移</a:t>
            </a:r>
            <a:r>
              <a:rPr lang="zh-TW" altLang="en-US" sz="2800" b="1" u="sng" dirty="0"/>
              <a:t>其</a:t>
            </a:r>
            <a:r>
              <a:rPr lang="zh-TW" altLang="en-US" sz="2800" u="sng" dirty="0"/>
              <a:t>民於</a:t>
            </a:r>
            <a:r>
              <a:rPr lang="zh-TW" altLang="en-US" sz="2800" b="1" u="sng" dirty="0"/>
              <a:t>河</a:t>
            </a:r>
            <a:r>
              <a:rPr lang="zh-TW" altLang="en-US" sz="2800" b="1" u="sng" dirty="0" smtClean="0"/>
              <a:t>東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9358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31" y="4464894"/>
            <a:ext cx="8229600" cy="1143000"/>
          </a:xfrm>
        </p:spPr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0192" y="-19862"/>
            <a:ext cx="2772407" cy="33843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569224"/>
            <a:ext cx="52925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TW" dirty="0" smtClean="0"/>
              <a:t>Автор: </a:t>
            </a:r>
            <a:r>
              <a:rPr lang="zh-TW" altLang="en-US" dirty="0" smtClean="0"/>
              <a:t>王</a:t>
            </a:r>
            <a:r>
              <a:rPr lang="zh-TW" altLang="en-US" dirty="0"/>
              <a:t>凌 </a:t>
            </a:r>
            <a:r>
              <a:rPr lang="en-US" altLang="zh-TW" dirty="0"/>
              <a:t>/ </a:t>
            </a:r>
            <a:r>
              <a:rPr lang="en-US" dirty="0"/>
              <a:t>Wang Ling / </a:t>
            </a:r>
            <a:r>
              <a:rPr lang="ru-RU" dirty="0" smtClean="0"/>
              <a:t>Ван Лин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Ник - </a:t>
            </a:r>
            <a:r>
              <a:rPr lang="en-US" dirty="0" smtClean="0"/>
              <a:t> </a:t>
            </a:r>
            <a:r>
              <a:rPr lang="en-US" dirty="0" err="1" smtClean="0"/>
              <a:t>WlOP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Название: Призрачный клинок </a:t>
            </a:r>
            <a:r>
              <a:rPr lang="ru-RU" dirty="0"/>
              <a:t>/ </a:t>
            </a:r>
            <a:r>
              <a:rPr lang="zh-TW" altLang="en-US" dirty="0"/>
              <a:t>鬼</a:t>
            </a:r>
            <a:r>
              <a:rPr lang="zh-TW" altLang="en-US" dirty="0" smtClean="0"/>
              <a:t>刀</a:t>
            </a:r>
            <a:endParaRPr lang="ru-RU" altLang="zh-TW" dirty="0" smtClean="0"/>
          </a:p>
          <a:p>
            <a:endParaRPr lang="ru-RU" altLang="zh-TW" dirty="0"/>
          </a:p>
          <a:p>
            <a:r>
              <a:rPr lang="ru-RU" altLang="zh-TW" dirty="0" smtClean="0"/>
              <a:t>Годы издания</a:t>
            </a:r>
            <a:r>
              <a:rPr lang="en-US" altLang="zh-TW" dirty="0" smtClean="0"/>
              <a:t>: c 2014</a:t>
            </a:r>
            <a:r>
              <a:rPr lang="ru-RU" altLang="zh-TW" dirty="0"/>
              <a:t> </a:t>
            </a:r>
            <a:r>
              <a:rPr lang="ru-RU" altLang="zh-TW" dirty="0" smtClean="0"/>
              <a:t>по наст. </a:t>
            </a:r>
            <a:r>
              <a:rPr lang="ru-RU" altLang="zh-TW" dirty="0"/>
              <a:t>в</a:t>
            </a:r>
            <a:r>
              <a:rPr lang="ru-RU" altLang="zh-TW" dirty="0" smtClean="0"/>
              <a:t>ремя.</a:t>
            </a:r>
            <a:endParaRPr lang="zh-TW" altLang="en-US" dirty="0"/>
          </a:p>
          <a:p>
            <a:endParaRPr lang="ru-RU" dirty="0"/>
          </a:p>
        </p:txBody>
      </p:sp>
      <p:pic>
        <p:nvPicPr>
          <p:cNvPr id="2050" name="Picture 2" descr="https://static.zerochan.net/Yan.Haiqin.full.29272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71559"/>
            <a:ext cx="6120679" cy="35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cgwallpapers.com/img_script/mobile_dir2/img.php?src=wallpaper_wlop__16_1440x2560.jpg&amp;width=253&amp;height=450&amp;crop-to-fit&amp;sharp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348" y="2782003"/>
            <a:ext cx="2193801" cy="390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9212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991" y="8221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2)Местоимение - один из важных контекстных  указателей числа.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450" y="1556792"/>
            <a:ext cx="4381541" cy="4492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9910" y="1556793"/>
            <a:ext cx="4468554" cy="449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6165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zh-TW" altLang="en-US" dirty="0"/>
              <a:t>孩子</a:t>
            </a:r>
            <a:r>
              <a:rPr lang="en-US" altLang="zh-TW" dirty="0"/>
              <a:t>- </a:t>
            </a:r>
            <a:r>
              <a:rPr lang="ru-RU" dirty="0"/>
              <a:t>может означать как и ребенка, так и детей. Да, есть показательно множественного числа, и если в современном китайском с местоимениями в множество числе  обязательно ставится</a:t>
            </a:r>
            <a:r>
              <a:rPr lang="zh-TW" altLang="en-US" dirty="0"/>
              <a:t>们</a:t>
            </a:r>
            <a:r>
              <a:rPr lang="en-US" altLang="zh-TW" dirty="0"/>
              <a:t>, </a:t>
            </a:r>
            <a:r>
              <a:rPr lang="ru-RU" dirty="0"/>
              <a:t>то в случае именных существительных </a:t>
            </a:r>
            <a:r>
              <a:rPr lang="zh-TW" altLang="en-US" dirty="0"/>
              <a:t>们  </a:t>
            </a:r>
            <a:r>
              <a:rPr lang="ru-RU" dirty="0"/>
              <a:t>может просто (и чаще всего) не ставиться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algn="just"/>
            <a:r>
              <a:rPr lang="ru-RU" dirty="0"/>
              <a:t>В этом случае нет ни счетного слово, ни суффикса </a:t>
            </a:r>
            <a:r>
              <a:rPr lang="zh-TW" altLang="en-US" dirty="0"/>
              <a:t>们 </a:t>
            </a:r>
            <a:r>
              <a:rPr lang="en-US" dirty="0"/>
              <a:t>men, </a:t>
            </a:r>
            <a:r>
              <a:rPr lang="ru-RU" dirty="0"/>
              <a:t>однако перед нами снова параллелизм. Форма и структура предложения служат хорошей подсказкой. С помощью параллельной конструкции делается более явным перенос числа с местоимения на именное существительное. 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 "Дай </a:t>
            </a:r>
            <a:r>
              <a:rPr lang="ru-RU" dirty="0">
                <a:solidFill>
                  <a:srgbClr val="C00000"/>
                </a:solidFill>
              </a:rPr>
              <a:t>им</a:t>
            </a:r>
            <a:r>
              <a:rPr lang="ru-RU" dirty="0"/>
              <a:t> еще один шанс"</a:t>
            </a:r>
          </a:p>
          <a:p>
            <a:r>
              <a:rPr lang="ru-RU" dirty="0"/>
              <a:t>"Дай  моим </a:t>
            </a:r>
            <a:r>
              <a:rPr lang="ru-RU" dirty="0">
                <a:solidFill>
                  <a:srgbClr val="C00000"/>
                </a:solidFill>
              </a:rPr>
              <a:t>детям </a:t>
            </a:r>
            <a:r>
              <a:rPr lang="ru-RU" dirty="0"/>
              <a:t>еще один шанс"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860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2879062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Что касается самого суффикса</a:t>
            </a:r>
            <a:r>
              <a:rPr lang="zh-TW" altLang="en-US" sz="1800" dirty="0"/>
              <a:t>们</a:t>
            </a:r>
            <a:r>
              <a:rPr lang="en-US" altLang="zh-TW" sz="1800" dirty="0"/>
              <a:t>, </a:t>
            </a:r>
            <a:r>
              <a:rPr lang="ru-RU" sz="1800" dirty="0"/>
              <a:t>то его употребление в именных существительных довольно неустойчиво.  Д.А.   </a:t>
            </a:r>
            <a:r>
              <a:rPr lang="ru-RU" sz="1800" dirty="0" err="1"/>
              <a:t>Карпека</a:t>
            </a:r>
            <a:r>
              <a:rPr lang="ru-RU" sz="1800" dirty="0"/>
              <a:t> в работе «Синтаксис китайского языка. Единицы и структуры» отмечает, что в современной китайской литературе аффиксы находятся в состоянии перехода от изолирующих к агглютинативным (строй, при котором доминирует изменение слов с помощью суффиксов и приставок), что есть тенденция превращения некоторых изначально независимых служебных морфем в полноценные суффиксальные элементы (например, </a:t>
            </a:r>
            <a:r>
              <a:rPr lang="zh-TW" altLang="en-US" sz="1800" dirty="0"/>
              <a:t>们 </a:t>
            </a:r>
            <a:r>
              <a:rPr lang="en-US" sz="1800" dirty="0"/>
              <a:t>men, </a:t>
            </a:r>
            <a:r>
              <a:rPr lang="zh-TW" altLang="en-US" sz="1800" dirty="0"/>
              <a:t>了 </a:t>
            </a:r>
            <a:r>
              <a:rPr lang="en-US" sz="1800" dirty="0"/>
              <a:t>le, </a:t>
            </a:r>
            <a:r>
              <a:rPr lang="zh-TW" altLang="en-US" sz="1800" dirty="0"/>
              <a:t>儿 </a:t>
            </a:r>
            <a:r>
              <a:rPr lang="en-US" altLang="zh-TW" sz="1800" dirty="0"/>
              <a:t>(</a:t>
            </a:r>
            <a:r>
              <a:rPr lang="en-US" sz="1800" dirty="0"/>
              <a:t>é)r </a:t>
            </a:r>
            <a:r>
              <a:rPr lang="ru-RU" sz="1800" dirty="0"/>
              <a:t>и др.). Интересно наблюдать, как из-за одного и того же иероглифа , одних тех же аффиксов могут   образоваться слова,  практически с одинаковым смыслом, но с разным   порядком иероглифов и разными оттенками.  Например, </a:t>
            </a:r>
            <a:r>
              <a:rPr lang="zh-TW" altLang="en-US" sz="1800" dirty="0"/>
              <a:t>哥儿们  </a:t>
            </a:r>
            <a:r>
              <a:rPr lang="ru-RU" sz="1800" dirty="0"/>
              <a:t>и </a:t>
            </a:r>
            <a:r>
              <a:rPr lang="zh-TW" altLang="en-US" sz="1800" dirty="0"/>
              <a:t>哥们儿</a:t>
            </a:r>
            <a:r>
              <a:rPr lang="en-US" altLang="zh-TW" sz="1800" dirty="0"/>
              <a:t>. </a:t>
            </a:r>
            <a:endParaRPr lang="ru-RU" altLang="zh-TW" sz="1800" dirty="0" smtClean="0"/>
          </a:p>
          <a:p>
            <a:endParaRPr lang="en-US" altLang="zh-TW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2076" y="3140968"/>
            <a:ext cx="3922361" cy="33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6961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/>
              <a:t>哥们儿</a:t>
            </a:r>
            <a:r>
              <a:rPr lang="en-US" altLang="zh-TW" dirty="0"/>
              <a:t>/</a:t>
            </a:r>
            <a:r>
              <a:rPr lang="zh-TW" altLang="en-US" dirty="0"/>
              <a:t>哥儿们 </a:t>
            </a:r>
            <a:r>
              <a:rPr lang="en-US" altLang="zh-TW" dirty="0"/>
              <a:t>– </a:t>
            </a:r>
            <a:r>
              <a:rPr lang="ru-RU" dirty="0"/>
              <a:t>хорошие отношения между молодыми людьми.  Однако </a:t>
            </a:r>
            <a:r>
              <a:rPr lang="zh-TW" altLang="en-US" dirty="0"/>
              <a:t>哥儿们 </a:t>
            </a:r>
            <a:r>
              <a:rPr lang="ru-RU" dirty="0"/>
              <a:t>можно переводить как братки, в плане, что более грубее чем </a:t>
            </a:r>
            <a:r>
              <a:rPr lang="zh-TW" altLang="en-US" dirty="0"/>
              <a:t>哥们儿</a:t>
            </a:r>
            <a:r>
              <a:rPr lang="en-US" altLang="zh-TW" dirty="0"/>
              <a:t>- </a:t>
            </a:r>
            <a:r>
              <a:rPr lang="ru-RU" dirty="0"/>
              <a:t>брат. </a:t>
            </a:r>
          </a:p>
          <a:p>
            <a:endParaRPr lang="ru-RU" dirty="0"/>
          </a:p>
          <a:p>
            <a:pPr algn="just"/>
            <a:r>
              <a:rPr lang="ru-RU" dirty="0"/>
              <a:t>Учитывая вечную динамику языка и богатство диалектов употребление частиц и их функционирование может сильно отличаться. Разделение на множественное и единственное число в местоимении оказывается наиболее устойчивым, чем в именных существительных. Например, мы не может сказать </a:t>
            </a:r>
            <a:r>
              <a:rPr lang="zh-TW" altLang="en-US" dirty="0"/>
              <a:t>他</a:t>
            </a:r>
            <a:r>
              <a:rPr lang="en-US" altLang="zh-TW" dirty="0"/>
              <a:t>, </a:t>
            </a:r>
            <a:r>
              <a:rPr lang="ru-RU" dirty="0"/>
              <a:t>имея в виду множественное число – они, в отличие от именительных. Поэтому учитывая логическую структуру текста и предложений, параллелизмы и т.д.  местоимения являются более четким способом передачи числа.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7546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Однако в современном китайском есть и исключения. Например, </a:t>
            </a:r>
            <a:r>
              <a:rPr lang="zh-TW" altLang="en-US" dirty="0"/>
              <a:t>我国 </a:t>
            </a:r>
            <a:r>
              <a:rPr lang="en-US" altLang="zh-TW" dirty="0"/>
              <a:t>– </a:t>
            </a:r>
            <a:r>
              <a:rPr lang="ru-RU" dirty="0"/>
              <a:t>не моя страна, а наша страна.  В </a:t>
            </a:r>
            <a:r>
              <a:rPr lang="ru-RU" dirty="0" smtClean="0"/>
              <a:t>надписях </a:t>
            </a:r>
            <a:r>
              <a:rPr lang="ru-RU" dirty="0"/>
              <a:t>на гадательных костях </a:t>
            </a:r>
            <a:r>
              <a:rPr lang="zh-TW" altLang="en-US" dirty="0"/>
              <a:t>我 </a:t>
            </a:r>
            <a:r>
              <a:rPr lang="ru-RU" dirty="0"/>
              <a:t>все же </a:t>
            </a:r>
            <a:r>
              <a:rPr lang="ru-RU" dirty="0" smtClean="0"/>
              <a:t>используется </a:t>
            </a:r>
            <a:r>
              <a:rPr lang="ru-RU" dirty="0"/>
              <a:t>в множественном числе.  В современном китайском языке таких исключений кот наплакал. Их очень мало. Это </a:t>
            </a:r>
            <a:r>
              <a:rPr lang="ru-RU" dirty="0" err="1"/>
              <a:t>вэньянизм</a:t>
            </a:r>
            <a:r>
              <a:rPr lang="ru-RU" dirty="0"/>
              <a:t>, а в нём нет никаких маркеров множественности для местоимений, то есть существительные там работают также, как и местоимения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91045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Тезисы доклада: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Наличие </a:t>
            </a:r>
            <a:r>
              <a:rPr lang="ru-RU" dirty="0"/>
              <a:t>разрыва связи в последовательности имени и местоимения.</a:t>
            </a:r>
          </a:p>
          <a:p>
            <a:pPr lvl="0"/>
            <a:r>
              <a:rPr lang="ru-RU" dirty="0" smtClean="0"/>
              <a:t>Местоимение </a:t>
            </a:r>
            <a:r>
              <a:rPr lang="ru-RU" dirty="0"/>
              <a:t>один из важных контекстных указателей числа.</a:t>
            </a:r>
          </a:p>
          <a:p>
            <a:pPr lvl="0"/>
            <a:r>
              <a:rPr lang="ru-RU" dirty="0" smtClean="0"/>
              <a:t>Тавтологии. Чрезмерное </a:t>
            </a:r>
            <a:r>
              <a:rPr lang="ru-RU" dirty="0"/>
              <a:t>употребление местоимений.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Цель </a:t>
            </a:r>
            <a:r>
              <a:rPr lang="ru-RU" dirty="0">
                <a:solidFill>
                  <a:srgbClr val="7030A0"/>
                </a:solidFill>
              </a:rPr>
              <a:t>доклада </a:t>
            </a:r>
            <a:r>
              <a:rPr lang="ru-RU" dirty="0" smtClean="0"/>
              <a:t>- </a:t>
            </a:r>
            <a:r>
              <a:rPr lang="ru-RU" dirty="0"/>
              <a:t>показать специфику работы местоимений в контекстах, через анализ проблемных мест в переводе. </a:t>
            </a:r>
          </a:p>
          <a:p>
            <a:pPr lvl="0"/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40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5112568" cy="3387825"/>
          </a:xfrm>
        </p:spPr>
        <p:txBody>
          <a:bodyPr/>
          <a:lstStyle/>
          <a:p>
            <a:r>
              <a:rPr lang="ru-RU" dirty="0"/>
              <a:t>Вот еще один пример, только тут уже кроме местоимения показателем числа служит числитель слово.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1883" y="260648"/>
            <a:ext cx="2956816" cy="60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3997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786" y="226243"/>
            <a:ext cx="8006638" cy="65151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dirty="0" smtClean="0"/>
              <a:t>Сборник рассказов Ли Эра 2013 год. Рассказ </a:t>
            </a:r>
            <a:r>
              <a:rPr lang="zh-TW" altLang="en-US" sz="2900" dirty="0" smtClean="0"/>
              <a:t>你在哪</a:t>
            </a:r>
            <a:r>
              <a:rPr lang="en-US" altLang="zh-TW" sz="2900" dirty="0" smtClean="0"/>
              <a:t>- </a:t>
            </a:r>
            <a:r>
              <a:rPr lang="ru-RU" sz="2900" dirty="0" smtClean="0"/>
              <a:t>Ты где? </a:t>
            </a:r>
          </a:p>
          <a:p>
            <a:pPr algn="just">
              <a:lnSpc>
                <a:spcPct val="120000"/>
              </a:lnSpc>
            </a:pPr>
            <a:r>
              <a:rPr lang="zh-TW" altLang="en-US" sz="2900" dirty="0" smtClean="0">
                <a:latin typeface="Agency FB" panose="020B0503020202020204" pitchFamily="34" charset="0"/>
              </a:rPr>
              <a:t>我想起了很久以前发生的一件事。那时候，我和阿</a:t>
            </a:r>
            <a:r>
              <a:rPr lang="en-US" sz="2900" dirty="0" smtClean="0">
                <a:latin typeface="Agency FB" panose="020B0503020202020204" pitchFamily="34" charset="0"/>
              </a:rPr>
              <a:t>Y</a:t>
            </a:r>
            <a:r>
              <a:rPr lang="zh-TW" altLang="en-US" sz="2900" dirty="0" smtClean="0">
                <a:latin typeface="Agency FB" panose="020B0503020202020204" pitchFamily="34" charset="0"/>
              </a:rPr>
              <a:t>都还认为待在这里挺不错的：喝自己的尿，吃自己的屎，自给自足。我记得那是哲学家死去当天发生的事。那天下午，她从高速公路上回来之后，就不停地抽烟，然后站在镜子前梳妆打扮，然后就携带着我们来到了医院。在一条通向楼梯的走廊上，我看到了许多和我们的境遇</a:t>
            </a:r>
            <a:r>
              <a:rPr lang="en-US" altLang="zh-TW" sz="2900" dirty="0" smtClean="0">
                <a:latin typeface="Agency FB" panose="020B0503020202020204" pitchFamily="34" charset="0"/>
              </a:rPr>
              <a:t>(</a:t>
            </a:r>
            <a:r>
              <a:rPr lang="zh-TW" altLang="en-US" sz="2900" dirty="0" smtClean="0">
                <a:latin typeface="Agency FB" panose="020B0503020202020204" pitchFamily="34" charset="0"/>
              </a:rPr>
              <a:t>境况）相同的</a:t>
            </a:r>
            <a:r>
              <a:rPr lang="zh-TW" altLang="en-US" sz="2900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哥儿们</a:t>
            </a:r>
            <a:r>
              <a:rPr lang="zh-TW" altLang="en-US" sz="2900" dirty="0" smtClean="0">
                <a:latin typeface="Agency FB" panose="020B0503020202020204" pitchFamily="34" charset="0"/>
              </a:rPr>
              <a:t>。他们也都蜷缩在母腹里，眼珠子滴溜溜乱转，很焦虑，很不安。而那些比我们还要小一号的</a:t>
            </a:r>
            <a:r>
              <a:rPr lang="zh-TW" altLang="en-US" sz="2900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哥儿们</a:t>
            </a:r>
            <a:r>
              <a:rPr lang="zh-TW" altLang="en-US" sz="2900" dirty="0" smtClean="0">
                <a:latin typeface="Agency FB" panose="020B0503020202020204" pitchFamily="34" charset="0"/>
              </a:rPr>
              <a:t>，则对自己的处境毫无感知，仍然无忧无虑地在狭窄的水域里游来游去，有一种盲目的愉快。有一个膘肥体壮的哥儿们，在那里哭鼻子。他倒悬着，是用脚指头揉的鼻子。</a:t>
            </a:r>
            <a:r>
              <a:rPr lang="zh-TW" altLang="en-US" sz="2900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他</a:t>
            </a:r>
            <a:r>
              <a:rPr lang="zh-TW" altLang="en-US" sz="2900" dirty="0" smtClean="0">
                <a:latin typeface="Agency FB" panose="020B0503020202020204" pitchFamily="34" charset="0"/>
              </a:rPr>
              <a:t>是一个悲观主义者。这个词，我也是从哲学家那里学来的。后来，等这里的声音不再那么嘈杂的时候，我趁机询问</a:t>
            </a:r>
            <a:r>
              <a:rPr lang="zh-TW" altLang="en-US" sz="2900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这位哥儿们</a:t>
            </a:r>
            <a:r>
              <a:rPr lang="zh-TW" altLang="en-US" sz="2900" dirty="0" smtClean="0">
                <a:latin typeface="Agency FB" panose="020B0503020202020204" pitchFamily="34" charset="0"/>
              </a:rPr>
              <a:t>，</a:t>
            </a:r>
            <a:r>
              <a:rPr lang="zh-TW" altLang="en-US" sz="2900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你</a:t>
            </a:r>
            <a:r>
              <a:rPr lang="zh-TW" altLang="en-US" sz="2900" dirty="0" smtClean="0">
                <a:latin typeface="Agency FB" panose="020B0503020202020204" pitchFamily="34" charset="0"/>
              </a:rPr>
              <a:t>哭什么呢？</a:t>
            </a:r>
            <a:endParaRPr lang="ru-RU" altLang="zh-TW" sz="2900" dirty="0" smtClean="0"/>
          </a:p>
          <a:p>
            <a:r>
              <a:rPr lang="ru-RU" sz="2900" dirty="0" smtClean="0"/>
              <a:t>Мой вариант. Черновая версия</a:t>
            </a:r>
          </a:p>
          <a:p>
            <a:pPr algn="just"/>
            <a:r>
              <a:rPr lang="ru-RU" sz="2900" dirty="0" smtClean="0"/>
              <a:t>Я вспомнил давний случай. Тогда я и А-</a:t>
            </a:r>
            <a:r>
              <a:rPr lang="en-US" sz="2900" dirty="0" smtClean="0"/>
              <a:t>Y </a:t>
            </a:r>
            <a:r>
              <a:rPr lang="ru-RU" sz="2900" dirty="0" smtClean="0"/>
              <a:t>считали, что остаться здесь не так уж и плохо: пить собственную мочу и есть собственное помёт, вот такое вот </a:t>
            </a:r>
            <a:r>
              <a:rPr lang="ru-RU" sz="2900" dirty="0" err="1" smtClean="0"/>
              <a:t>самообеспечение</a:t>
            </a:r>
            <a:r>
              <a:rPr lang="ru-RU" sz="2900" dirty="0" smtClean="0"/>
              <a:t>. Так и было в день смерти философа. Во второй половине дня, после возвращения с трассы., она безостановочно курила. Потом стоя у зеркала она принаряжалась, а после взяла нас в больницу. В коридоре, ведущем к лестнице, я увидел так много братьев, находившихся в такой же ситуации, как и мы. Они также скручивались (извиваются и сжимаются) внутри матери, их   глаза двигались туда-сюда(кружатся) в тревоге, в беспокойстве.  Они на размер меньше нас, поэтому они ничуть не понимают своего положения. До сих пор без горя и раздумий находились в замкнутом бассейне и плавали туда-сюда - одна слепая радость. </a:t>
            </a:r>
            <a:r>
              <a:rPr lang="ru-RU" sz="2900" dirty="0" err="1" smtClean="0"/>
              <a:t>Братеи</a:t>
            </a:r>
            <a:r>
              <a:rPr lang="ru-RU" sz="2900" dirty="0" smtClean="0"/>
              <a:t> находятся в полном и здоровом теле. И они хныкают там.  Он( кто ты???) повис вверх ногами  и пальцам ноги помассировал нос. </a:t>
            </a:r>
            <a:r>
              <a:rPr lang="ru-RU" sz="2900" dirty="0" smtClean="0">
                <a:solidFill>
                  <a:srgbClr val="C00000"/>
                </a:solidFill>
              </a:rPr>
              <a:t>Он </a:t>
            </a:r>
            <a:r>
              <a:rPr lang="ru-RU" sz="2900" dirty="0" smtClean="0"/>
              <a:t>пессимист. Это слово я также узнал от философа. Когда стих галдеж, мы воспользовались случаем и спросили у б</a:t>
            </a:r>
            <a:r>
              <a:rPr lang="ru-RU" sz="2900" dirty="0" smtClean="0">
                <a:solidFill>
                  <a:srgbClr val="C00000"/>
                </a:solidFill>
              </a:rPr>
              <a:t>ратка</a:t>
            </a:r>
            <a:r>
              <a:rPr lang="ru-RU" sz="2900" dirty="0" smtClean="0"/>
              <a:t>. Почему ты плачешь?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5929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8811705" cy="656105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endParaRPr lang="ru-RU" altLang="zh-TW" dirty="0" smtClean="0"/>
          </a:p>
          <a:p>
            <a:pPr>
              <a:lnSpc>
                <a:spcPct val="120000"/>
              </a:lnSpc>
            </a:pPr>
            <a:r>
              <a:rPr lang="zh-TW" altLang="en-US" sz="4200" dirty="0" smtClean="0"/>
              <a:t>马戏团的那个人在一个深夜来到了这里。</a:t>
            </a:r>
            <a:r>
              <a:rPr lang="zh-TW" altLang="en-US" sz="4200" dirty="0" smtClean="0">
                <a:solidFill>
                  <a:srgbClr val="C00000"/>
                </a:solidFill>
              </a:rPr>
              <a:t>她</a:t>
            </a:r>
            <a:r>
              <a:rPr lang="zh-TW" altLang="en-US" sz="4200" dirty="0" smtClean="0"/>
              <a:t>为</a:t>
            </a:r>
            <a:r>
              <a:rPr lang="zh-TW" altLang="en-US" sz="4200" dirty="0" smtClean="0">
                <a:solidFill>
                  <a:srgbClr val="C00000"/>
                </a:solidFill>
              </a:rPr>
              <a:t>他</a:t>
            </a:r>
            <a:r>
              <a:rPr lang="zh-TW" altLang="en-US" sz="4200" dirty="0" smtClean="0"/>
              <a:t>打开门的时候，不由得一阵惊喜。</a:t>
            </a:r>
            <a:r>
              <a:rPr lang="zh-TW" altLang="en-US" sz="4200" dirty="0" smtClean="0">
                <a:solidFill>
                  <a:srgbClr val="C00000"/>
                </a:solidFill>
              </a:rPr>
              <a:t>他</a:t>
            </a:r>
            <a:r>
              <a:rPr lang="zh-TW" altLang="en-US" sz="4200" dirty="0" smtClean="0"/>
              <a:t>手里还拿着</a:t>
            </a:r>
            <a:r>
              <a:rPr lang="zh-TW" altLang="en-US" sz="4200" dirty="0" smtClean="0">
                <a:solidFill>
                  <a:srgbClr val="C00000"/>
                </a:solidFill>
              </a:rPr>
              <a:t>她</a:t>
            </a:r>
            <a:r>
              <a:rPr lang="zh-TW" altLang="en-US" sz="4200" dirty="0" smtClean="0"/>
              <a:t>在那天留下的地址，但奇怪的是，他把她当成了另外一个人，一直叫着另外一个名字。</a:t>
            </a:r>
            <a:r>
              <a:rPr lang="zh-TW" altLang="en-US" sz="4200" dirty="0" smtClean="0">
                <a:solidFill>
                  <a:srgbClr val="C00000"/>
                </a:solidFill>
              </a:rPr>
              <a:t>她</a:t>
            </a:r>
            <a:r>
              <a:rPr lang="zh-TW" altLang="en-US" sz="4200" dirty="0" smtClean="0"/>
              <a:t>小心翼翼地纠正了他一次，</a:t>
            </a:r>
            <a:r>
              <a:rPr lang="zh-TW" altLang="en-US" sz="4200" dirty="0" smtClean="0">
                <a:solidFill>
                  <a:srgbClr val="C00000"/>
                </a:solidFill>
              </a:rPr>
              <a:t>他</a:t>
            </a:r>
            <a:r>
              <a:rPr lang="zh-TW" altLang="en-US" sz="4200" dirty="0" smtClean="0"/>
              <a:t>还是没有改过口。</a:t>
            </a:r>
            <a:r>
              <a:rPr lang="zh-TW" altLang="en-US" sz="4200" dirty="0" smtClean="0">
                <a:solidFill>
                  <a:srgbClr val="C00000"/>
                </a:solidFill>
              </a:rPr>
              <a:t>他</a:t>
            </a:r>
            <a:r>
              <a:rPr lang="zh-TW" altLang="en-US" sz="4200" dirty="0" smtClean="0"/>
              <a:t>说</a:t>
            </a:r>
            <a:r>
              <a:rPr lang="zh-TW" altLang="en-US" sz="4200" b="1" dirty="0" smtClean="0">
                <a:solidFill>
                  <a:srgbClr val="C00000"/>
                </a:solidFill>
              </a:rPr>
              <a:t>他</a:t>
            </a:r>
            <a:r>
              <a:rPr lang="zh-TW" altLang="en-US" sz="4200" dirty="0" smtClean="0"/>
              <a:t>已向马戏团的团长郑重地推荐了</a:t>
            </a:r>
            <a:r>
              <a:rPr lang="zh-TW" altLang="en-US" sz="4200" dirty="0" smtClean="0">
                <a:solidFill>
                  <a:srgbClr val="C00000"/>
                </a:solidFill>
              </a:rPr>
              <a:t>她</a:t>
            </a:r>
            <a:r>
              <a:rPr lang="zh-TW" altLang="en-US" sz="4200" dirty="0" smtClean="0"/>
              <a:t>，团长就派他来和</a:t>
            </a:r>
            <a:r>
              <a:rPr lang="zh-TW" altLang="en-US" sz="4200" dirty="0" smtClean="0">
                <a:solidFill>
                  <a:srgbClr val="C00000"/>
                </a:solidFill>
              </a:rPr>
              <a:t>她</a:t>
            </a:r>
            <a:r>
              <a:rPr lang="zh-TW" altLang="en-US" sz="4200" dirty="0" smtClean="0"/>
              <a:t>签订订购合同。</a:t>
            </a:r>
            <a:r>
              <a:rPr lang="zh-TW" altLang="en-US" sz="4200" dirty="0" smtClean="0">
                <a:solidFill>
                  <a:srgbClr val="C00000"/>
                </a:solidFill>
              </a:rPr>
              <a:t>他</a:t>
            </a:r>
            <a:r>
              <a:rPr lang="zh-TW" altLang="en-US" sz="4200" dirty="0" smtClean="0"/>
              <a:t>说，为了这个名额</a:t>
            </a:r>
            <a:r>
              <a:rPr lang="en-US" altLang="zh-TW" sz="4200" dirty="0" smtClean="0"/>
              <a:t>.</a:t>
            </a:r>
          </a:p>
          <a:p>
            <a:pPr marL="0" indent="0">
              <a:buNone/>
            </a:pPr>
            <a:r>
              <a:rPr lang="ru-RU" sz="4200" b="1" dirty="0" smtClean="0"/>
              <a:t>	Мой вариант: Черновая версия  </a:t>
            </a:r>
          </a:p>
          <a:p>
            <a:r>
              <a:rPr lang="ru-RU" sz="4200" dirty="0" smtClean="0"/>
              <a:t>Тот человек из цирковой труппы глубокой ночью пришел сюда. Когда </a:t>
            </a:r>
            <a:r>
              <a:rPr lang="ru-RU" sz="4200" dirty="0" smtClean="0">
                <a:solidFill>
                  <a:srgbClr val="C00000"/>
                </a:solidFill>
              </a:rPr>
              <a:t>она</a:t>
            </a:r>
            <a:r>
              <a:rPr lang="ru-RU" sz="4200" dirty="0" smtClean="0"/>
              <a:t> открывала </a:t>
            </a:r>
            <a:r>
              <a:rPr lang="ru-RU" sz="4200" dirty="0" smtClean="0">
                <a:solidFill>
                  <a:srgbClr val="C00000"/>
                </a:solidFill>
              </a:rPr>
              <a:t>ем</a:t>
            </a:r>
            <a:r>
              <a:rPr lang="ru-RU" sz="4200" dirty="0" smtClean="0"/>
              <a:t>у дверь, то невольно пришла в восторг.  У </a:t>
            </a:r>
            <a:r>
              <a:rPr lang="ru-RU" sz="4200" dirty="0" smtClean="0">
                <a:solidFill>
                  <a:srgbClr val="C00000"/>
                </a:solidFill>
              </a:rPr>
              <a:t>него</a:t>
            </a:r>
            <a:r>
              <a:rPr lang="ru-RU" sz="4200" dirty="0" smtClean="0"/>
              <a:t> все еще был адрес, который</a:t>
            </a:r>
            <a:r>
              <a:rPr lang="ru-RU" sz="4200" dirty="0" smtClean="0">
                <a:solidFill>
                  <a:srgbClr val="C00000"/>
                </a:solidFill>
              </a:rPr>
              <a:t> она </a:t>
            </a:r>
            <a:r>
              <a:rPr lang="ru-RU" sz="4200" dirty="0" smtClean="0"/>
              <a:t>оставила в тот день , это было действительно странно. </a:t>
            </a:r>
            <a:r>
              <a:rPr lang="ru-RU" sz="4200" dirty="0" smtClean="0">
                <a:solidFill>
                  <a:srgbClr val="C00000"/>
                </a:solidFill>
              </a:rPr>
              <a:t>Он</a:t>
            </a:r>
            <a:r>
              <a:rPr lang="ru-RU" sz="4200" dirty="0" smtClean="0"/>
              <a:t> принял </a:t>
            </a:r>
            <a:r>
              <a:rPr lang="ru-RU" sz="4200" dirty="0" smtClean="0">
                <a:solidFill>
                  <a:srgbClr val="C00000"/>
                </a:solidFill>
              </a:rPr>
              <a:t>ее</a:t>
            </a:r>
            <a:r>
              <a:rPr lang="ru-RU" sz="4200" dirty="0" smtClean="0"/>
              <a:t> за другого человека постоянно звал другим именем. Один раз </a:t>
            </a:r>
            <a:r>
              <a:rPr lang="ru-RU" sz="4200" dirty="0" smtClean="0">
                <a:solidFill>
                  <a:srgbClr val="C00000"/>
                </a:solidFill>
              </a:rPr>
              <a:t>она</a:t>
            </a:r>
            <a:r>
              <a:rPr lang="ru-RU" sz="4200" dirty="0" smtClean="0"/>
              <a:t> осторожно поправила </a:t>
            </a:r>
            <a:r>
              <a:rPr lang="ru-RU" sz="4200" dirty="0" smtClean="0">
                <a:solidFill>
                  <a:srgbClr val="C00000"/>
                </a:solidFill>
              </a:rPr>
              <a:t>его</a:t>
            </a:r>
            <a:r>
              <a:rPr lang="ru-RU" sz="4200" dirty="0" smtClean="0"/>
              <a:t>, но он продолжал так [ее ] называть ( без исправлений) . </a:t>
            </a:r>
            <a:r>
              <a:rPr lang="ru-RU" sz="4200" dirty="0" smtClean="0">
                <a:solidFill>
                  <a:srgbClr val="C00000"/>
                </a:solidFill>
              </a:rPr>
              <a:t>Он</a:t>
            </a:r>
            <a:r>
              <a:rPr lang="ru-RU" sz="4200" dirty="0" smtClean="0"/>
              <a:t> сказал, что </a:t>
            </a:r>
            <a:r>
              <a:rPr lang="ru-RU" sz="4200" dirty="0" smtClean="0">
                <a:solidFill>
                  <a:srgbClr val="C00000"/>
                </a:solidFill>
              </a:rPr>
              <a:t>он</a:t>
            </a:r>
            <a:r>
              <a:rPr lang="ru-RU" sz="4200" dirty="0" smtClean="0"/>
              <a:t> рекомендовал</a:t>
            </a:r>
            <a:r>
              <a:rPr lang="ru-RU" sz="4200" dirty="0" smtClean="0">
                <a:solidFill>
                  <a:srgbClr val="C00000"/>
                </a:solidFill>
              </a:rPr>
              <a:t> ее </a:t>
            </a:r>
            <a:r>
              <a:rPr lang="ru-RU" sz="4200" dirty="0" smtClean="0"/>
              <a:t>руководителю цирковой группы, а затем руководитель поймал его специально, чтобы подписать с ней договор о покупке. </a:t>
            </a:r>
            <a:r>
              <a:rPr lang="ru-RU" sz="4200" dirty="0" smtClean="0">
                <a:solidFill>
                  <a:srgbClr val="C00000"/>
                </a:solidFill>
              </a:rPr>
              <a:t>Он</a:t>
            </a:r>
            <a:r>
              <a:rPr lang="ru-RU" sz="4200" dirty="0" smtClean="0"/>
              <a:t> сказал, что ради этого места </a:t>
            </a:r>
            <a:r>
              <a:rPr lang="ru-RU" sz="4200" dirty="0" smtClean="0">
                <a:solidFill>
                  <a:srgbClr val="C00000"/>
                </a:solidFill>
              </a:rPr>
              <a:t>ем</a:t>
            </a:r>
            <a:r>
              <a:rPr lang="ru-RU" sz="4200" dirty="0" smtClean="0"/>
              <a:t>у с руководителем пришлось немало погрызться.  Он горько вздохнул.</a:t>
            </a:r>
          </a:p>
          <a:p>
            <a:endParaRPr lang="ru-RU" sz="4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6043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rgbClr val="C00000"/>
                </a:solidFill>
              </a:rPr>
              <a:t>一位礼仪小姐</a:t>
            </a:r>
            <a:r>
              <a:rPr lang="zh-TW" altLang="en-US" dirty="0"/>
              <a:t> 挨个儿登记着客人的姓名和住址。</a:t>
            </a:r>
            <a:r>
              <a:rPr lang="zh-TW" altLang="en-US" dirty="0">
                <a:solidFill>
                  <a:srgbClr val="C00000"/>
                </a:solidFill>
              </a:rPr>
              <a:t>她</a:t>
            </a:r>
            <a:r>
              <a:rPr lang="zh-TW" altLang="en-US" dirty="0"/>
              <a:t>脸上带着职业的微笑，在</a:t>
            </a:r>
            <a:r>
              <a:rPr lang="zh-TW" altLang="en-US" dirty="0">
                <a:solidFill>
                  <a:srgbClr val="C00000"/>
                </a:solidFill>
              </a:rPr>
              <a:t>她</a:t>
            </a:r>
            <a:r>
              <a:rPr lang="zh-TW" altLang="en-US" dirty="0"/>
              <a:t>的肚子里，我的同类正在捂着嘴哽咽。我发现</a:t>
            </a:r>
            <a:r>
              <a:rPr lang="zh-TW" altLang="en-US" dirty="0">
                <a:solidFill>
                  <a:srgbClr val="C00000"/>
                </a:solidFill>
              </a:rPr>
              <a:t>他</a:t>
            </a:r>
            <a:r>
              <a:rPr lang="zh-TW" altLang="en-US" dirty="0"/>
              <a:t>的长相与那位站在大厅中央和一群女人寒暄的老家伙有类似之处。这</a:t>
            </a:r>
            <a:r>
              <a:rPr lang="zh-TW" altLang="en-US" dirty="0">
                <a:solidFill>
                  <a:srgbClr val="C00000"/>
                </a:solidFill>
              </a:rPr>
              <a:t>位礼仪小</a:t>
            </a:r>
            <a:r>
              <a:rPr lang="zh-TW" altLang="en-US" dirty="0"/>
              <a:t>姐走到我们身边，对</a:t>
            </a:r>
            <a:r>
              <a:rPr lang="zh-TW" altLang="en-US" dirty="0">
                <a:solidFill>
                  <a:srgbClr val="C00000"/>
                </a:solidFill>
              </a:rPr>
              <a:t>她</a:t>
            </a:r>
            <a:r>
              <a:rPr lang="zh-TW" altLang="en-US" dirty="0"/>
              <a:t>说，怀的是男是女？</a:t>
            </a:r>
            <a:r>
              <a:rPr lang="zh-TW" altLang="en-US" dirty="0">
                <a:solidFill>
                  <a:srgbClr val="C00000"/>
                </a:solidFill>
              </a:rPr>
              <a:t>她</a:t>
            </a:r>
            <a:r>
              <a:rPr lang="zh-TW" altLang="en-US" dirty="0"/>
              <a:t>回答说，有男有女。</a:t>
            </a:r>
          </a:p>
          <a:p>
            <a:pPr marL="0" indent="0">
              <a:buNone/>
            </a:pPr>
            <a:r>
              <a:rPr lang="ru-RU" b="1" dirty="0" smtClean="0"/>
              <a:t>	Мой вариант: </a:t>
            </a:r>
            <a:endParaRPr lang="ru-RU" b="1" dirty="0"/>
          </a:p>
          <a:p>
            <a:r>
              <a:rPr lang="ru-RU" dirty="0"/>
              <a:t>Одна </a:t>
            </a:r>
            <a:r>
              <a:rPr lang="ru-RU" dirty="0" smtClean="0">
                <a:solidFill>
                  <a:srgbClr val="C00000"/>
                </a:solidFill>
              </a:rPr>
              <a:t>участница церемонии</a:t>
            </a:r>
            <a:r>
              <a:rPr lang="ru-RU" dirty="0" smtClean="0"/>
              <a:t>, </a:t>
            </a:r>
            <a:r>
              <a:rPr lang="ru-RU" dirty="0"/>
              <a:t>дождавшись своей очереди, регистрируется.  На </a:t>
            </a:r>
            <a:r>
              <a:rPr lang="ru-RU" dirty="0">
                <a:solidFill>
                  <a:srgbClr val="C00000"/>
                </a:solidFill>
              </a:rPr>
              <a:t>ее</a:t>
            </a:r>
            <a:r>
              <a:rPr lang="ru-RU" dirty="0"/>
              <a:t> лице отражалась профессиональная улыбка, но мой сородич, находящийся внутри </a:t>
            </a:r>
            <a:r>
              <a:rPr lang="ru-RU" dirty="0">
                <a:solidFill>
                  <a:srgbClr val="C00000"/>
                </a:solidFill>
              </a:rPr>
              <a:t>ее </a:t>
            </a:r>
            <a:r>
              <a:rPr lang="ru-RU" dirty="0"/>
              <a:t>живота хватался за рот, задыхаясь. Я заметил </a:t>
            </a:r>
            <a:r>
              <a:rPr lang="ru-RU" dirty="0">
                <a:solidFill>
                  <a:srgbClr val="C00000"/>
                </a:solidFill>
              </a:rPr>
              <a:t>его</a:t>
            </a:r>
            <a:r>
              <a:rPr lang="ru-RU" dirty="0"/>
              <a:t> внешнее сходство со стариком, который стоял в центре зала и обменивался приветствиями с девушками. </a:t>
            </a:r>
            <a:r>
              <a:rPr lang="ru-RU" dirty="0">
                <a:solidFill>
                  <a:srgbClr val="C00000"/>
                </a:solidFill>
              </a:rPr>
              <a:t>Эта девушка </a:t>
            </a:r>
            <a:r>
              <a:rPr lang="ru-RU" dirty="0"/>
              <a:t>приблизилась к нам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rgbClr val="C00000"/>
                </a:solidFill>
              </a:rPr>
              <a:t>она</a:t>
            </a:r>
            <a:r>
              <a:rPr lang="ru-RU" dirty="0" smtClean="0"/>
              <a:t> </a:t>
            </a:r>
            <a:r>
              <a:rPr lang="ru-RU" dirty="0"/>
              <a:t>спросила; у вас мальчик или девочка?  </a:t>
            </a:r>
            <a:r>
              <a:rPr lang="ru-RU" dirty="0">
                <a:solidFill>
                  <a:srgbClr val="C00000"/>
                </a:solidFill>
              </a:rPr>
              <a:t>Мат</a:t>
            </a:r>
            <a:r>
              <a:rPr lang="ru-RU" dirty="0"/>
              <a:t>ь ответила; - мальчик, и девочка.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4910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/>
              <a:t>На приведённых выше примерах мы видим практических в каждой строке множество местоимений. </a:t>
            </a:r>
          </a:p>
          <a:p>
            <a:pPr algn="just"/>
            <a:r>
              <a:rPr lang="ru-RU" sz="2400" dirty="0"/>
              <a:t>На приведённых выше примерах мы видим практических в каждой строке множество местоимений. </a:t>
            </a:r>
          </a:p>
          <a:p>
            <a:r>
              <a:rPr lang="zh-TW" altLang="en-US" dirty="0"/>
              <a:t>这位礼仪小姐走到我们身边，对她说，怀的是男是女？她回答说，有男有女</a:t>
            </a:r>
            <a:r>
              <a:rPr lang="zh-TW" altLang="en-US" dirty="0" smtClean="0"/>
              <a:t>。</a:t>
            </a:r>
            <a:endParaRPr lang="ru-RU" altLang="zh-TW" dirty="0" smtClean="0"/>
          </a:p>
          <a:p>
            <a:endParaRPr lang="zh-TW" altLang="en-US" dirty="0"/>
          </a:p>
          <a:p>
            <a:pPr algn="just"/>
            <a:r>
              <a:rPr lang="ru-RU" sz="2200" dirty="0"/>
              <a:t>До этой строчки местоимения </a:t>
            </a:r>
            <a:r>
              <a:rPr lang="zh-TW" altLang="en-US" sz="2200" dirty="0"/>
              <a:t>她 </a:t>
            </a:r>
            <a:r>
              <a:rPr lang="ru-RU" sz="2200" dirty="0"/>
              <a:t>указывала на </a:t>
            </a:r>
            <a:r>
              <a:rPr lang="ru-RU" sz="2200" dirty="0" err="1"/>
              <a:t>церемониистку</a:t>
            </a:r>
            <a:r>
              <a:rPr lang="ru-RU" sz="2200" dirty="0"/>
              <a:t>, но вдруг, судя по контексту, оно стало указывать на мать.  Разумеется, при переводе на русском надо будет уточнить о ком идет речь, а иначе это вызовет недопонимание.  Резкая смена именительного, на которого указывает местоимение, в тексте, наполненном местоимениями, вызывает трудности</a:t>
            </a:r>
            <a:r>
              <a:rPr lang="ru-RU" sz="2200" dirty="0" smtClean="0"/>
              <a:t>.</a:t>
            </a:r>
          </a:p>
          <a:p>
            <a:endParaRPr lang="ru-RU" dirty="0"/>
          </a:p>
          <a:p>
            <a:pPr algn="just"/>
            <a:r>
              <a:rPr lang="zh-TW" altLang="en-US" dirty="0"/>
              <a:t>礼仪</a:t>
            </a:r>
            <a:r>
              <a:rPr lang="zh-TW" altLang="en-US" dirty="0" smtClean="0"/>
              <a:t>小姐</a:t>
            </a:r>
            <a:r>
              <a:rPr lang="ru-RU" altLang="zh-TW" dirty="0" smtClean="0"/>
              <a:t>  - </a:t>
            </a:r>
            <a:r>
              <a:rPr lang="ru-RU" altLang="zh-TW" sz="1800" dirty="0" smtClean="0"/>
              <a:t>Девушка</a:t>
            </a:r>
            <a:r>
              <a:rPr lang="ru-RU" altLang="zh-TW" sz="1800" dirty="0"/>
              <a:t>, ответственная за проведение церемоний, например, на церемонии открытия помогает разрезать ленту..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569265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08" y="116632"/>
            <a:ext cx="8930980" cy="669674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Итог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в своем небольшом разборе я показала трудности, которые возникают при переводе текстов китайской литературы с местоимениями. Стоит сделать оговорку, что особенности конструкций, логики местоимений, употреблений слов зависит от авторских приемов. Ван Лин и Ли Эр, тексты которых я анализировала, - это разная форма литературы.   Если говорить про творчество Ван Лина, то на первый взгляд кажется, что комиксы –это простой язык, с простим конструкциями, однако формат диалогов и языка изображения, в которых отсутствует расширенное пояснение от первого или третьего лицо действий и событий, порождают бездну интерпретаций. Много пояснительной информации опускается для уравновешивания объема текста с изображением, а местоимения используются более лаконично. Если говорить про Ли Эра, то одной из главных трудностей, при переводе его текстов, является понимание, о чем или ком речь.  Чтобы понять, как работают местоимения, надо четко следить за повествованием.  В рассказе «Ты где» автор до середины повествования не поясняет о кем речь(кто – я?, кто -они. ?</a:t>
            </a:r>
            <a:r>
              <a:rPr lang="zh-TW" altLang="en-US" dirty="0"/>
              <a:t>我，他们</a:t>
            </a:r>
            <a:r>
              <a:rPr lang="en-US" altLang="zh-TW" dirty="0"/>
              <a:t>), </a:t>
            </a:r>
            <a:r>
              <a:rPr lang="ru-RU" dirty="0"/>
              <a:t>держит интригу до конца.    При этом местоимения они (главные герои, о которых мы не имеем ни малейшего преставления до раскрытия интриги) в контексте переплетаются с местоимений, отсылающими к другим героям. </a:t>
            </a:r>
          </a:p>
          <a:p>
            <a:r>
              <a:rPr lang="ru-RU" dirty="0"/>
              <a:t>Я хотела просто показать случаи, которые могут вызвать трудности.  Надо следить за развитием повествования, за изменением мысли, чтобы уловить к чему или кому отсылают местоимения, ведь в отличие от русского, как мне кажется, в китайским нет особых принципов использования местоимений, нет проблемы тавтологии.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284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g.ecnu.edu.cn/_upload/article/images/c2/13/b19a7938403bbf75880be24fcfbf/11ae038e-7990-47a0-aefa-c681e4684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46776"/>
            <a:ext cx="3554089" cy="236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04" y="3174339"/>
            <a:ext cx="5136260" cy="36836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764704"/>
            <a:ext cx="46666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TW" dirty="0" smtClean="0"/>
              <a:t>Автор: </a:t>
            </a:r>
            <a:r>
              <a:rPr lang="zh-TW" altLang="en-US" dirty="0" smtClean="0"/>
              <a:t>李洱</a:t>
            </a:r>
            <a:r>
              <a:rPr lang="ru-RU" altLang="zh-TW" dirty="0" smtClean="0"/>
              <a:t> Ли Эр</a:t>
            </a:r>
          </a:p>
          <a:p>
            <a:r>
              <a:rPr lang="ru-RU" altLang="zh-TW" dirty="0" smtClean="0"/>
              <a:t>Название</a:t>
            </a:r>
            <a:r>
              <a:rPr lang="en-US" altLang="zh-TW" dirty="0" smtClean="0"/>
              <a:t>:</a:t>
            </a:r>
            <a:r>
              <a:rPr lang="en-US" altLang="zh-TW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TW" altLang="en-US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应物兄</a:t>
            </a:r>
            <a:r>
              <a:rPr lang="en-US" altLang="zh-TW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ru-RU" altLang="zh-TW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 </a:t>
            </a:r>
            <a:r>
              <a:rPr lang="ru-RU" altLang="zh-TW" dirty="0" smtClean="0">
                <a:solidFill>
                  <a:srgbClr val="333333"/>
                </a:solidFill>
                <a:latin typeface="Trebuchet MS" panose="020B0603020202020204" pitchFamily="34" charset="0"/>
                <a:ea typeface="楷体" panose="02010609060101010101" pitchFamily="49" charset="-122"/>
              </a:rPr>
              <a:t>Старший брат Ин У </a:t>
            </a:r>
            <a:endParaRPr lang="en-US" altLang="zh-TW" dirty="0" smtClean="0">
              <a:solidFill>
                <a:srgbClr val="333333"/>
              </a:solidFill>
              <a:latin typeface="Trebuchet MS" panose="020B0603020202020204" pitchFamily="34" charset="0"/>
              <a:ea typeface="楷体" panose="02010609060101010101" pitchFamily="49" charset="-122"/>
            </a:endParaRPr>
          </a:p>
          <a:p>
            <a:r>
              <a:rPr lang="ru-RU" dirty="0">
                <a:solidFill>
                  <a:srgbClr val="333333"/>
                </a:solidFill>
                <a:latin typeface="Trebuchet MS" panose="020B0603020202020204" pitchFamily="34" charset="0"/>
                <a:ea typeface="楷体" panose="02010609060101010101" pitchFamily="49" charset="-122"/>
              </a:rPr>
              <a:t>Года </a:t>
            </a:r>
            <a:r>
              <a:rPr lang="ru-RU" dirty="0" smtClean="0">
                <a:solidFill>
                  <a:srgbClr val="333333"/>
                </a:solidFill>
                <a:latin typeface="Trebuchet MS" panose="020B0603020202020204" pitchFamily="34" charset="0"/>
                <a:ea typeface="楷体" panose="02010609060101010101" pitchFamily="49" charset="-122"/>
              </a:rPr>
              <a:t>написания: </a:t>
            </a:r>
            <a:r>
              <a:rPr lang="en-US" altLang="zh-TW" dirty="0" smtClean="0">
                <a:solidFill>
                  <a:srgbClr val="333333"/>
                </a:solidFill>
                <a:latin typeface="Trebuchet MS" panose="020B0603020202020204" pitchFamily="34" charset="0"/>
                <a:ea typeface="楷体" panose="02010609060101010101" pitchFamily="49" charset="-122"/>
              </a:rPr>
              <a:t>2005</a:t>
            </a:r>
            <a:r>
              <a:rPr lang="ru-RU" altLang="zh-TW" dirty="0" smtClean="0">
                <a:solidFill>
                  <a:srgbClr val="333333"/>
                </a:solidFill>
                <a:latin typeface="Trebuchet MS" panose="020B0603020202020204" pitchFamily="34" charset="0"/>
                <a:ea typeface="楷体" panose="02010609060101010101" pitchFamily="49" charset="-122"/>
              </a:rPr>
              <a:t> г. </a:t>
            </a:r>
            <a:r>
              <a:rPr lang="en-US" altLang="zh-TW" dirty="0" smtClean="0">
                <a:solidFill>
                  <a:srgbClr val="333333"/>
                </a:solidFill>
                <a:latin typeface="Trebuchet MS" panose="020B0603020202020204" pitchFamily="34" charset="0"/>
                <a:ea typeface="楷体" panose="02010609060101010101" pitchFamily="49" charset="-122"/>
              </a:rPr>
              <a:t>-2018</a:t>
            </a:r>
            <a:r>
              <a:rPr lang="ru-RU" altLang="zh-TW" dirty="0">
                <a:solidFill>
                  <a:srgbClr val="333333"/>
                </a:solidFill>
                <a:latin typeface="Trebuchet MS" panose="020B0603020202020204" pitchFamily="34" charset="0"/>
                <a:ea typeface="楷体" panose="02010609060101010101" pitchFamily="49" charset="-122"/>
              </a:rPr>
              <a:t> </a:t>
            </a:r>
            <a:r>
              <a:rPr lang="ru-RU" altLang="zh-TW" dirty="0" smtClean="0">
                <a:solidFill>
                  <a:srgbClr val="333333"/>
                </a:solidFill>
                <a:latin typeface="Trebuchet MS" panose="020B0603020202020204" pitchFamily="34" charset="0"/>
                <a:ea typeface="楷体" panose="02010609060101010101" pitchFamily="49" charset="-122"/>
              </a:rPr>
              <a:t>г.</a:t>
            </a:r>
          </a:p>
          <a:p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9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5741299" cy="7268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1) Наличие разрыва связи в последовательности </a:t>
            </a:r>
          </a:p>
          <a:p>
            <a:pPr marL="0" indent="0">
              <a:buNone/>
            </a:pPr>
            <a:r>
              <a:rPr lang="ru-RU" dirty="0" smtClean="0"/>
              <a:t>именительного существительного и местоимения.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52736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Вот пример из книги.</a:t>
            </a:r>
          </a:p>
          <a:p>
            <a:r>
              <a:rPr lang="ru-RU" dirty="0" smtClean="0"/>
              <a:t>“</a:t>
            </a:r>
            <a:r>
              <a:rPr lang="zh-TW" altLang="en-US" dirty="0" smtClean="0"/>
              <a:t>后来，他就留校任教了。不管在谁看来，乔木先生都待他不薄。最重要的一个证据是，乔木先生把独生女儿乔姗姗嫁给了他。把女儿嫁给弟子，这是孔子开创的传统。孔子就把女儿和侄女许配给了自己的弟子，由此把师生关系变成了父子关系。或许是这个传统太悠久了，太伟大了，他置身其中，有时候难免有些晕晕乎乎的</a:t>
            </a:r>
            <a:r>
              <a:rPr lang="en-US" altLang="zh-TW" dirty="0" smtClean="0"/>
              <a:t>.”</a:t>
            </a:r>
          </a:p>
          <a:p>
            <a:r>
              <a:rPr lang="ru-RU" b="1" dirty="0" smtClean="0"/>
              <a:t>Мой перевод (фрагмент из перевода 1 главы Старший брат Ин У):</a:t>
            </a:r>
          </a:p>
          <a:p>
            <a:pPr algn="just"/>
            <a:r>
              <a:rPr lang="ru-RU" dirty="0" smtClean="0"/>
              <a:t>“После этого он остался работать в своем университете. Кто бы что не думал, господин </a:t>
            </a:r>
            <a:r>
              <a:rPr lang="ru-RU" dirty="0" err="1" smtClean="0"/>
              <a:t>Цяо</a:t>
            </a:r>
            <a:r>
              <a:rPr lang="ru-RU" dirty="0" smtClean="0"/>
              <a:t> </a:t>
            </a:r>
            <a:r>
              <a:rPr lang="ru-RU" dirty="0" err="1" smtClean="0"/>
              <a:t>Му</a:t>
            </a:r>
            <a:r>
              <a:rPr lang="ru-RU" dirty="0" smtClean="0"/>
              <a:t> относится к нему неплохо. Самым важным доказательством этого является то, что единственная дочь господина </a:t>
            </a:r>
            <a:r>
              <a:rPr lang="ru-RU" dirty="0" err="1" smtClean="0"/>
              <a:t>Цяо</a:t>
            </a:r>
            <a:r>
              <a:rPr lang="ru-RU" dirty="0" smtClean="0"/>
              <a:t> </a:t>
            </a:r>
            <a:r>
              <a:rPr lang="ru-RU" dirty="0" err="1" smtClean="0"/>
              <a:t>Му</a:t>
            </a:r>
            <a:r>
              <a:rPr lang="ru-RU" dirty="0" smtClean="0"/>
              <a:t> </a:t>
            </a:r>
            <a:r>
              <a:rPr lang="ru-RU" dirty="0" err="1" smtClean="0"/>
              <a:t>Цяо</a:t>
            </a:r>
            <a:r>
              <a:rPr lang="ru-RU" dirty="0" smtClean="0"/>
              <a:t> </a:t>
            </a:r>
            <a:r>
              <a:rPr lang="ru-RU" dirty="0" err="1" smtClean="0"/>
              <a:t>Шаньшань</a:t>
            </a:r>
            <a:r>
              <a:rPr lang="ru-RU" dirty="0" smtClean="0"/>
              <a:t> вышла за Ин У. Выдать дочь за ученика - это традиция, начатая Конфуцием. Конфуций сосватал дочь и племянницу своим ученикам. Из-за этого отношения между учителем и учениками превращаются в отношения между отцом и сыновьями. Пожалуй, эта традиция и очень давнишняя, очень великая, но великая. Ин У сам принял в ней участие,- временами тяжело избежать головокружения.”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6061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Наличие разрыва связи в последовательности именительного существительного и местоимения.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Во время перевода книги </a:t>
            </a:r>
            <a:r>
              <a:rPr lang="zh-CN" altLang="en-US" dirty="0"/>
              <a:t>应物兄</a:t>
            </a:r>
            <a:r>
              <a:rPr lang="ru-RU" dirty="0"/>
              <a:t> (Старший брат Ин У) писателя </a:t>
            </a:r>
            <a:r>
              <a:rPr lang="zh-CN" altLang="en-US" dirty="0"/>
              <a:t>李洱</a:t>
            </a:r>
            <a:r>
              <a:rPr lang="ru-RU" dirty="0"/>
              <a:t> Ли Эра, в настоящее время не имеется ни английского, ни русского перевода, мне доставила проблем одна вещь в китайском языке. Она связана с тем, что местоимения в тексте работают не так, как русском или английском. Например, если в одном предложении русского языка поставить несколько лиц, героев, персонажей, то в следующем предложении при употреблении местоимения возникает вопрос: про кого это говорится из вышеперечисленных?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20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/>
              <a:t>Пример: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Крис вечером ходит в кино,  а Олег вечером ходит на прогулку.</a:t>
            </a:r>
          </a:p>
          <a:p>
            <a:r>
              <a:rPr lang="ru-RU" dirty="0"/>
              <a:t> Он ( Олег или Крис?) вчера лег спать раньше обычного.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algn="just"/>
            <a:r>
              <a:rPr lang="ru-RU" dirty="0"/>
              <a:t>В китайском языке, если в начале говорится об одном герое, а в следующем предложении вводится еще одно имя, то местоимение в третьем предложении, может указывать на героя из первого предложения.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435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/>
              <a:t>Пример: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Алия</a:t>
            </a:r>
            <a:r>
              <a:rPr lang="ru-RU" dirty="0" smtClean="0"/>
              <a:t> </a:t>
            </a:r>
            <a:r>
              <a:rPr lang="ru-RU" dirty="0"/>
              <a:t>часто по вечерам рисует картины.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 smtClean="0"/>
              <a:t>Ледяная </a:t>
            </a:r>
            <a:r>
              <a:rPr lang="ru-RU" dirty="0"/>
              <a:t>принцесса на картине с каждым днем оживает.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 smtClean="0"/>
              <a:t>Скоро </a:t>
            </a:r>
            <a:r>
              <a:rPr lang="ru-RU" dirty="0"/>
              <a:t>она ( </a:t>
            </a:r>
            <a:r>
              <a:rPr lang="ru-RU" dirty="0" err="1"/>
              <a:t>Алия</a:t>
            </a:r>
            <a:r>
              <a:rPr lang="ru-RU" dirty="0"/>
              <a:t>) сделает последний взмах кистью и закончит работу.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74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/>
              <a:t>Вот пример из </a:t>
            </a:r>
            <a:r>
              <a:rPr lang="ru-RU" sz="2800" dirty="0" smtClean="0"/>
              <a:t>книги: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“</a:t>
            </a:r>
            <a:r>
              <a:rPr lang="zh-CN" altLang="en-US" dirty="0"/>
              <a:t>后来，</a:t>
            </a:r>
            <a:r>
              <a:rPr lang="zh-CN" altLang="en-US" b="1" dirty="0">
                <a:solidFill>
                  <a:srgbClr val="FF0000"/>
                </a:solidFill>
              </a:rPr>
              <a:t>他</a:t>
            </a:r>
            <a:r>
              <a:rPr lang="zh-CN" altLang="en-US" dirty="0"/>
              <a:t>就留校任教了。不管在谁看来，乔木先生都待他不薄。最重要的一个证据是，乔木先生把独生女儿乔姗姗嫁给了</a:t>
            </a:r>
            <a:r>
              <a:rPr lang="zh-CN" altLang="en-US" dirty="0">
                <a:solidFill>
                  <a:srgbClr val="FF0000"/>
                </a:solidFill>
              </a:rPr>
              <a:t>他</a:t>
            </a:r>
            <a:r>
              <a:rPr lang="zh-CN" altLang="en-US" dirty="0"/>
              <a:t>。最重要的一个证据是，乔木先生把独生女儿乔姗姗嫁给了</a:t>
            </a:r>
            <a:r>
              <a:rPr lang="zh-CN" altLang="en-US" dirty="0">
                <a:solidFill>
                  <a:srgbClr val="FF0000"/>
                </a:solidFill>
              </a:rPr>
              <a:t>他</a:t>
            </a:r>
            <a:r>
              <a:rPr lang="zh-CN" altLang="en-US" dirty="0"/>
              <a:t>。把女儿嫁给弟子，这是</a:t>
            </a:r>
            <a:r>
              <a:rPr lang="zh-CN" altLang="en-US" b="1" dirty="0"/>
              <a:t>孔子</a:t>
            </a:r>
            <a:r>
              <a:rPr lang="zh-CN" altLang="en-US" dirty="0"/>
              <a:t>开创的传统。</a:t>
            </a:r>
            <a:r>
              <a:rPr lang="zh-CN" altLang="en-US" dirty="0">
                <a:solidFill>
                  <a:srgbClr val="FF0000"/>
                </a:solidFill>
              </a:rPr>
              <a:t>孔子就</a:t>
            </a:r>
            <a:r>
              <a:rPr lang="zh-CN" altLang="en-US" dirty="0"/>
              <a:t>把女儿和侄女许配给了自己的弟子，由此把师生关系变成了父子关系。或许是这个传统太悠久了，太伟大了，</a:t>
            </a:r>
            <a:r>
              <a:rPr lang="zh-CN" altLang="en-US" b="1" dirty="0">
                <a:solidFill>
                  <a:srgbClr val="FF0000"/>
                </a:solidFill>
              </a:rPr>
              <a:t>他</a:t>
            </a:r>
            <a:r>
              <a:rPr lang="zh-CN" altLang="en-US" dirty="0"/>
              <a:t>置身其中，有时候难免有些晕晕乎乎的</a:t>
            </a:r>
            <a:r>
              <a:rPr lang="ru-RU" dirty="0"/>
              <a:t>.”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33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/>
              <a:t>Мой перевод (фрагмент из перевода 1 главы Старший брат Ин У):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“</a:t>
            </a:r>
            <a:r>
              <a:rPr lang="ru-RU" i="1" dirty="0"/>
              <a:t>После этого </a:t>
            </a:r>
            <a:r>
              <a:rPr lang="ru-RU" i="1" dirty="0">
                <a:solidFill>
                  <a:srgbClr val="FF0000"/>
                </a:solidFill>
              </a:rPr>
              <a:t>он</a:t>
            </a:r>
            <a:r>
              <a:rPr lang="ru-RU" i="1" dirty="0"/>
              <a:t> остался работать в своем университете. Кто бы что не думал, господин </a:t>
            </a:r>
            <a:r>
              <a:rPr lang="ru-RU" i="1" dirty="0" err="1"/>
              <a:t>Цяо</a:t>
            </a:r>
            <a:r>
              <a:rPr lang="ru-RU" i="1" dirty="0"/>
              <a:t> </a:t>
            </a:r>
            <a:r>
              <a:rPr lang="ru-RU" i="1" dirty="0" err="1"/>
              <a:t>Му</a:t>
            </a:r>
            <a:r>
              <a:rPr lang="ru-RU" i="1" dirty="0"/>
              <a:t> относится к нему неплохо. Самым важным доказательством этого является то, что единственная дочь господина </a:t>
            </a:r>
            <a:r>
              <a:rPr lang="ru-RU" i="1" dirty="0" err="1"/>
              <a:t>Цяо</a:t>
            </a:r>
            <a:r>
              <a:rPr lang="ru-RU" i="1" dirty="0"/>
              <a:t> </a:t>
            </a:r>
            <a:r>
              <a:rPr lang="ru-RU" i="1" dirty="0" err="1"/>
              <a:t>Му</a:t>
            </a:r>
            <a:r>
              <a:rPr lang="ru-RU" i="1" dirty="0"/>
              <a:t> </a:t>
            </a:r>
            <a:r>
              <a:rPr lang="ru-RU" i="1" dirty="0" err="1"/>
              <a:t>Цяо</a:t>
            </a:r>
            <a:r>
              <a:rPr lang="ru-RU" i="1" dirty="0"/>
              <a:t> </a:t>
            </a:r>
            <a:r>
              <a:rPr lang="ru-RU" i="1" dirty="0" err="1"/>
              <a:t>Шаньшань</a:t>
            </a:r>
            <a:r>
              <a:rPr lang="ru-RU" i="1" dirty="0"/>
              <a:t> вышла за </a:t>
            </a:r>
            <a:r>
              <a:rPr lang="ru-RU" b="1" i="1" dirty="0">
                <a:solidFill>
                  <a:srgbClr val="FF0000"/>
                </a:solidFill>
              </a:rPr>
              <a:t>Ин У</a:t>
            </a:r>
            <a:r>
              <a:rPr lang="ru-RU" i="1" dirty="0"/>
              <a:t>. Дочь, вышедшая за ученика - это традиция, основанная Конфуцием. </a:t>
            </a:r>
            <a:r>
              <a:rPr lang="ru-RU" b="1" i="1" dirty="0">
                <a:solidFill>
                  <a:srgbClr val="FF0000"/>
                </a:solidFill>
              </a:rPr>
              <a:t>Конфуций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/>
              <a:t>сосватал дочь и племянницу своим ученикам. Из-за этого отношения между учителем и учениками превратились в отношения между отцом и сыновьями. Возможно, эта традиция продолжалась очень долгое время. Ее возвеличивали</a:t>
            </a:r>
            <a:r>
              <a:rPr lang="ru-RU" b="1" i="1" dirty="0"/>
              <a:t>. </a:t>
            </a:r>
            <a:r>
              <a:rPr lang="ru-RU" b="1" i="1" dirty="0">
                <a:solidFill>
                  <a:srgbClr val="FF0000"/>
                </a:solidFill>
              </a:rPr>
              <a:t>Ин У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/>
              <a:t>сам принял в ней участие. Поэтому временами тяжело избежать головокружений.”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65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218</TotalTime>
  <Words>2926</Words>
  <Application>Microsoft Office PowerPoint</Application>
  <PresentationFormat>Экран (4:3)</PresentationFormat>
  <Paragraphs>89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Сердюк Яна Игоревна, студентка 3 курса философского факультета РГГУ</vt:lpstr>
      <vt:lpstr>Тезисы доклада: </vt:lpstr>
      <vt:lpstr>Слайд 3</vt:lpstr>
      <vt:lpstr>Слайд 4</vt:lpstr>
      <vt:lpstr>Наличие разрыва связи в последовательности именительного существительного и местоимения. </vt:lpstr>
      <vt:lpstr>Пример: </vt:lpstr>
      <vt:lpstr>Пример: </vt:lpstr>
      <vt:lpstr>Вот пример из книги: </vt:lpstr>
      <vt:lpstr>Мой перевод (фрагмент из перевода 1 главы Старший брат Ин У): </vt:lpstr>
      <vt:lpstr>Когда я переводила этот момент у меня возникла проблема с пониманием на кого указывает местоимение 他 ta ( он) - 他置身其. </vt:lpstr>
      <vt:lpstr>В этом случае местоимения указывает на Ин У.  Это можно вычислить исходя из контекста.  «Он сам принял в ней участие» - «Ин У сам принял в ней участие». Хотя можно представить, что Конфуций принял в ней участие, однако, судя по тексту, с Конфуция началась традиция, а Ин У ее продолжил – такова логика.  </vt:lpstr>
      <vt:lpstr>Если мы заглянем в Мэн-цзы, то увидим противоположную вещь. </vt:lpstr>
      <vt:lpstr>Язык Мэн-цзы берется современным ученными за образец классического вэнь янья. </vt:lpstr>
      <vt:lpstr>м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</dc:creator>
  <cp:lastModifiedBy>PaskachevaHA</cp:lastModifiedBy>
  <cp:revision>28</cp:revision>
  <dcterms:created xsi:type="dcterms:W3CDTF">2022-02-20T19:00:30Z</dcterms:created>
  <dcterms:modified xsi:type="dcterms:W3CDTF">2022-02-25T09:30:52Z</dcterms:modified>
</cp:coreProperties>
</file>