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5" r:id="rId14"/>
    <p:sldId id="274" r:id="rId15"/>
    <p:sldId id="273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FE3F9E-2A1E-4054-8EF7-9CF9C045056E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0D2FD1-44E0-484E-8857-142D819C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у студентов </a:t>
            </a:r>
            <a:r>
              <a:rPr lang="ru-RU" dirty="0" err="1" smtClean="0"/>
              <a:t>аргументативной</a:t>
            </a:r>
            <a:r>
              <a:rPr lang="ru-RU" dirty="0" smtClean="0"/>
              <a:t> компетенции в сфере англоязычного делового </a:t>
            </a:r>
            <a:r>
              <a:rPr lang="ru-RU" dirty="0" err="1" smtClean="0"/>
              <a:t>дискурса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Пирогова Л. </a:t>
            </a:r>
            <a:r>
              <a:rPr lang="ru-RU" dirty="0" err="1" smtClean="0"/>
              <a:t>И.,доцент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каф. </a:t>
            </a:r>
            <a:r>
              <a:rPr lang="ru-RU" dirty="0"/>
              <a:t>и</a:t>
            </a:r>
            <a:r>
              <a:rPr lang="ru-RU" dirty="0" smtClean="0"/>
              <a:t>ностранных языков РГГУ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аргументы-умозаключения (дедуктивные и индуктивные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аргументы-примеры (типология, восходящая к Аристотелю)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Аргументы </a:t>
            </a:r>
            <a:r>
              <a:rPr lang="ru-RU" dirty="0"/>
              <a:t>по форме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логические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/>
              <a:t>) </a:t>
            </a:r>
            <a:r>
              <a:rPr lang="ru-RU" b="1" dirty="0"/>
              <a:t>факты</a:t>
            </a:r>
            <a:r>
              <a:rPr lang="ru-RU" dirty="0"/>
              <a:t>: документы, статистические данные, примеры из жизни, из истории, из литературы, </a:t>
            </a:r>
            <a:r>
              <a:rPr lang="ru-RU" dirty="0" smtClean="0"/>
              <a:t>прессы 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 </a:t>
            </a:r>
            <a:r>
              <a:rPr lang="ru-RU" b="1" dirty="0"/>
              <a:t>авторитеты</a:t>
            </a:r>
            <a:r>
              <a:rPr lang="ru-RU" dirty="0"/>
              <a:t>: тексты Священного Писания, народную мудрость (пословицы и поговорки), афоризмы, высказывания великих людей, известных </a:t>
            </a:r>
            <a:r>
              <a:rPr lang="ru-RU" dirty="0" smtClean="0"/>
              <a:t>специалистов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/>
              <a:t>) </a:t>
            </a:r>
            <a:r>
              <a:rPr lang="ru-RU" b="1" dirty="0"/>
              <a:t>истинные суждения</a:t>
            </a:r>
            <a:r>
              <a:rPr lang="ru-RU" dirty="0"/>
              <a:t>: научные аксиомы и постулаты; законы науки; определения основных понятий </a:t>
            </a:r>
            <a:r>
              <a:rPr lang="ru-RU" dirty="0" smtClean="0"/>
              <a:t>науки</a:t>
            </a:r>
            <a:r>
              <a:rPr lang="ru-RU" dirty="0"/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Аргументы по </a:t>
            </a:r>
            <a:r>
              <a:rPr lang="ru-RU" dirty="0"/>
              <a:t>содержанию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психологические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эмоциональная убежденность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/>
              <a:t>ссылки на общественное мнение, опыт, слова авторитетного </a:t>
            </a:r>
            <a:r>
              <a:rPr lang="ru-RU" dirty="0" smtClean="0"/>
              <a:t>лица</a:t>
            </a:r>
          </a:p>
          <a:p>
            <a:pPr>
              <a:buNone/>
            </a:pPr>
            <a:r>
              <a:rPr lang="ru-RU" dirty="0" smtClean="0"/>
              <a:t>в) апелляция </a:t>
            </a:r>
            <a:r>
              <a:rPr lang="ru-RU" dirty="0"/>
              <a:t>к общечеловеческим нравственным ценностям (совести, чести, долгу и пр.)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Аргументы по содержанию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фундаментальный метод </a:t>
            </a:r>
            <a:r>
              <a:rPr lang="ru-RU" dirty="0" smtClean="0"/>
              <a:t>(предоставление собеседнику фактов и цифр, подтверждающие доказываемые тезисы и положения)</a:t>
            </a:r>
          </a:p>
          <a:p>
            <a:r>
              <a:rPr lang="ru-RU" dirty="0">
                <a:solidFill>
                  <a:srgbClr val="FF0000"/>
                </a:solidFill>
              </a:rPr>
              <a:t>м</a:t>
            </a:r>
            <a:r>
              <a:rPr lang="ru-RU" dirty="0" smtClean="0">
                <a:solidFill>
                  <a:srgbClr val="FF0000"/>
                </a:solidFill>
              </a:rPr>
              <a:t>етод кусков</a:t>
            </a:r>
            <a:r>
              <a:rPr lang="ru-RU" dirty="0" smtClean="0"/>
              <a:t>(расчленение высказывания собеседника на отдельные части: «это точно», « на этот счет существуют разные точки зрения», «это полностью ошибочно»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метод сравнения </a:t>
            </a:r>
            <a:r>
              <a:rPr lang="ru-RU" dirty="0" smtClean="0"/>
              <a:t>(сопоставление по заданным критериям характеристик объектов, явлений, способов)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метод противоречия </a:t>
            </a:r>
            <a:r>
              <a:rPr lang="ru-RU" dirty="0" smtClean="0"/>
              <a:t>(выделение противоречий в аргументации собеседника)</a:t>
            </a:r>
          </a:p>
          <a:p>
            <a:r>
              <a:rPr lang="ru-RU" dirty="0">
                <a:solidFill>
                  <a:srgbClr val="FF0000"/>
                </a:solidFill>
              </a:rPr>
              <a:t>м</a:t>
            </a:r>
            <a:r>
              <a:rPr lang="ru-RU" dirty="0" smtClean="0">
                <a:solidFill>
                  <a:srgbClr val="FF0000"/>
                </a:solidFill>
              </a:rPr>
              <a:t>етод видимой поддержки </a:t>
            </a:r>
            <a:r>
              <a:rPr lang="ru-RU" dirty="0" smtClean="0"/>
              <a:t>(демонстрация согласия с приведенными доводами оппонента, а затем – выдвижение контраргументов)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аргументации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выявление структурных компонентов аргументации, поэлементный анализ образца </a:t>
            </a:r>
            <a:r>
              <a:rPr lang="ru-RU" dirty="0" smtClean="0"/>
              <a:t>аргументации</a:t>
            </a:r>
          </a:p>
          <a:p>
            <a:r>
              <a:rPr lang="ru-RU" dirty="0"/>
              <a:t>анализ вступления и </a:t>
            </a:r>
            <a:r>
              <a:rPr lang="ru-RU" dirty="0" smtClean="0"/>
              <a:t>тезиса</a:t>
            </a:r>
          </a:p>
          <a:p>
            <a:r>
              <a:rPr lang="ru-RU" dirty="0" smtClean="0"/>
              <a:t>выявление </a:t>
            </a:r>
            <a:r>
              <a:rPr lang="ru-RU" dirty="0"/>
              <a:t>и анализ речевых </a:t>
            </a:r>
            <a:r>
              <a:rPr lang="ru-RU" dirty="0" smtClean="0"/>
              <a:t>клише</a:t>
            </a:r>
          </a:p>
          <a:p>
            <a:r>
              <a:rPr lang="ru-RU" dirty="0"/>
              <a:t>анализ способов расположения аргументов в </a:t>
            </a:r>
            <a:r>
              <a:rPr lang="ru-RU" dirty="0" smtClean="0"/>
              <a:t>тексте-образце</a:t>
            </a:r>
          </a:p>
          <a:p>
            <a:r>
              <a:rPr lang="ru-RU" dirty="0"/>
              <a:t>выявление основной проблемы текста, авторской позиции и формулирование собственного тезиса по выявленной </a:t>
            </a:r>
            <a:r>
              <a:rPr lang="ru-RU" dirty="0" smtClean="0"/>
              <a:t>проблеме</a:t>
            </a:r>
          </a:p>
          <a:p>
            <a:r>
              <a:rPr lang="ru-RU" dirty="0" smtClean="0"/>
              <a:t>проведение структурного анализа: вычленение тезиса, аргументов, следствия; определение порядка следования элементов логической схемы (линейная/нелинейная последовательность)</a:t>
            </a:r>
          </a:p>
          <a:p>
            <a:r>
              <a:rPr lang="ru-RU" dirty="0" smtClean="0"/>
              <a:t>анализ содержательной стороны аргументов</a:t>
            </a:r>
          </a:p>
          <a:p>
            <a:r>
              <a:rPr lang="ru-RU" dirty="0"/>
              <a:t>анализ и устранение этических ошибок, допущенных в </a:t>
            </a:r>
            <a:r>
              <a:rPr lang="ru-RU" dirty="0" smtClean="0"/>
              <a:t>аргументации</a:t>
            </a:r>
          </a:p>
          <a:p>
            <a:r>
              <a:rPr lang="ru-RU" dirty="0"/>
              <a:t>анализ деформированного текста и введение в его структуру самостоятельно сформулированного тезиса-вывода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развитие навыков аргументации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дать </a:t>
            </a:r>
            <a:r>
              <a:rPr lang="ru-RU" dirty="0"/>
              <a:t>краткое описание дискурсивной ситуации, в которой предполагается выступить с аргументированным </a:t>
            </a:r>
            <a:r>
              <a:rPr lang="ru-RU" dirty="0" smtClean="0"/>
              <a:t>высказыванием</a:t>
            </a:r>
            <a:endParaRPr lang="ru-RU" dirty="0"/>
          </a:p>
          <a:p>
            <a:pPr lvl="0"/>
            <a:r>
              <a:rPr lang="ru-RU" dirty="0" smtClean="0"/>
              <a:t> </a:t>
            </a:r>
            <a:r>
              <a:rPr lang="ru-RU" dirty="0"/>
              <a:t>охарактеризовать аудиторию, к которой говорящий будет </a:t>
            </a:r>
            <a:r>
              <a:rPr lang="ru-RU" dirty="0" smtClean="0"/>
              <a:t>апеллировать</a:t>
            </a:r>
          </a:p>
          <a:p>
            <a:pPr lvl="0"/>
            <a:r>
              <a:rPr lang="ru-RU" dirty="0" smtClean="0"/>
              <a:t>определить </a:t>
            </a:r>
            <a:r>
              <a:rPr lang="ru-RU" dirty="0"/>
              <a:t>цель своего </a:t>
            </a:r>
            <a:r>
              <a:rPr lang="ru-RU" dirty="0" err="1"/>
              <a:t>аргументативного</a:t>
            </a:r>
            <a:r>
              <a:rPr lang="ru-RU" dirty="0"/>
              <a:t> </a:t>
            </a:r>
            <a:r>
              <a:rPr lang="ru-RU" dirty="0" smtClean="0"/>
              <a:t>высказывания</a:t>
            </a:r>
          </a:p>
          <a:p>
            <a:pPr lvl="0"/>
            <a:r>
              <a:rPr lang="ru-RU" dirty="0" smtClean="0"/>
              <a:t>сформулировать тезис</a:t>
            </a:r>
          </a:p>
          <a:p>
            <a:pPr lvl="0"/>
            <a:r>
              <a:rPr lang="ru-RU" dirty="0" smtClean="0"/>
              <a:t>провести </a:t>
            </a:r>
            <a:r>
              <a:rPr lang="ru-RU" dirty="0"/>
              <a:t>отбор </a:t>
            </a:r>
            <a:r>
              <a:rPr lang="ru-RU" dirty="0" smtClean="0"/>
              <a:t>аргументов</a:t>
            </a:r>
          </a:p>
          <a:p>
            <a:pPr lvl="0"/>
            <a:r>
              <a:rPr lang="ru-RU" dirty="0" smtClean="0"/>
              <a:t>обозначить </a:t>
            </a:r>
            <a:r>
              <a:rPr lang="ru-RU" dirty="0"/>
              <a:t>дискурсивные маркеры, которые послужат средством обеспечения связности и логичности аргументации </a:t>
            </a:r>
            <a:r>
              <a:rPr lang="ru-RU" dirty="0" smtClean="0"/>
              <a:t>говорящего</a:t>
            </a:r>
          </a:p>
          <a:p>
            <a:pPr lvl="0"/>
            <a:r>
              <a:rPr lang="ru-RU" dirty="0" smtClean="0"/>
              <a:t>сформулировать </a:t>
            </a:r>
            <a:r>
              <a:rPr lang="ru-RU" dirty="0"/>
              <a:t>заключение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выступлению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Times New Roman" pitchFamily="18" charset="0"/>
              </a:rPr>
              <a:t>Видеоигры пропагандируют насилие у детей и молодежи</a:t>
            </a:r>
          </a:p>
          <a:p>
            <a:r>
              <a:rPr lang="ru-RU" sz="1800" dirty="0">
                <a:cs typeface="Times New Roman" pitchFamily="18" charset="0"/>
              </a:rPr>
              <a:t>Брачные соглашения улучшают семейную жизнь</a:t>
            </a:r>
          </a:p>
          <a:p>
            <a:r>
              <a:rPr lang="ru-RU" sz="1800" dirty="0">
                <a:cs typeface="Times New Roman" pitchFamily="18" charset="0"/>
              </a:rPr>
              <a:t>Программное пиратство не является преступлением</a:t>
            </a:r>
          </a:p>
          <a:p>
            <a:r>
              <a:rPr lang="ru-RU" sz="1800" dirty="0">
                <a:cs typeface="Times New Roman" pitchFamily="18" charset="0"/>
              </a:rPr>
              <a:t>Курение во всем мире должно быть запрещено</a:t>
            </a:r>
          </a:p>
          <a:p>
            <a:r>
              <a:rPr lang="ru-RU" sz="1800" dirty="0" smtClean="0">
                <a:cs typeface="Times New Roman" pitchFamily="18" charset="0"/>
              </a:rPr>
              <a:t> </a:t>
            </a:r>
            <a:r>
              <a:rPr lang="ru-RU" sz="1800" dirty="0">
                <a:cs typeface="Times New Roman" pitchFamily="18" charset="0"/>
              </a:rPr>
              <a:t>Стероиды должны быть приняты в </a:t>
            </a:r>
            <a:r>
              <a:rPr lang="ru-RU" sz="1800" dirty="0" smtClean="0">
                <a:cs typeface="Times New Roman" pitchFamily="18" charset="0"/>
              </a:rPr>
              <a:t>спорте</a:t>
            </a:r>
          </a:p>
          <a:p>
            <a:r>
              <a:rPr lang="ru-RU" sz="1800" dirty="0">
                <a:cs typeface="Times New Roman" pitchFamily="18" charset="0"/>
              </a:rPr>
              <a:t>Что важнее талант или </a:t>
            </a:r>
            <a:r>
              <a:rPr lang="ru-RU" sz="1800" dirty="0" smtClean="0">
                <a:cs typeface="Times New Roman" pitchFamily="18" charset="0"/>
              </a:rPr>
              <a:t>усердная работа?</a:t>
            </a:r>
          </a:p>
          <a:p>
            <a:r>
              <a:rPr lang="ru-RU" sz="1800" dirty="0" err="1">
                <a:cs typeface="Times New Roman" pitchFamily="18" charset="0"/>
              </a:rPr>
              <a:t>Трансгендер</a:t>
            </a:r>
            <a:r>
              <a:rPr lang="ru-RU" sz="1800" dirty="0">
                <a:cs typeface="Times New Roman" pitchFamily="18" charset="0"/>
              </a:rPr>
              <a:t>, реальность или расстройство </a:t>
            </a:r>
            <a:r>
              <a:rPr lang="ru-RU" sz="1800" dirty="0" err="1">
                <a:cs typeface="Times New Roman" pitchFamily="18" charset="0"/>
              </a:rPr>
              <a:t>гендерной</a:t>
            </a:r>
            <a:r>
              <a:rPr lang="ru-RU" sz="1800" dirty="0">
                <a:cs typeface="Times New Roman" pitchFamily="18" charset="0"/>
              </a:rPr>
              <a:t> идентичности</a:t>
            </a:r>
            <a:r>
              <a:rPr lang="ru-RU" sz="1800" dirty="0" smtClean="0">
                <a:cs typeface="Times New Roman" pitchFamily="18" charset="0"/>
              </a:rPr>
              <a:t>?</a:t>
            </a:r>
          </a:p>
          <a:p>
            <a:r>
              <a:rPr lang="ru-RU" sz="1800" dirty="0">
                <a:cs typeface="Times New Roman" pitchFamily="18" charset="0"/>
              </a:rPr>
              <a:t>Человеческое перенаселение представляет угрозу для человека.</a:t>
            </a:r>
          </a:p>
          <a:p>
            <a:r>
              <a:rPr lang="ru-RU" sz="1800" dirty="0">
                <a:cs typeface="Times New Roman" pitchFamily="18" charset="0"/>
              </a:rPr>
              <a:t>Должны ли мы полагаться на ископаемое топливо или возобновляемые источники энергии?</a:t>
            </a:r>
          </a:p>
          <a:p>
            <a:r>
              <a:rPr lang="ru-RU" sz="1800" dirty="0">
                <a:cs typeface="Times New Roman" pitchFamily="18" charset="0"/>
              </a:rPr>
              <a:t>Есть ли связь между бедностью и плохим здоровьем?</a:t>
            </a:r>
          </a:p>
          <a:p>
            <a:r>
              <a:rPr lang="ru-RU" sz="1800" dirty="0">
                <a:cs typeface="Times New Roman" pitchFamily="18" charset="0"/>
              </a:rPr>
              <a:t>Генетически модифицированные организмы: больше риска, чем пользы?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темы для дискуссий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Аргументация</a:t>
            </a:r>
            <a:r>
              <a:rPr lang="ru-RU" dirty="0" smtClean="0">
                <a:cs typeface="Times New Roman" pitchFamily="18" charset="0"/>
              </a:rPr>
              <a:t>» ( в переводе с лат.) означает приведение доводов, аргументов с целью переубедить собеседника на свою позицию. Приведение фактов и совокупность аргументов является аргументацией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аргументация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cs typeface="Times New Roman" pitchFamily="18" charset="0"/>
              </a:rPr>
              <a:t>Сформировать </a:t>
            </a:r>
            <a:r>
              <a:rPr lang="ru-RU" dirty="0">
                <a:cs typeface="Times New Roman" pitchFamily="18" charset="0"/>
              </a:rPr>
              <a:t>у студентов совокупность знаний, навыков, умений, лежащих в основе способности выдвигать и обосновывать тезис с целью убедить адресата в определенном видении явления, предмета или ситуации с корректным и осознанным использованием схем и приемов аргументации, которые реализуются посредством конкретных речевых тактик и речевых актов, являющихся единицами </a:t>
            </a:r>
            <a:r>
              <a:rPr lang="ru-RU" dirty="0" err="1">
                <a:cs typeface="Times New Roman" pitchFamily="18" charset="0"/>
              </a:rPr>
              <a:t>аргументативных</a:t>
            </a:r>
            <a:r>
              <a:rPr lang="ru-RU" dirty="0">
                <a:cs typeface="Times New Roman" pitchFamily="18" charset="0"/>
              </a:rPr>
              <a:t> стратегий англоязычного делового </a:t>
            </a:r>
            <a:r>
              <a:rPr lang="ru-RU" dirty="0" err="1">
                <a:cs typeface="Times New Roman" pitchFamily="18" charset="0"/>
              </a:rPr>
              <a:t>дискурса</a:t>
            </a:r>
            <a:r>
              <a:rPr lang="ru-RU" dirty="0"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cs typeface="Times New Roman" pitchFamily="18" charset="0"/>
              </a:rPr>
              <a:t>этикетных норм делового </a:t>
            </a:r>
            <a:r>
              <a:rPr lang="ru-RU" dirty="0" smtClean="0">
                <a:cs typeface="Times New Roman" pitchFamily="18" charset="0"/>
              </a:rPr>
              <a:t>общения</a:t>
            </a:r>
          </a:p>
          <a:p>
            <a:r>
              <a:rPr lang="ru-RU" dirty="0">
                <a:cs typeface="Times New Roman" pitchFamily="18" charset="0"/>
              </a:rPr>
              <a:t>культурных традиций </a:t>
            </a:r>
            <a:endParaRPr lang="ru-RU" dirty="0" smtClean="0">
              <a:cs typeface="Times New Roman" pitchFamily="18" charset="0"/>
            </a:endParaRPr>
          </a:p>
          <a:p>
            <a:r>
              <a:rPr lang="ru-RU" dirty="0">
                <a:cs typeface="Times New Roman" pitchFamily="18" charset="0"/>
              </a:rPr>
              <a:t>психологических особенностей и специфики </a:t>
            </a:r>
            <a:r>
              <a:rPr lang="ru-RU" dirty="0" err="1">
                <a:cs typeface="Times New Roman" pitchFamily="18" charset="0"/>
              </a:rPr>
              <a:t>гендерных</a:t>
            </a:r>
            <a:r>
              <a:rPr lang="ru-RU" dirty="0">
                <a:cs typeface="Times New Roman" pitchFamily="18" charset="0"/>
              </a:rPr>
              <a:t> правил </a:t>
            </a:r>
            <a:r>
              <a:rPr lang="ru-RU" dirty="0" smtClean="0">
                <a:cs typeface="Times New Roman" pitchFamily="18" charset="0"/>
              </a:rPr>
              <a:t>социумов</a:t>
            </a:r>
          </a:p>
          <a:p>
            <a:r>
              <a:rPr lang="ru-RU" dirty="0">
                <a:cs typeface="Times New Roman" pitchFamily="18" charset="0"/>
              </a:rPr>
              <a:t>культурно-специфических стереотипов национального характера</a:t>
            </a:r>
            <a:r>
              <a:rPr lang="ru-RU" dirty="0" smtClean="0">
                <a:cs typeface="Times New Roman" pitchFamily="18" charset="0"/>
              </a:rPr>
              <a:t>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Когнитивно-языковой</a:t>
            </a:r>
            <a:r>
              <a:rPr lang="ru-RU" dirty="0"/>
              <a:t> фактор </a:t>
            </a:r>
            <a:r>
              <a:rPr lang="ru-RU" dirty="0" smtClean="0"/>
              <a:t>включает знания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cs typeface="Times New Roman" pitchFamily="18" charset="0"/>
              </a:rPr>
              <a:t>устанавливать контакт на английском языке с представителями делового социума </a:t>
            </a:r>
            <a:endParaRPr lang="ru-RU" dirty="0" smtClean="0">
              <a:cs typeface="Times New Roman" pitchFamily="18" charset="0"/>
            </a:endParaRPr>
          </a:p>
          <a:p>
            <a:r>
              <a:rPr lang="ru-RU" dirty="0">
                <a:cs typeface="Times New Roman" pitchFamily="18" charset="0"/>
              </a:rPr>
              <a:t>а</a:t>
            </a:r>
            <a:r>
              <a:rPr lang="ru-RU" dirty="0" smtClean="0">
                <a:cs typeface="Times New Roman" pitchFamily="18" charset="0"/>
              </a:rPr>
              <a:t>ктивизировать </a:t>
            </a:r>
            <a:r>
              <a:rPr lang="ru-RU" dirty="0" err="1" smtClean="0">
                <a:cs typeface="Times New Roman" pitchFamily="18" charset="0"/>
              </a:rPr>
              <a:t>социокультурные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установки той или иной сферы делового общения, правила, </a:t>
            </a:r>
            <a:r>
              <a:rPr lang="ru-RU" dirty="0" smtClean="0">
                <a:cs typeface="Times New Roman" pitchFamily="18" charset="0"/>
              </a:rPr>
              <a:t>нормы и </a:t>
            </a:r>
            <a:r>
              <a:rPr lang="ru-RU" dirty="0">
                <a:cs typeface="Times New Roman" pitchFamily="18" charset="0"/>
              </a:rPr>
              <a:t>стратегии, применяемые в деловом </a:t>
            </a:r>
            <a:r>
              <a:rPr lang="ru-RU" dirty="0" smtClean="0">
                <a:cs typeface="Times New Roman" pitchFamily="18" charset="0"/>
              </a:rPr>
              <a:t>общении</a:t>
            </a:r>
          </a:p>
          <a:p>
            <a:pPr lvl="0"/>
            <a:r>
              <a:rPr lang="ru-RU" dirty="0">
                <a:cs typeface="Times New Roman" pitchFamily="18" charset="0"/>
              </a:rPr>
              <a:t>взаимодействовать с представителями делового 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социума в ситуации </a:t>
            </a:r>
            <a:r>
              <a:rPr lang="ru-RU" dirty="0" smtClean="0">
                <a:cs typeface="Times New Roman" pitchFamily="18" charset="0"/>
              </a:rPr>
              <a:t>диалога на </a:t>
            </a:r>
            <a:r>
              <a:rPr lang="ru-RU" dirty="0">
                <a:cs typeface="Times New Roman" pitchFamily="18" charset="0"/>
              </a:rPr>
              <a:t>основе лингвистических, культурологических и поведенческих представлений об условиях межкультурного делового </a:t>
            </a:r>
            <a:r>
              <a:rPr lang="ru-RU" dirty="0" smtClean="0">
                <a:cs typeface="Times New Roman" pitchFamily="18" charset="0"/>
              </a:rPr>
              <a:t>общения</a:t>
            </a:r>
          </a:p>
          <a:p>
            <a:pPr lvl="0"/>
            <a:r>
              <a:rPr lang="ru-RU" dirty="0">
                <a:cs typeface="Times New Roman" pitchFamily="18" charset="0"/>
              </a:rPr>
              <a:t>строить речевые акты, реализующие </a:t>
            </a:r>
            <a:r>
              <a:rPr lang="ru-RU" dirty="0" err="1">
                <a:cs typeface="Times New Roman" pitchFamily="18" charset="0"/>
              </a:rPr>
              <a:t>аргументативные</a:t>
            </a:r>
            <a:r>
              <a:rPr lang="ru-RU" dirty="0">
                <a:cs typeface="Times New Roman" pitchFamily="18" charset="0"/>
              </a:rPr>
              <a:t> стратегии делового </a:t>
            </a:r>
            <a:r>
              <a:rPr lang="ru-RU" dirty="0" err="1">
                <a:cs typeface="Times New Roman" pitchFamily="18" charset="0"/>
              </a:rPr>
              <a:t>дискурса</a:t>
            </a:r>
            <a:r>
              <a:rPr lang="ru-RU" dirty="0">
                <a:cs typeface="Times New Roman" pitchFamily="18" charset="0"/>
              </a:rPr>
              <a:t> (предложение, предупреждение, предостережение, разъяснение, предположение, обещание, привлечение внимания, принятие обязательств, оценка, комплимент, приглашение</a:t>
            </a:r>
            <a:r>
              <a:rPr lang="ru-RU" dirty="0" smtClean="0">
                <a:cs typeface="Times New Roman" pitchFamily="18" charset="0"/>
              </a:rPr>
              <a:t>)</a:t>
            </a:r>
          </a:p>
          <a:p>
            <a:pPr lvl="0"/>
            <a:r>
              <a:rPr lang="ru-RU" dirty="0">
                <a:cs typeface="Times New Roman" pitchFamily="18" charset="0"/>
              </a:rPr>
              <a:t>поддерживать комфортную психологическую атмосферу делового общения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Процессуальные умения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и</a:t>
            </a:r>
            <a:r>
              <a:rPr lang="ru-RU" dirty="0" smtClean="0">
                <a:cs typeface="Times New Roman" pitchFamily="18" charset="0"/>
              </a:rPr>
              <a:t>нтонация</a:t>
            </a:r>
          </a:p>
          <a:p>
            <a:r>
              <a:rPr lang="ru-RU" dirty="0" smtClean="0">
                <a:cs typeface="Times New Roman" pitchFamily="18" charset="0"/>
              </a:rPr>
              <a:t> дикция</a:t>
            </a:r>
          </a:p>
          <a:p>
            <a:r>
              <a:rPr lang="ru-RU" dirty="0" smtClean="0">
                <a:cs typeface="Times New Roman" pitchFamily="18" charset="0"/>
              </a:rPr>
              <a:t> обращение</a:t>
            </a:r>
          </a:p>
          <a:p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взаимодействие с партнером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Риторический компонент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кинесические</a:t>
            </a:r>
            <a:r>
              <a:rPr lang="ru-RU" dirty="0"/>
              <a:t> средства (</a:t>
            </a:r>
            <a:r>
              <a:rPr lang="ru-RU" dirty="0" smtClean="0"/>
              <a:t>поза, жестикуляция</a:t>
            </a:r>
            <a:r>
              <a:rPr lang="ru-RU" dirty="0"/>
              <a:t>, взгляд, улыбка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фонационные средства (темп, тембр, громкость речи, заполнители пауз, особенности артикуляции </a:t>
            </a:r>
            <a:r>
              <a:rPr lang="ru-RU" dirty="0" smtClean="0"/>
              <a:t>звуков)</a:t>
            </a:r>
          </a:p>
          <a:p>
            <a:r>
              <a:rPr lang="ru-RU" dirty="0" err="1" smtClean="0"/>
              <a:t>такесические</a:t>
            </a:r>
            <a:r>
              <a:rPr lang="ru-RU" dirty="0" smtClean="0"/>
              <a:t> </a:t>
            </a:r>
            <a:r>
              <a:rPr lang="ru-RU" dirty="0"/>
              <a:t>средства (рукопожатия, похлопывания</a:t>
            </a:r>
            <a:r>
              <a:rPr lang="ru-RU" dirty="0" smtClean="0"/>
              <a:t>, </a:t>
            </a:r>
            <a:r>
              <a:rPr lang="ru-RU" dirty="0"/>
              <a:t>объятия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проксемические</a:t>
            </a:r>
            <a:r>
              <a:rPr lang="ru-RU" dirty="0" smtClean="0"/>
              <a:t> </a:t>
            </a:r>
            <a:r>
              <a:rPr lang="ru-RU" dirty="0"/>
              <a:t>средства (дистанция между участниками коммуникации, позиции общающихся сторон за столом)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Паралингвистический компонент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знание правил построения высказываний, их объединения в </a:t>
            </a:r>
            <a:r>
              <a:rPr lang="ru-RU" dirty="0" smtClean="0"/>
              <a:t>текст</a:t>
            </a:r>
          </a:p>
          <a:p>
            <a:r>
              <a:rPr lang="ru-RU" dirty="0" smtClean="0"/>
              <a:t> </a:t>
            </a:r>
            <a:r>
              <a:rPr lang="ru-RU" dirty="0"/>
              <a:t>принципы построения текста </a:t>
            </a:r>
          </a:p>
          <a:p>
            <a:r>
              <a:rPr lang="ru-RU" dirty="0" smtClean="0"/>
              <a:t> </a:t>
            </a:r>
            <a:r>
              <a:rPr lang="ru-RU" dirty="0"/>
              <a:t>распределение информации в </a:t>
            </a:r>
            <a:r>
              <a:rPr lang="ru-RU" dirty="0" smtClean="0"/>
              <a:t>тексте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Прагматическая </a:t>
            </a:r>
            <a:r>
              <a:rPr lang="ru-RU" dirty="0"/>
              <a:t>компетенция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использовать высказывания для выполнения различных коммуникативных функций</a:t>
            </a:r>
          </a:p>
          <a:p>
            <a:r>
              <a:rPr lang="ru-RU" dirty="0" smtClean="0"/>
              <a:t>умение последовательно строить высказывание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Функциональная компетенция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637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Формирование у студентов аргументативной компетенции в сфере англоязычного делового дискурса</vt:lpstr>
      <vt:lpstr>Что такое аргументация</vt:lpstr>
      <vt:lpstr>Цели и задачи</vt:lpstr>
      <vt:lpstr>Когнитивно-языковой фактор включает знания</vt:lpstr>
      <vt:lpstr> Процессуальные умения</vt:lpstr>
      <vt:lpstr>Риторический компонент </vt:lpstr>
      <vt:lpstr>Паралингвистический компонент </vt:lpstr>
      <vt:lpstr>Прагматическая компетенция</vt:lpstr>
      <vt:lpstr>Функциональная компетенция</vt:lpstr>
      <vt:lpstr>Аргументы по форме</vt:lpstr>
      <vt:lpstr>Аргументы по содержанию</vt:lpstr>
      <vt:lpstr>Аргументы по содержанию</vt:lpstr>
      <vt:lpstr>Методы аргументации</vt:lpstr>
      <vt:lpstr>Упражнения на развитие навыков аргументации</vt:lpstr>
      <vt:lpstr>Подготовка к выступлению</vt:lpstr>
      <vt:lpstr>Возможные темы для дискуссий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студентов аргументативной компетенции в сфере англоязычного деловодо дискурса</dc:title>
  <dc:creator>User</dc:creator>
  <cp:lastModifiedBy>PaskachevaHA</cp:lastModifiedBy>
  <cp:revision>31</cp:revision>
  <dcterms:created xsi:type="dcterms:W3CDTF">2022-02-22T07:41:25Z</dcterms:created>
  <dcterms:modified xsi:type="dcterms:W3CDTF">2022-02-25T10:01:01Z</dcterms:modified>
</cp:coreProperties>
</file>