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Line"/>
          <p:cNvSpPr/>
          <p:nvPr/>
        </p:nvSpPr>
        <p:spPr>
          <a:xfrm>
            <a:off x="508000" y="408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Line"/>
          <p:cNvSpPr/>
          <p:nvPr/>
        </p:nvSpPr>
        <p:spPr>
          <a:xfrm flipV="1">
            <a:off x="7994302" y="45262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Lorem Ipsum Dolor"/>
          <p:cNvSpPr txBox="1"/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Title Text"/>
          <p:cNvSpPr txBox="1"/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–Johnny Appleseed"/>
          <p:cNvSpPr txBox="1"/>
          <p:nvPr>
            <p:ph type="body" sz="quarter" idx="13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i="1" sz="30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08" name="“Type a quote here.”"/>
          <p:cNvSpPr txBox="1"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Line"/>
          <p:cNvSpPr/>
          <p:nvPr/>
        </p:nvSpPr>
        <p:spPr>
          <a:xfrm>
            <a:off x="508000" y="913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Line"/>
          <p:cNvSpPr/>
          <p:nvPr/>
        </p:nvSpPr>
        <p:spPr>
          <a:xfrm>
            <a:off x="508000" y="662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Line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Lorem Ipsum Dolor"/>
          <p:cNvSpPr txBox="1"/>
          <p:nvPr>
            <p:ph type="body" sz="quarter" idx="13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Image"/>
          <p:cNvSpPr/>
          <p:nvPr>
            <p:ph type="pic" idx="14"/>
          </p:nvPr>
        </p:nvSpPr>
        <p:spPr>
          <a:xfrm>
            <a:off x="596900" y="633461"/>
            <a:ext cx="11811000" cy="520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508000" y="4876800"/>
            <a:ext cx="56763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Line"/>
          <p:cNvSpPr/>
          <p:nvPr/>
        </p:nvSpPr>
        <p:spPr>
          <a:xfrm>
            <a:off x="508000" y="2768600"/>
            <a:ext cx="567631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Lorem Ipsum Dolor"/>
          <p:cNvSpPr txBox="1"/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Image"/>
          <p:cNvSpPr/>
          <p:nvPr>
            <p:ph type="pic" sz="half" idx="14"/>
          </p:nvPr>
        </p:nvSpPr>
        <p:spPr>
          <a:xfrm>
            <a:off x="6818219" y="647699"/>
            <a:ext cx="5588001" cy="8331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mage"/>
          <p:cNvSpPr/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Body Level One…"/>
          <p:cNvSpPr txBox="1"/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ody Level One…"/>
          <p:cNvSpPr txBox="1"/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quarter" idx="13"/>
          </p:nvPr>
        </p:nvSpPr>
        <p:spPr>
          <a:xfrm>
            <a:off x="6856319" y="4772799"/>
            <a:ext cx="5499101" cy="4229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Image"/>
          <p:cNvSpPr/>
          <p:nvPr>
            <p:ph type="pic" sz="quarter" idx="14"/>
          </p:nvPr>
        </p:nvSpPr>
        <p:spPr>
          <a:xfrm>
            <a:off x="6860562" y="609600"/>
            <a:ext cx="5499101" cy="3530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Image"/>
          <p:cNvSpPr/>
          <p:nvPr>
            <p:ph type="pic" sz="half" idx="15"/>
          </p:nvPr>
        </p:nvSpPr>
        <p:spPr>
          <a:xfrm>
            <a:off x="557119" y="609599"/>
            <a:ext cx="5588001" cy="83947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ine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9300"/>
            </a:gs>
            <a:gs pos="80612">
              <a:srgbClr val="BC863D"/>
            </a:gs>
            <a:gs pos="100000">
              <a:srgbClr val="79797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РГГУ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97979"/>
                </a:solidFill>
              </a:defRPr>
            </a:lvl1pPr>
          </a:lstStyle>
          <a:p>
            <a:pPr/>
            <a:r>
              <a:t>РГГУ </a:t>
            </a:r>
          </a:p>
        </p:txBody>
      </p:sp>
      <p:sp>
        <p:nvSpPr>
          <p:cNvPr id="134" name="Курамина Н.В."/>
          <p:cNvSpPr txBox="1"/>
          <p:nvPr>
            <p:ph type="body" idx="14"/>
          </p:nvPr>
        </p:nvSpPr>
        <p:spPr>
          <a:xfrm>
            <a:off x="1079500" y="4254500"/>
            <a:ext cx="10464800" cy="711200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5E5E5E"/>
                </a:solidFill>
              </a:defRPr>
            </a:lvl1pPr>
          </a:lstStyle>
          <a:p>
            <a:pPr/>
            <a:r>
              <a:t>Курамина Н.В.</a:t>
            </a:r>
          </a:p>
        </p:txBody>
      </p:sp>
      <p:sp>
        <p:nvSpPr>
          <p:cNvPr id="135" name="Развитие и применение «Soft Skills»…"/>
          <p:cNvSpPr txBox="1"/>
          <p:nvPr/>
        </p:nvSpPr>
        <p:spPr>
          <a:xfrm>
            <a:off x="130286" y="1550334"/>
            <a:ext cx="12744228" cy="22352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300">
                <a:solidFill>
                  <a:srgbClr val="FF9300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Развитие и применение «Soft Skills» </a:t>
            </a:r>
          </a:p>
          <a:p>
            <a:pPr>
              <a:defRPr sz="4300">
                <a:solidFill>
                  <a:srgbClr val="FF9300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при изучении иностранных языков.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797" y="127000"/>
            <a:ext cx="129752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433FF"/>
            </a:gs>
            <a:gs pos="32222">
              <a:srgbClr val="826380"/>
            </a:gs>
            <a:gs pos="100000">
              <a:srgbClr val="FF9300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Как развивать гибкие навыки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9300"/>
                </a:solidFill>
              </a:defRPr>
            </a:lvl1pPr>
          </a:lstStyle>
          <a:p>
            <a:pPr/>
            <a:r>
              <a:t>Как развивать гибкие навыки:</a:t>
            </a:r>
          </a:p>
        </p:txBody>
      </p:sp>
      <p:sp>
        <p:nvSpPr>
          <p:cNvPr id="141" name="двигаться малыми шагами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9900" indent="-469900">
              <a:defRPr sz="2300">
                <a:solidFill>
                  <a:srgbClr val="0433FF"/>
                </a:solidFill>
              </a:defRPr>
            </a:pPr>
            <a:r>
              <a:t>двигаться малыми шагами</a:t>
            </a:r>
          </a:p>
          <a:p>
            <a:pPr marL="469900" indent="-469900">
              <a:defRPr sz="2300">
                <a:solidFill>
                  <a:srgbClr val="0433FF"/>
                </a:solidFill>
              </a:defRPr>
            </a:pPr>
            <a:r>
              <a:t>ставить конкретные задачи и сроки исполнения</a:t>
            </a:r>
          </a:p>
          <a:p>
            <a:pPr marL="469900" indent="-469900">
              <a:defRPr sz="2300">
                <a:solidFill>
                  <a:srgbClr val="0433FF"/>
                </a:solidFill>
              </a:defRPr>
            </a:pPr>
            <a:r>
              <a:t>практиковать регулярно</a:t>
            </a:r>
          </a:p>
          <a:p>
            <a:pPr marL="469900" indent="-469900">
              <a:defRPr sz="2300">
                <a:solidFill>
                  <a:srgbClr val="0433FF"/>
                </a:solidFill>
              </a:defRPr>
            </a:pPr>
            <a:r>
              <a:t>отслеживать прогресс</a:t>
            </a:r>
          </a:p>
          <a:p>
            <a:pPr marL="469900" indent="-469900">
              <a:defRPr sz="2300">
                <a:solidFill>
                  <a:srgbClr val="0433FF"/>
                </a:solidFill>
              </a:defRPr>
            </a:pPr>
            <a:r>
              <a:t>использовать разные источники</a:t>
            </a:r>
          </a:p>
          <a:p>
            <a:pPr marL="469900" indent="-469900">
              <a:defRPr sz="2300">
                <a:solidFill>
                  <a:srgbClr val="0433FF"/>
                </a:solidFill>
              </a:defRPr>
            </a:pPr>
            <a:r>
              <a:t>искать учителей и единомышленников</a:t>
            </a:r>
          </a:p>
          <a:p>
            <a:pPr marL="469900" indent="-469900">
              <a:defRPr sz="2300">
                <a:solidFill>
                  <a:srgbClr val="0433FF"/>
                </a:solidFill>
              </a:defRPr>
            </a:pPr>
            <a:r>
              <a:t>повышать сложность</a:t>
            </a:r>
          </a:p>
          <a:p>
            <a:pPr marL="469900" indent="-469900">
              <a:defRPr sz="2300">
                <a:solidFill>
                  <a:srgbClr val="0433FF"/>
                </a:solidFill>
              </a:defRPr>
            </a:pPr>
            <a:r>
              <a:t>обращаться к другим за обратной связью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433FF"/>
            </a:gs>
            <a:gs pos="100000">
              <a:srgbClr val="FF9300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6339" y="-6350"/>
            <a:ext cx="9852122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9300"/>
            </a:gs>
            <a:gs pos="67703">
              <a:srgbClr val="C48C3F"/>
            </a:gs>
            <a:gs pos="100000">
              <a:srgbClr val="89847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Неосознанная компетентность - человек не осознает, что у него нет навыка, и ничего не делает, чтобы это исправить…"/>
          <p:cNvSpPr txBox="1"/>
          <p:nvPr>
            <p:ph type="body" idx="1"/>
          </p:nvPr>
        </p:nvSpPr>
        <p:spPr>
          <a:xfrm>
            <a:off x="508000" y="2560870"/>
            <a:ext cx="11988800" cy="5922730"/>
          </a:xfrm>
          <a:prstGeom prst="rect">
            <a:avLst/>
          </a:prstGeom>
        </p:spPr>
        <p:txBody>
          <a:bodyPr/>
          <a:lstStyle/>
          <a:p>
            <a:pPr marL="469900" indent="-469900">
              <a:defRPr b="1" sz="2500">
                <a:solidFill>
                  <a:srgbClr val="FF9300"/>
                </a:solidFill>
              </a:defRPr>
            </a:pPr>
            <a:r>
              <a:rPr>
                <a:solidFill>
                  <a:srgbClr val="0433FF"/>
                </a:solidFill>
              </a:rPr>
              <a:t>Неосознанная компетентность - </a:t>
            </a:r>
            <a:r>
              <a:rPr b="0">
                <a:solidFill>
                  <a:srgbClr val="0433FF"/>
                </a:solidFill>
              </a:rPr>
              <a:t>человек не осознает, что у него нет навыка, и ничего не делает, чтобы это исправить</a:t>
            </a:r>
            <a:endParaRPr b="0">
              <a:solidFill>
                <a:srgbClr val="0433FF"/>
              </a:solidFill>
            </a:endParaRPr>
          </a:p>
          <a:p>
            <a:pPr marL="469900" indent="-469900">
              <a:defRPr b="1" sz="2500">
                <a:solidFill>
                  <a:srgbClr val="FF9300"/>
                </a:solidFill>
              </a:defRPr>
            </a:pPr>
            <a:r>
              <a:rPr>
                <a:solidFill>
                  <a:srgbClr val="0433FF"/>
                </a:solidFill>
              </a:rPr>
              <a:t>Осознанная некомпетентность - </a:t>
            </a:r>
            <a:r>
              <a:rPr b="0">
                <a:solidFill>
                  <a:srgbClr val="0433FF"/>
                </a:solidFill>
              </a:rPr>
              <a:t>человек понимает, что у него нет навыков и умений. Начинает искать информацию, выполнять задания.</a:t>
            </a:r>
            <a:endParaRPr b="0">
              <a:solidFill>
                <a:srgbClr val="0433FF"/>
              </a:solidFill>
            </a:endParaRPr>
          </a:p>
          <a:p>
            <a:pPr marL="469900" indent="-469900">
              <a:defRPr b="1" sz="2500">
                <a:solidFill>
                  <a:srgbClr val="FF9300"/>
                </a:solidFill>
              </a:defRPr>
            </a:pPr>
            <a:r>
              <a:rPr>
                <a:solidFill>
                  <a:srgbClr val="0433FF"/>
                </a:solidFill>
              </a:rPr>
              <a:t>Осознанная компетентность - </a:t>
            </a:r>
            <a:r>
              <a:rPr b="0">
                <a:solidFill>
                  <a:srgbClr val="0433FF"/>
                </a:solidFill>
              </a:rPr>
              <a:t>человек приобрел умения, но постоянно контролирует их, сверяется, все ли делает верно.</a:t>
            </a:r>
            <a:endParaRPr b="0">
              <a:solidFill>
                <a:srgbClr val="0433FF"/>
              </a:solidFill>
            </a:endParaRPr>
          </a:p>
          <a:p>
            <a:pPr marL="469900" indent="-469900">
              <a:defRPr b="1" sz="2500">
                <a:solidFill>
                  <a:srgbClr val="FF9300"/>
                </a:solidFill>
              </a:defRPr>
            </a:pPr>
            <a:r>
              <a:rPr>
                <a:solidFill>
                  <a:srgbClr val="0433FF"/>
                </a:solidFill>
              </a:rPr>
              <a:t>Неосознанная компетентность - </a:t>
            </a:r>
            <a:r>
              <a:rPr b="0">
                <a:solidFill>
                  <a:srgbClr val="0433FF"/>
                </a:solidFill>
              </a:rPr>
              <a:t>человек использует навык легко и не отслеживает его выполнение.</a:t>
            </a:r>
          </a:p>
        </p:txBody>
      </p:sp>
      <p:sp>
        <p:nvSpPr>
          <p:cNvPr id="146" name="Circle"/>
          <p:cNvSpPr/>
          <p:nvPr/>
        </p:nvSpPr>
        <p:spPr>
          <a:xfrm>
            <a:off x="484966" y="783139"/>
            <a:ext cx="1270001" cy="1270001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F900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47" name="Arrow"/>
          <p:cNvSpPr/>
          <p:nvPr/>
        </p:nvSpPr>
        <p:spPr>
          <a:xfrm>
            <a:off x="2037648" y="1105630"/>
            <a:ext cx="1270001" cy="947510"/>
          </a:xfrm>
          <a:prstGeom prst="rightArrow">
            <a:avLst>
              <a:gd name="adj1" fmla="val 32000"/>
              <a:gd name="adj2" fmla="val 85783"/>
            </a:avLst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48" name="Circle"/>
          <p:cNvSpPr/>
          <p:nvPr/>
        </p:nvSpPr>
        <p:spPr>
          <a:xfrm>
            <a:off x="3590329" y="783139"/>
            <a:ext cx="1270001" cy="1270001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49" name="Arrow"/>
          <p:cNvSpPr/>
          <p:nvPr/>
        </p:nvSpPr>
        <p:spPr>
          <a:xfrm>
            <a:off x="5168464" y="1211422"/>
            <a:ext cx="1270001" cy="841718"/>
          </a:xfrm>
          <a:prstGeom prst="rightArrow">
            <a:avLst>
              <a:gd name="adj1" fmla="val 32000"/>
              <a:gd name="adj2" fmla="val 96564"/>
            </a:avLst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50" name="Circle"/>
          <p:cNvSpPr/>
          <p:nvPr/>
        </p:nvSpPr>
        <p:spPr>
          <a:xfrm>
            <a:off x="6797507" y="783139"/>
            <a:ext cx="1270001" cy="1270001"/>
          </a:xfrm>
          <a:prstGeom prst="ellipse">
            <a:avLst/>
          </a:prstGeom>
          <a:blipFill>
            <a:blip r:embed="rId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51" name="Arrow"/>
          <p:cNvSpPr/>
          <p:nvPr/>
        </p:nvSpPr>
        <p:spPr>
          <a:xfrm>
            <a:off x="8630180" y="1105630"/>
            <a:ext cx="1270001" cy="947510"/>
          </a:xfrm>
          <a:prstGeom prst="rightArrow">
            <a:avLst>
              <a:gd name="adj1" fmla="val 32000"/>
              <a:gd name="adj2" fmla="val 85783"/>
            </a:avLst>
          </a:prstGeom>
          <a:blipFill>
            <a:blip r:embed="rId7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52" name="Circle"/>
          <p:cNvSpPr/>
          <p:nvPr/>
        </p:nvSpPr>
        <p:spPr>
          <a:xfrm>
            <a:off x="10462853" y="783139"/>
            <a:ext cx="1270001" cy="1270001"/>
          </a:xfrm>
          <a:prstGeom prst="ellipse">
            <a:avLst/>
          </a:prstGeom>
          <a:blipFill>
            <a:blip r:embed="rId8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93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1626" y="1069855"/>
            <a:ext cx="10160001" cy="762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9300"/>
            </a:gs>
            <a:gs pos="100000">
              <a:srgbClr val="89847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«За Hard skills берут на работу,…"/>
          <p:cNvSpPr txBox="1"/>
          <p:nvPr>
            <p:ph type="body" idx="14"/>
          </p:nvPr>
        </p:nvSpPr>
        <p:spPr>
          <a:xfrm>
            <a:off x="1270000" y="3533859"/>
            <a:ext cx="10464801" cy="1803401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433FF"/>
                </a:solidFill>
              </a:defRPr>
            </a:pPr>
            <a:r>
              <a:t>«За Hard skills берут на работу, </a:t>
            </a:r>
          </a:p>
          <a:p>
            <a:pPr>
              <a:defRPr b="1">
                <a:solidFill>
                  <a:srgbClr val="0433FF"/>
                </a:solidFill>
              </a:defRPr>
            </a:pPr>
            <a:r>
              <a:t>а за отсутствие Soft skills увольняют».</a:t>
            </a:r>
          </a:p>
          <a:p>
            <a:pPr algn="l" defTabSz="45720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