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71" r:id="rId14"/>
    <p:sldId id="269" r:id="rId15"/>
    <p:sldId id="270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55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78819-7442-4F18-B83C-505485BB8A0D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6579-8954-4649-BAE3-099A7E6D30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78277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78819-7442-4F18-B83C-505485BB8A0D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6579-8954-4649-BAE3-099A7E6D30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6524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78819-7442-4F18-B83C-505485BB8A0D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6579-8954-4649-BAE3-099A7E6D30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05822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78819-7442-4F18-B83C-505485BB8A0D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6579-8954-4649-BAE3-099A7E6D30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21896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78819-7442-4F18-B83C-505485BB8A0D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6579-8954-4649-BAE3-099A7E6D30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13578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78819-7442-4F18-B83C-505485BB8A0D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6579-8954-4649-BAE3-099A7E6D30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43617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78819-7442-4F18-B83C-505485BB8A0D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6579-8954-4649-BAE3-099A7E6D30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80901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78819-7442-4F18-B83C-505485BB8A0D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6579-8954-4649-BAE3-099A7E6D30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7272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78819-7442-4F18-B83C-505485BB8A0D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6579-8954-4649-BAE3-099A7E6D30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0905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78819-7442-4F18-B83C-505485BB8A0D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6579-8954-4649-BAE3-099A7E6D30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2487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78819-7442-4F18-B83C-505485BB8A0D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6579-8954-4649-BAE3-099A7E6D30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28722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78819-7442-4F18-B83C-505485BB8A0D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86579-8954-4649-BAE3-099A7E6D30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17918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07075"/>
          </a:xfrm>
        </p:spPr>
        <p:txBody>
          <a:bodyPr/>
          <a:lstStyle/>
          <a:p>
            <a:r>
              <a:rPr lang="ru-RU" dirty="0" smtClean="0"/>
              <a:t>Костина И.О.</a:t>
            </a:r>
            <a:br>
              <a:rPr lang="ru-RU" dirty="0" smtClean="0"/>
            </a:br>
            <a:r>
              <a:rPr lang="ru-RU" dirty="0" err="1" smtClean="0"/>
              <a:t>РАНхИГС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РГГУ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Вариация между конструкциями единственного и множественного числа существительных греческого и латинского происхождений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453561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07075"/>
          </a:xfrm>
        </p:spPr>
        <p:txBody>
          <a:bodyPr/>
          <a:lstStyle/>
          <a:p>
            <a:r>
              <a:rPr lang="ru-RU" dirty="0" smtClean="0"/>
              <a:t>Поэтому, скорее всего формы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en-US" dirty="0" smtClean="0"/>
              <a:t>bacteria – </a:t>
            </a:r>
            <a:r>
              <a:rPr lang="en-US" dirty="0" err="1" smtClean="0"/>
              <a:t>bacterias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criteria – </a:t>
            </a:r>
            <a:r>
              <a:rPr lang="en-US" dirty="0" err="1" smtClean="0"/>
              <a:t>criterias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media – medias</a:t>
            </a:r>
            <a:br>
              <a:rPr lang="en-US" dirty="0" smtClean="0"/>
            </a:br>
            <a:r>
              <a:rPr lang="en-US" dirty="0" smtClean="0"/>
              <a:t>phenomena - </a:t>
            </a:r>
            <a:r>
              <a:rPr lang="en-US" dirty="0" err="1" smtClean="0"/>
              <a:t>phenomenas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тоже станут стандартными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796881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07075"/>
          </a:xfrm>
        </p:spPr>
        <p:txBody>
          <a:bodyPr/>
          <a:lstStyle/>
          <a:p>
            <a:r>
              <a:rPr lang="ru-RU" dirty="0" smtClean="0"/>
              <a:t>Слово </a:t>
            </a:r>
            <a:r>
              <a:rPr lang="en-US" dirty="0" smtClean="0"/>
              <a:t>DATA </a:t>
            </a:r>
            <a:r>
              <a:rPr lang="ru-RU" dirty="0" smtClean="0"/>
              <a:t>очень немногими употребляется как </a:t>
            </a:r>
            <a:r>
              <a:rPr lang="ru-RU" dirty="0" err="1" smtClean="0"/>
              <a:t>мн</a:t>
            </a:r>
            <a:r>
              <a:rPr lang="ru-RU" dirty="0" smtClean="0"/>
              <a:t> число, а вариант </a:t>
            </a:r>
            <a:r>
              <a:rPr lang="ru-RU" dirty="0"/>
              <a:t>е</a:t>
            </a:r>
            <a:r>
              <a:rPr lang="ru-RU" dirty="0" smtClean="0"/>
              <a:t>динственного числа </a:t>
            </a:r>
            <a:r>
              <a:rPr lang="en-US" dirty="0" smtClean="0"/>
              <a:t>DATUM</a:t>
            </a:r>
            <a:r>
              <a:rPr lang="ru-RU" dirty="0" smtClean="0"/>
              <a:t> крайне редок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762240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07075"/>
          </a:xfrm>
        </p:spPr>
        <p:txBody>
          <a:bodyPr/>
          <a:lstStyle/>
          <a:p>
            <a:r>
              <a:rPr lang="ru-RU" dirty="0" smtClean="0"/>
              <a:t>Слово </a:t>
            </a:r>
            <a:r>
              <a:rPr lang="en-US" dirty="0" smtClean="0"/>
              <a:t>THE</a:t>
            </a:r>
            <a:r>
              <a:rPr lang="ru-RU" dirty="0" smtClean="0"/>
              <a:t> </a:t>
            </a:r>
            <a:r>
              <a:rPr lang="en-US" dirty="0" smtClean="0"/>
              <a:t>MEDIA </a:t>
            </a:r>
            <a:r>
              <a:rPr lang="ru-RU" dirty="0" smtClean="0"/>
              <a:t>в значении «СМИ» употребляется как множественное, так и </a:t>
            </a:r>
            <a:r>
              <a:rPr lang="en-US" dirty="0" smtClean="0"/>
              <a:t> </a:t>
            </a:r>
            <a:r>
              <a:rPr lang="ru-RU" dirty="0" smtClean="0"/>
              <a:t>единственное число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en-US" dirty="0" smtClean="0"/>
              <a:t>The media is/are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395591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0707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Слова 2 группы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(</a:t>
            </a:r>
            <a:r>
              <a:rPr lang="en-US" i="1" dirty="0" smtClean="0"/>
              <a:t>ephemera erotica exotica paraphernalia trivia</a:t>
            </a:r>
            <a:r>
              <a:rPr lang="ru-RU" i="1" dirty="0" smtClean="0"/>
              <a:t>)</a:t>
            </a:r>
            <a:br>
              <a:rPr lang="ru-RU" i="1" dirty="0" smtClean="0"/>
            </a:br>
            <a:r>
              <a:rPr lang="ru-RU" i="1" dirty="0"/>
              <a:t/>
            </a:r>
            <a:br>
              <a:rPr lang="ru-RU" i="1" dirty="0"/>
            </a:br>
            <a:r>
              <a:rPr lang="ru-RU" i="1" dirty="0" smtClean="0"/>
              <a:t>давно воспринимаются как формы единственного числа, причем в форме </a:t>
            </a:r>
            <a:r>
              <a:rPr lang="ru-RU" i="1" dirty="0" err="1" smtClean="0"/>
              <a:t>мн</a:t>
            </a:r>
            <a:r>
              <a:rPr lang="ru-RU" i="1" dirty="0" smtClean="0"/>
              <a:t> числа они не нуждаются, поскольку воспринимаются как собирательные типа </a:t>
            </a:r>
            <a:r>
              <a:rPr lang="en-US" i="1" dirty="0" smtClean="0"/>
              <a:t>MONEY, SUGAR </a:t>
            </a:r>
            <a:r>
              <a:rPr lang="ru-RU" i="1" dirty="0" smtClean="0"/>
              <a:t> и </a:t>
            </a:r>
            <a:r>
              <a:rPr lang="ru-RU" i="1" dirty="0" err="1" smtClean="0"/>
              <a:t>тд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998328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07075"/>
          </a:xfrm>
        </p:spPr>
        <p:txBody>
          <a:bodyPr/>
          <a:lstStyle/>
          <a:p>
            <a:r>
              <a:rPr lang="ru-RU" dirty="0" smtClean="0"/>
              <a:t>Вывод: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в отношении подобных слов явно происходит процесс стратификации, и в будущем, скорее всего, они перестанут быть исключениями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552202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07075"/>
          </a:xfrm>
        </p:spPr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55036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07075"/>
          </a:xfrm>
        </p:spPr>
        <p:txBody>
          <a:bodyPr/>
          <a:lstStyle/>
          <a:p>
            <a:r>
              <a:rPr lang="ru-RU" dirty="0" smtClean="0"/>
              <a:t>Есть ряд существительных с латинскими и греческими окончаниями множественного числа, где английское использование разделено</a:t>
            </a:r>
            <a:r>
              <a:rPr lang="en-US" dirty="0" smtClean="0"/>
              <a:t> </a:t>
            </a:r>
            <a:r>
              <a:rPr lang="ru-RU" dirty="0" smtClean="0"/>
              <a:t>относительно того, истолковываются ли они как единственное или множественное число: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01367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07075"/>
          </a:xfrm>
        </p:spPr>
        <p:txBody>
          <a:bodyPr/>
          <a:lstStyle/>
          <a:p>
            <a:r>
              <a:rPr lang="ru-RU" i="1" dirty="0" smtClean="0"/>
              <a:t>ВОТ ЭТИ СЛОВА </a:t>
            </a:r>
            <a:br>
              <a:rPr lang="ru-RU" i="1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r>
              <a:rPr lang="ru-RU" i="1" dirty="0" smtClean="0"/>
              <a:t>1. </a:t>
            </a:r>
            <a:r>
              <a:rPr lang="en-US" i="1" dirty="0" smtClean="0"/>
              <a:t>algae </a:t>
            </a:r>
            <a:r>
              <a:rPr lang="en-US" i="1" dirty="0"/>
              <a:t>bacteria criteria data insignia</a:t>
            </a:r>
            <a:br>
              <a:rPr lang="en-US" i="1" dirty="0"/>
            </a:br>
            <a:r>
              <a:rPr lang="en-US" i="1" dirty="0"/>
              <a:t>media </a:t>
            </a:r>
            <a:r>
              <a:rPr lang="en-US" i="1" dirty="0" smtClean="0"/>
              <a:t>phenomena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en-US" i="1" dirty="0"/>
              <a:t/>
            </a:r>
            <a:br>
              <a:rPr lang="en-US" i="1" dirty="0"/>
            </a:br>
            <a:r>
              <a:rPr lang="en-US" i="1" dirty="0" smtClean="0"/>
              <a:t>2. ephemera </a:t>
            </a:r>
            <a:r>
              <a:rPr lang="en-US" i="1" dirty="0"/>
              <a:t>erotica exotica paraphernalia trivia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87006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07075"/>
          </a:xfrm>
        </p:spPr>
        <p:txBody>
          <a:bodyPr/>
          <a:lstStyle/>
          <a:p>
            <a:r>
              <a:rPr lang="ru-RU" dirty="0" smtClean="0"/>
              <a:t>Формы </a:t>
            </a:r>
            <a:r>
              <a:rPr lang="ru-RU" dirty="0" err="1" smtClean="0"/>
              <a:t>ед</a:t>
            </a:r>
            <a:r>
              <a:rPr lang="ru-RU" dirty="0" smtClean="0"/>
              <a:t> числа первой группы таковы: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pt-BR" i="1" dirty="0"/>
              <a:t>alga bacterium criterion datum insigne</a:t>
            </a:r>
            <a:br>
              <a:rPr lang="pt-BR" i="1" dirty="0"/>
            </a:br>
            <a:r>
              <a:rPr lang="en-US" i="1" dirty="0"/>
              <a:t>medium phenomenon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85589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07075"/>
          </a:xfrm>
        </p:spPr>
        <p:txBody>
          <a:bodyPr/>
          <a:lstStyle/>
          <a:p>
            <a:r>
              <a:rPr lang="ru-RU" dirty="0" smtClean="0"/>
              <a:t>ОДНАКО: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1. эти формы довольно редки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60025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07075"/>
          </a:xfrm>
        </p:spPr>
        <p:txBody>
          <a:bodyPr/>
          <a:lstStyle/>
          <a:p>
            <a:r>
              <a:rPr lang="en-US" dirty="0" smtClean="0"/>
              <a:t>2. </a:t>
            </a:r>
            <a:r>
              <a:rPr lang="ru-RU" dirty="0" smtClean="0"/>
              <a:t>ОСОБЕННО редким является употребление </a:t>
            </a:r>
            <a:r>
              <a:rPr lang="en-US" dirty="0" smtClean="0"/>
              <a:t>ALGA, BACTERIUM </a:t>
            </a:r>
            <a:r>
              <a:rPr lang="ru-RU" dirty="0" smtClean="0"/>
              <a:t>и </a:t>
            </a:r>
            <a:r>
              <a:rPr lang="en-US" dirty="0" smtClean="0"/>
              <a:t>INSIGNE</a:t>
            </a:r>
            <a:br>
              <a:rPr lang="en-US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47346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070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3. </a:t>
            </a:r>
            <a:r>
              <a:rPr lang="ru-RU" dirty="0" smtClean="0"/>
              <a:t>Некоторые слова из обеих групп </a:t>
            </a:r>
            <a:r>
              <a:rPr lang="ru-RU" dirty="0" err="1" smtClean="0"/>
              <a:t>мн</a:t>
            </a:r>
            <a:r>
              <a:rPr lang="ru-RU" dirty="0" smtClean="0"/>
              <a:t> числа в разговорном английском считаются единственным числом, а </a:t>
            </a:r>
            <a:r>
              <a:rPr lang="ru-RU" dirty="0" err="1" smtClean="0"/>
              <a:t>мн</a:t>
            </a:r>
            <a:r>
              <a:rPr lang="ru-RU" dirty="0" smtClean="0"/>
              <a:t> число образуется по правилам</a:t>
            </a:r>
            <a:r>
              <a:rPr lang="en-US" dirty="0" smtClean="0"/>
              <a:t> </a:t>
            </a:r>
            <a:r>
              <a:rPr lang="ru-RU" dirty="0" smtClean="0"/>
              <a:t>(хотя это и не считается правильным):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en-US" dirty="0" smtClean="0"/>
              <a:t>bacteria – </a:t>
            </a:r>
            <a:r>
              <a:rPr lang="en-US" dirty="0" err="1" smtClean="0"/>
              <a:t>bacterias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criteria – </a:t>
            </a:r>
            <a:r>
              <a:rPr lang="en-US" dirty="0" err="1" smtClean="0"/>
              <a:t>criterias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media – medias</a:t>
            </a:r>
            <a:br>
              <a:rPr lang="en-US" dirty="0" smtClean="0"/>
            </a:br>
            <a:r>
              <a:rPr lang="en-US" dirty="0" smtClean="0"/>
              <a:t>phenomena - </a:t>
            </a:r>
            <a:r>
              <a:rPr lang="en-US" dirty="0" err="1" smtClean="0"/>
              <a:t>phenomenas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76417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07075"/>
          </a:xfrm>
        </p:spPr>
        <p:txBody>
          <a:bodyPr/>
          <a:lstStyle/>
          <a:p>
            <a:r>
              <a:rPr lang="ru-RU" dirty="0" smtClean="0"/>
              <a:t>ИСКЛЮЧЕНИЕ – 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en-US" dirty="0" smtClean="0"/>
              <a:t>insignia – insignias</a:t>
            </a:r>
            <a:r>
              <a:rPr lang="ru-RU" dirty="0" smtClean="0"/>
              <a:t>, эта пара считается уже литературной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25246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07075"/>
          </a:xfrm>
        </p:spPr>
        <p:txBody>
          <a:bodyPr/>
          <a:lstStyle/>
          <a:p>
            <a:r>
              <a:rPr lang="ru-RU" dirty="0" smtClean="0"/>
              <a:t>ОДНАКО, подобный процесс уже произошел со следующими парами: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en-US" dirty="0" smtClean="0"/>
              <a:t>agenda – agendas</a:t>
            </a:r>
            <a:br>
              <a:rPr lang="en-US" dirty="0" smtClean="0"/>
            </a:br>
            <a:r>
              <a:rPr lang="en-US" dirty="0" smtClean="0"/>
              <a:t>candelabra - candelabras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765232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140</Words>
  <Application>Microsoft Office PowerPoint</Application>
  <PresentationFormat>Произвольный</PresentationFormat>
  <Paragraphs>15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Костина И.О. РАНхИГС РГГУ  Вариация между конструкциями единственного и множественного числа существительных греческого и латинского происхождений </vt:lpstr>
      <vt:lpstr>Есть ряд существительных с латинскими и греческими окончаниями множественного числа, где английское использование разделено относительно того, истолковываются ли они как единственное или множественное число:</vt:lpstr>
      <vt:lpstr>ВОТ ЭТИ СЛОВА   1. algae bacteria criteria data insignia media phenomena  2. ephemera erotica exotica paraphernalia trivia</vt:lpstr>
      <vt:lpstr>Формы ед числа первой группы таковы:  alga bacterium criterion datum insigne medium phenomenon</vt:lpstr>
      <vt:lpstr>ОДНАКО:  1. эти формы довольно редки </vt:lpstr>
      <vt:lpstr>2. ОСОБЕННО редким является употребление ALGA, BACTERIUM и INSIGNE </vt:lpstr>
      <vt:lpstr>3. Некоторые слова из обеих групп мн числа в разговорном английском считаются единственным числом, а мн число образуется по правилам (хотя это и не считается правильным):  bacteria – bacterias criteria – criterias media – medias phenomena - phenomenas  </vt:lpstr>
      <vt:lpstr>ИСКЛЮЧЕНИЕ –   insignia – insignias, эта пара считается уже литературной </vt:lpstr>
      <vt:lpstr>ОДНАКО, подобный процесс уже произошел со следующими парами:  agenda – agendas candelabra - candelabras</vt:lpstr>
      <vt:lpstr>Поэтому, скорее всего формы  bacteria – bacterias criteria – criterias media – medias phenomena - phenomenas  тоже станут стандартными</vt:lpstr>
      <vt:lpstr>Слово DATA очень немногими употребляется как мн число, а вариант единственного числа DATUM крайне редок </vt:lpstr>
      <vt:lpstr>Слово THE MEDIA в значении «СМИ» употребляется как множественное, так и  единственное число  The media is/are</vt:lpstr>
      <vt:lpstr>Слова 2 группы  (ephemera erotica exotica paraphernalia trivia)  давно воспринимаются как формы единственного числа, причем в форме мн числа они не нуждаются, поскольку воспринимаются как собирательные типа MONEY, SUGAR  и тд</vt:lpstr>
      <vt:lpstr>Вывод:  в отношении подобных слов явно происходит процесс стратификации, и в будущем, скорее всего, они перестанут быть исключениями 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Krakovich Vadim</dc:creator>
  <cp:lastModifiedBy>PaskachevaHA</cp:lastModifiedBy>
  <cp:revision>4</cp:revision>
  <dcterms:created xsi:type="dcterms:W3CDTF">2022-02-22T09:24:26Z</dcterms:created>
  <dcterms:modified xsi:type="dcterms:W3CDTF">2022-02-25T11:16:26Z</dcterms:modified>
</cp:coreProperties>
</file>