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31" r:id="rId1"/>
  </p:sldMasterIdLst>
  <p:sldIdLst>
    <p:sldId id="256" r:id="rId2"/>
    <p:sldId id="260" r:id="rId3"/>
    <p:sldId id="268" r:id="rId4"/>
    <p:sldId id="269" r:id="rId5"/>
    <p:sldId id="270" r:id="rId6"/>
    <p:sldId id="271" r:id="rId7"/>
    <p:sldId id="257" r:id="rId8"/>
    <p:sldId id="258" r:id="rId9"/>
    <p:sldId id="259" r:id="rId10"/>
    <p:sldId id="263" r:id="rId11"/>
    <p:sldId id="264" r:id="rId12"/>
    <p:sldId id="265" r:id="rId13"/>
    <p:sldId id="266" r:id="rId14"/>
    <p:sldId id="267"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3" autoAdjust="0"/>
    <p:restoredTop sz="94660"/>
  </p:normalViewPr>
  <p:slideViewPr>
    <p:cSldViewPr snapToGrid="0">
      <p:cViewPr varScale="1">
        <p:scale>
          <a:sx n="116" d="100"/>
          <a:sy n="116" d="100"/>
        </p:scale>
        <p:origin x="-144"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AA14A8A-1411-487C-8531-FCB90599CA46}"/>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633A325A-ED56-4AEB-B1D5-3562B1DF16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3764EE12-8D4A-467B-85B3-BEF6E9039331}"/>
              </a:ext>
            </a:extLst>
          </p:cNvPr>
          <p:cNvSpPr>
            <a:spLocks noGrp="1"/>
          </p:cNvSpPr>
          <p:nvPr>
            <p:ph type="dt" sz="half" idx="10"/>
          </p:nvPr>
        </p:nvSpPr>
        <p:spPr/>
        <p:txBody>
          <a:bodyPr/>
          <a:lstStyle/>
          <a:p>
            <a:fld id="{B61BEF0D-F0BB-DE4B-95CE-6DB70DBA9567}" type="datetimeFigureOut">
              <a:rPr lang="en-US" smtClean="0"/>
              <a:pPr/>
              <a:t>2/25/2022</a:t>
            </a:fld>
            <a:endParaRPr lang="en-US" dirty="0"/>
          </a:p>
        </p:txBody>
      </p:sp>
      <p:sp>
        <p:nvSpPr>
          <p:cNvPr id="5" name="Нижний колонтитул 4">
            <a:extLst>
              <a:ext uri="{FF2B5EF4-FFF2-40B4-BE49-F238E27FC236}">
                <a16:creationId xmlns:a16="http://schemas.microsoft.com/office/drawing/2014/main" xmlns="" id="{4612E0F8-B9EB-46BB-8731-B05A7C5A721A}"/>
              </a:ext>
            </a:extLst>
          </p:cNvPr>
          <p:cNvSpPr>
            <a:spLocks noGrp="1"/>
          </p:cNvSpPr>
          <p:nvPr>
            <p:ph type="ftr" sz="quarter" idx="11"/>
          </p:nvPr>
        </p:nvSpPr>
        <p:spPr/>
        <p:txBody>
          <a:bodyPr/>
          <a:lstStyle/>
          <a:p>
            <a:endParaRPr lang="en-US" dirty="0"/>
          </a:p>
        </p:txBody>
      </p:sp>
      <p:sp>
        <p:nvSpPr>
          <p:cNvPr id="6" name="Номер слайда 5">
            <a:extLst>
              <a:ext uri="{FF2B5EF4-FFF2-40B4-BE49-F238E27FC236}">
                <a16:creationId xmlns:a16="http://schemas.microsoft.com/office/drawing/2014/main" xmlns="" id="{C31CF7E0-177B-4AE4-839D-3E4687B6777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600058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35A1524-E7DA-46D0-9C2F-97B920021F5A}"/>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5771DC68-2ED8-46E3-A915-4B860F173F75}"/>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1EDF7E2C-C057-4F67-A77A-71998713E038}"/>
              </a:ext>
            </a:extLst>
          </p:cNvPr>
          <p:cNvSpPr>
            <a:spLocks noGrp="1"/>
          </p:cNvSpPr>
          <p:nvPr>
            <p:ph type="dt" sz="half" idx="10"/>
          </p:nvPr>
        </p:nvSpPr>
        <p:spPr/>
        <p:txBody>
          <a:bodyPr/>
          <a:lstStyle/>
          <a:p>
            <a:fld id="{B61BEF0D-F0BB-DE4B-95CE-6DB70DBA9567}" type="datetimeFigureOut">
              <a:rPr lang="en-US" smtClean="0"/>
              <a:pPr/>
              <a:t>2/25/2022</a:t>
            </a:fld>
            <a:endParaRPr lang="en-US" dirty="0"/>
          </a:p>
        </p:txBody>
      </p:sp>
      <p:sp>
        <p:nvSpPr>
          <p:cNvPr id="5" name="Нижний колонтитул 4">
            <a:extLst>
              <a:ext uri="{FF2B5EF4-FFF2-40B4-BE49-F238E27FC236}">
                <a16:creationId xmlns:a16="http://schemas.microsoft.com/office/drawing/2014/main" xmlns="" id="{4C9C739A-BE0B-4B90-B230-2C50D392DACB}"/>
              </a:ext>
            </a:extLst>
          </p:cNvPr>
          <p:cNvSpPr>
            <a:spLocks noGrp="1"/>
          </p:cNvSpPr>
          <p:nvPr>
            <p:ph type="ftr" sz="quarter" idx="11"/>
          </p:nvPr>
        </p:nvSpPr>
        <p:spPr/>
        <p:txBody>
          <a:bodyPr/>
          <a:lstStyle/>
          <a:p>
            <a:endParaRPr lang="en-US" dirty="0"/>
          </a:p>
        </p:txBody>
      </p:sp>
      <p:sp>
        <p:nvSpPr>
          <p:cNvPr id="6" name="Номер слайда 5">
            <a:extLst>
              <a:ext uri="{FF2B5EF4-FFF2-40B4-BE49-F238E27FC236}">
                <a16:creationId xmlns:a16="http://schemas.microsoft.com/office/drawing/2014/main" xmlns="" id="{3183D950-3EF0-42FF-BE63-F3B962584CE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4112916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C7463CDA-F185-4752-84EF-920F1883805C}"/>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73556982-6EC7-43E0-AD0D-1E60928206AF}"/>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E2F073A7-6D6E-48C8-9175-1647A2675F8F}"/>
              </a:ext>
            </a:extLst>
          </p:cNvPr>
          <p:cNvSpPr>
            <a:spLocks noGrp="1"/>
          </p:cNvSpPr>
          <p:nvPr>
            <p:ph type="dt" sz="half" idx="10"/>
          </p:nvPr>
        </p:nvSpPr>
        <p:spPr/>
        <p:txBody>
          <a:bodyPr/>
          <a:lstStyle/>
          <a:p>
            <a:fld id="{B61BEF0D-F0BB-DE4B-95CE-6DB70DBA9567}" type="datetimeFigureOut">
              <a:rPr lang="en-US" smtClean="0"/>
              <a:pPr/>
              <a:t>2/25/2022</a:t>
            </a:fld>
            <a:endParaRPr lang="en-US" dirty="0"/>
          </a:p>
        </p:txBody>
      </p:sp>
      <p:sp>
        <p:nvSpPr>
          <p:cNvPr id="5" name="Нижний колонтитул 4">
            <a:extLst>
              <a:ext uri="{FF2B5EF4-FFF2-40B4-BE49-F238E27FC236}">
                <a16:creationId xmlns:a16="http://schemas.microsoft.com/office/drawing/2014/main" xmlns="" id="{EE1162B1-AADC-45B2-88CA-FE881C627450}"/>
              </a:ext>
            </a:extLst>
          </p:cNvPr>
          <p:cNvSpPr>
            <a:spLocks noGrp="1"/>
          </p:cNvSpPr>
          <p:nvPr>
            <p:ph type="ftr" sz="quarter" idx="11"/>
          </p:nvPr>
        </p:nvSpPr>
        <p:spPr/>
        <p:txBody>
          <a:bodyPr/>
          <a:lstStyle/>
          <a:p>
            <a:endParaRPr lang="en-US" dirty="0"/>
          </a:p>
        </p:txBody>
      </p:sp>
      <p:sp>
        <p:nvSpPr>
          <p:cNvPr id="6" name="Номер слайда 5">
            <a:extLst>
              <a:ext uri="{FF2B5EF4-FFF2-40B4-BE49-F238E27FC236}">
                <a16:creationId xmlns:a16="http://schemas.microsoft.com/office/drawing/2014/main" xmlns="" id="{1B22088B-F462-492A-BC6C-475FD1D061B7}"/>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27467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F1F69B4-3972-49F0-82E7-9B3AE9FC20B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36449843-E62C-43A6-A85A-AA7E4A15256F}"/>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651AFAE5-0F66-40C1-9193-F6FFA2320CD6}"/>
              </a:ext>
            </a:extLst>
          </p:cNvPr>
          <p:cNvSpPr>
            <a:spLocks noGrp="1"/>
          </p:cNvSpPr>
          <p:nvPr>
            <p:ph type="dt" sz="half" idx="10"/>
          </p:nvPr>
        </p:nvSpPr>
        <p:spPr/>
        <p:txBody>
          <a:bodyPr/>
          <a:lstStyle/>
          <a:p>
            <a:fld id="{B61BEF0D-F0BB-DE4B-95CE-6DB70DBA9567}" type="datetimeFigureOut">
              <a:rPr lang="en-US" smtClean="0"/>
              <a:pPr/>
              <a:t>2/25/2022</a:t>
            </a:fld>
            <a:endParaRPr lang="en-US" dirty="0"/>
          </a:p>
        </p:txBody>
      </p:sp>
      <p:sp>
        <p:nvSpPr>
          <p:cNvPr id="5" name="Нижний колонтитул 4">
            <a:extLst>
              <a:ext uri="{FF2B5EF4-FFF2-40B4-BE49-F238E27FC236}">
                <a16:creationId xmlns:a16="http://schemas.microsoft.com/office/drawing/2014/main" xmlns="" id="{32CB2603-4C17-418D-9C9E-0B9DB4411CA0}"/>
              </a:ext>
            </a:extLst>
          </p:cNvPr>
          <p:cNvSpPr>
            <a:spLocks noGrp="1"/>
          </p:cNvSpPr>
          <p:nvPr>
            <p:ph type="ftr" sz="quarter" idx="11"/>
          </p:nvPr>
        </p:nvSpPr>
        <p:spPr/>
        <p:txBody>
          <a:bodyPr/>
          <a:lstStyle/>
          <a:p>
            <a:endParaRPr lang="en-US" dirty="0"/>
          </a:p>
        </p:txBody>
      </p:sp>
      <p:sp>
        <p:nvSpPr>
          <p:cNvPr id="6" name="Номер слайда 5">
            <a:extLst>
              <a:ext uri="{FF2B5EF4-FFF2-40B4-BE49-F238E27FC236}">
                <a16:creationId xmlns:a16="http://schemas.microsoft.com/office/drawing/2014/main" xmlns="" id="{854A4D8A-C600-4E54-839B-86FC2E4A0CC5}"/>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17985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2BC870A-B6AE-4274-A9B5-EA13B523B6AC}"/>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FDE514D7-D268-4D98-8AF8-1C9537A5FC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C67B7588-8891-4EFA-99A9-27271EFAC4EE}"/>
              </a:ext>
            </a:extLst>
          </p:cNvPr>
          <p:cNvSpPr>
            <a:spLocks noGrp="1"/>
          </p:cNvSpPr>
          <p:nvPr>
            <p:ph type="dt" sz="half" idx="10"/>
          </p:nvPr>
        </p:nvSpPr>
        <p:spPr/>
        <p:txBody>
          <a:bodyPr/>
          <a:lstStyle/>
          <a:p>
            <a:fld id="{B61BEF0D-F0BB-DE4B-95CE-6DB70DBA9567}" type="datetimeFigureOut">
              <a:rPr lang="en-US" smtClean="0"/>
              <a:pPr/>
              <a:t>2/25/2022</a:t>
            </a:fld>
            <a:endParaRPr lang="en-US" dirty="0"/>
          </a:p>
        </p:txBody>
      </p:sp>
      <p:sp>
        <p:nvSpPr>
          <p:cNvPr id="5" name="Нижний колонтитул 4">
            <a:extLst>
              <a:ext uri="{FF2B5EF4-FFF2-40B4-BE49-F238E27FC236}">
                <a16:creationId xmlns:a16="http://schemas.microsoft.com/office/drawing/2014/main" xmlns="" id="{CD228F64-A6BB-4BCA-A15D-001C8AD0D12C}"/>
              </a:ext>
            </a:extLst>
          </p:cNvPr>
          <p:cNvSpPr>
            <a:spLocks noGrp="1"/>
          </p:cNvSpPr>
          <p:nvPr>
            <p:ph type="ftr" sz="quarter" idx="11"/>
          </p:nvPr>
        </p:nvSpPr>
        <p:spPr/>
        <p:txBody>
          <a:bodyPr/>
          <a:lstStyle/>
          <a:p>
            <a:endParaRPr lang="en-US" dirty="0"/>
          </a:p>
        </p:txBody>
      </p:sp>
      <p:sp>
        <p:nvSpPr>
          <p:cNvPr id="6" name="Номер слайда 5">
            <a:extLst>
              <a:ext uri="{FF2B5EF4-FFF2-40B4-BE49-F238E27FC236}">
                <a16:creationId xmlns:a16="http://schemas.microsoft.com/office/drawing/2014/main" xmlns="" id="{37DECD25-A7D9-4E32-AB36-D2DF9F03F00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870022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869EB5A-DE8A-48FC-8BCA-7A9D76D1FAEA}"/>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68BADE3D-EC61-4F95-A082-3E5085E991F5}"/>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5F4B9740-84CA-4A13-9AC2-8E90E393DF07}"/>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2726E530-A3BC-4325-BEC6-B7C374B83A85}"/>
              </a:ext>
            </a:extLst>
          </p:cNvPr>
          <p:cNvSpPr>
            <a:spLocks noGrp="1"/>
          </p:cNvSpPr>
          <p:nvPr>
            <p:ph type="dt" sz="half" idx="10"/>
          </p:nvPr>
        </p:nvSpPr>
        <p:spPr/>
        <p:txBody>
          <a:bodyPr/>
          <a:lstStyle/>
          <a:p>
            <a:fld id="{B61BEF0D-F0BB-DE4B-95CE-6DB70DBA9567}" type="datetimeFigureOut">
              <a:rPr lang="en-US" smtClean="0"/>
              <a:pPr/>
              <a:t>2/25/2022</a:t>
            </a:fld>
            <a:endParaRPr lang="en-US" dirty="0"/>
          </a:p>
        </p:txBody>
      </p:sp>
      <p:sp>
        <p:nvSpPr>
          <p:cNvPr id="6" name="Нижний колонтитул 5">
            <a:extLst>
              <a:ext uri="{FF2B5EF4-FFF2-40B4-BE49-F238E27FC236}">
                <a16:creationId xmlns:a16="http://schemas.microsoft.com/office/drawing/2014/main" xmlns="" id="{45C27FBE-6C1C-43B5-8165-5DF6B9E74DF8}"/>
              </a:ext>
            </a:extLst>
          </p:cNvPr>
          <p:cNvSpPr>
            <a:spLocks noGrp="1"/>
          </p:cNvSpPr>
          <p:nvPr>
            <p:ph type="ftr" sz="quarter" idx="11"/>
          </p:nvPr>
        </p:nvSpPr>
        <p:spPr/>
        <p:txBody>
          <a:bodyPr/>
          <a:lstStyle/>
          <a:p>
            <a:endParaRPr lang="en-US" dirty="0"/>
          </a:p>
        </p:txBody>
      </p:sp>
      <p:sp>
        <p:nvSpPr>
          <p:cNvPr id="7" name="Номер слайда 6">
            <a:extLst>
              <a:ext uri="{FF2B5EF4-FFF2-40B4-BE49-F238E27FC236}">
                <a16:creationId xmlns:a16="http://schemas.microsoft.com/office/drawing/2014/main" xmlns="" id="{6B3DC2DC-E64F-428B-8FCE-F3EB370DA787}"/>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863623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0848FFF-9540-4201-826F-137F69C47F16}"/>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EB69F4CD-F255-48CE-8890-7D26186922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38B5784C-9B3C-4C68-B32D-63A67C14A786}"/>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1FFC4AC2-B2F0-4250-9117-32812EEF08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DBFF06B6-3091-47CE-B832-15523CE52509}"/>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A22A4CF7-AEF3-40E9-A794-E8E961B6525E}"/>
              </a:ext>
            </a:extLst>
          </p:cNvPr>
          <p:cNvSpPr>
            <a:spLocks noGrp="1"/>
          </p:cNvSpPr>
          <p:nvPr>
            <p:ph type="dt" sz="half" idx="10"/>
          </p:nvPr>
        </p:nvSpPr>
        <p:spPr/>
        <p:txBody>
          <a:bodyPr/>
          <a:lstStyle/>
          <a:p>
            <a:fld id="{B61BEF0D-F0BB-DE4B-95CE-6DB70DBA9567}" type="datetimeFigureOut">
              <a:rPr lang="en-US" smtClean="0"/>
              <a:pPr/>
              <a:t>2/25/2022</a:t>
            </a:fld>
            <a:endParaRPr lang="en-US" dirty="0"/>
          </a:p>
        </p:txBody>
      </p:sp>
      <p:sp>
        <p:nvSpPr>
          <p:cNvPr id="8" name="Нижний колонтитул 7">
            <a:extLst>
              <a:ext uri="{FF2B5EF4-FFF2-40B4-BE49-F238E27FC236}">
                <a16:creationId xmlns:a16="http://schemas.microsoft.com/office/drawing/2014/main" xmlns="" id="{E8F90F33-0C2F-456C-BD05-41CEBED4D3D1}"/>
              </a:ext>
            </a:extLst>
          </p:cNvPr>
          <p:cNvSpPr>
            <a:spLocks noGrp="1"/>
          </p:cNvSpPr>
          <p:nvPr>
            <p:ph type="ftr" sz="quarter" idx="11"/>
          </p:nvPr>
        </p:nvSpPr>
        <p:spPr/>
        <p:txBody>
          <a:bodyPr/>
          <a:lstStyle/>
          <a:p>
            <a:endParaRPr lang="en-US" dirty="0"/>
          </a:p>
        </p:txBody>
      </p:sp>
      <p:sp>
        <p:nvSpPr>
          <p:cNvPr id="9" name="Номер слайда 8">
            <a:extLst>
              <a:ext uri="{FF2B5EF4-FFF2-40B4-BE49-F238E27FC236}">
                <a16:creationId xmlns:a16="http://schemas.microsoft.com/office/drawing/2014/main" xmlns="" id="{BDCA051B-0957-45CE-AF52-C48E20E1A98A}"/>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878673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426B758-D1B5-4DA2-94BE-CEB4B16ADAD1}"/>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910B9FA1-40EF-48C5-8C03-11141CBF7A28}"/>
              </a:ext>
            </a:extLst>
          </p:cNvPr>
          <p:cNvSpPr>
            <a:spLocks noGrp="1"/>
          </p:cNvSpPr>
          <p:nvPr>
            <p:ph type="dt" sz="half" idx="10"/>
          </p:nvPr>
        </p:nvSpPr>
        <p:spPr/>
        <p:txBody>
          <a:bodyPr/>
          <a:lstStyle/>
          <a:p>
            <a:fld id="{B61BEF0D-F0BB-DE4B-95CE-6DB70DBA9567}" type="datetimeFigureOut">
              <a:rPr lang="en-US" smtClean="0"/>
              <a:pPr/>
              <a:t>2/25/2022</a:t>
            </a:fld>
            <a:endParaRPr lang="en-US" dirty="0"/>
          </a:p>
        </p:txBody>
      </p:sp>
      <p:sp>
        <p:nvSpPr>
          <p:cNvPr id="4" name="Нижний колонтитул 3">
            <a:extLst>
              <a:ext uri="{FF2B5EF4-FFF2-40B4-BE49-F238E27FC236}">
                <a16:creationId xmlns:a16="http://schemas.microsoft.com/office/drawing/2014/main" xmlns="" id="{BCC7EB31-A409-4423-8BFA-DC8C85E45820}"/>
              </a:ext>
            </a:extLst>
          </p:cNvPr>
          <p:cNvSpPr>
            <a:spLocks noGrp="1"/>
          </p:cNvSpPr>
          <p:nvPr>
            <p:ph type="ftr" sz="quarter" idx="11"/>
          </p:nvPr>
        </p:nvSpPr>
        <p:spPr/>
        <p:txBody>
          <a:bodyPr/>
          <a:lstStyle/>
          <a:p>
            <a:endParaRPr lang="en-US" dirty="0"/>
          </a:p>
        </p:txBody>
      </p:sp>
      <p:sp>
        <p:nvSpPr>
          <p:cNvPr id="5" name="Номер слайда 4">
            <a:extLst>
              <a:ext uri="{FF2B5EF4-FFF2-40B4-BE49-F238E27FC236}">
                <a16:creationId xmlns:a16="http://schemas.microsoft.com/office/drawing/2014/main" xmlns="" id="{110E0CC1-BC47-4C37-ABCF-78A12428C75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045830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18C09944-A54D-40BC-892F-3C6DCEB742E0}"/>
              </a:ext>
            </a:extLst>
          </p:cNvPr>
          <p:cNvSpPr>
            <a:spLocks noGrp="1"/>
          </p:cNvSpPr>
          <p:nvPr>
            <p:ph type="dt" sz="half" idx="10"/>
          </p:nvPr>
        </p:nvSpPr>
        <p:spPr/>
        <p:txBody>
          <a:bodyPr/>
          <a:lstStyle/>
          <a:p>
            <a:fld id="{B61BEF0D-F0BB-DE4B-95CE-6DB70DBA9567}" type="datetimeFigureOut">
              <a:rPr lang="en-US" smtClean="0"/>
              <a:pPr/>
              <a:t>2/25/2022</a:t>
            </a:fld>
            <a:endParaRPr lang="en-US" dirty="0"/>
          </a:p>
        </p:txBody>
      </p:sp>
      <p:sp>
        <p:nvSpPr>
          <p:cNvPr id="3" name="Нижний колонтитул 2">
            <a:extLst>
              <a:ext uri="{FF2B5EF4-FFF2-40B4-BE49-F238E27FC236}">
                <a16:creationId xmlns:a16="http://schemas.microsoft.com/office/drawing/2014/main" xmlns="" id="{F57428B0-47D5-44C4-A291-E0C2CA993841}"/>
              </a:ext>
            </a:extLst>
          </p:cNvPr>
          <p:cNvSpPr>
            <a:spLocks noGrp="1"/>
          </p:cNvSpPr>
          <p:nvPr>
            <p:ph type="ftr" sz="quarter" idx="11"/>
          </p:nvPr>
        </p:nvSpPr>
        <p:spPr/>
        <p:txBody>
          <a:bodyPr/>
          <a:lstStyle/>
          <a:p>
            <a:endParaRPr lang="en-US" dirty="0"/>
          </a:p>
        </p:txBody>
      </p:sp>
      <p:sp>
        <p:nvSpPr>
          <p:cNvPr id="4" name="Номер слайда 3">
            <a:extLst>
              <a:ext uri="{FF2B5EF4-FFF2-40B4-BE49-F238E27FC236}">
                <a16:creationId xmlns:a16="http://schemas.microsoft.com/office/drawing/2014/main" xmlns="" id="{443CF7AD-E10F-497E-9BB3-FB067A2AF2E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409802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A4E8C8B-2BF8-48A9-BBEC-A391DD265B8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8A2AEB1A-1C17-40DE-973F-FF7240C2D9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E49100B9-9E0C-46C1-9ECB-C70AF9AA03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94B877C0-8EFB-4FA7-A1B2-454173DB52F9}"/>
              </a:ext>
            </a:extLst>
          </p:cNvPr>
          <p:cNvSpPr>
            <a:spLocks noGrp="1"/>
          </p:cNvSpPr>
          <p:nvPr>
            <p:ph type="dt" sz="half" idx="10"/>
          </p:nvPr>
        </p:nvSpPr>
        <p:spPr/>
        <p:txBody>
          <a:bodyPr/>
          <a:lstStyle/>
          <a:p>
            <a:fld id="{B61BEF0D-F0BB-DE4B-95CE-6DB70DBA9567}" type="datetimeFigureOut">
              <a:rPr lang="en-US" smtClean="0"/>
              <a:pPr/>
              <a:t>2/25/2022</a:t>
            </a:fld>
            <a:endParaRPr lang="en-US" dirty="0"/>
          </a:p>
        </p:txBody>
      </p:sp>
      <p:sp>
        <p:nvSpPr>
          <p:cNvPr id="6" name="Нижний колонтитул 5">
            <a:extLst>
              <a:ext uri="{FF2B5EF4-FFF2-40B4-BE49-F238E27FC236}">
                <a16:creationId xmlns:a16="http://schemas.microsoft.com/office/drawing/2014/main" xmlns="" id="{CC8100B4-44B3-48C7-9D75-6663204E86A2}"/>
              </a:ext>
            </a:extLst>
          </p:cNvPr>
          <p:cNvSpPr>
            <a:spLocks noGrp="1"/>
          </p:cNvSpPr>
          <p:nvPr>
            <p:ph type="ftr" sz="quarter" idx="11"/>
          </p:nvPr>
        </p:nvSpPr>
        <p:spPr/>
        <p:txBody>
          <a:bodyPr/>
          <a:lstStyle/>
          <a:p>
            <a:endParaRPr lang="en-US" dirty="0"/>
          </a:p>
        </p:txBody>
      </p:sp>
      <p:sp>
        <p:nvSpPr>
          <p:cNvPr id="7" name="Номер слайда 6">
            <a:extLst>
              <a:ext uri="{FF2B5EF4-FFF2-40B4-BE49-F238E27FC236}">
                <a16:creationId xmlns:a16="http://schemas.microsoft.com/office/drawing/2014/main" xmlns="" id="{5820F6FB-8246-46E9-B009-6FE709DC9AE8}"/>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355072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2F59290-4E5C-4650-8A79-7D5B35DCE08B}"/>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6E4BB62E-1761-4A77-9348-7E409C01F6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xmlns="" id="{5B9C5D50-3520-44C9-9421-4CEE333ABD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944E0285-9852-4409-B5B9-B1B111B9AD47}"/>
              </a:ext>
            </a:extLst>
          </p:cNvPr>
          <p:cNvSpPr>
            <a:spLocks noGrp="1"/>
          </p:cNvSpPr>
          <p:nvPr>
            <p:ph type="dt" sz="half" idx="10"/>
          </p:nvPr>
        </p:nvSpPr>
        <p:spPr/>
        <p:txBody>
          <a:bodyPr/>
          <a:lstStyle/>
          <a:p>
            <a:fld id="{B61BEF0D-F0BB-DE4B-95CE-6DB70DBA9567}" type="datetimeFigureOut">
              <a:rPr lang="en-US" smtClean="0"/>
              <a:pPr/>
              <a:t>2/25/2022</a:t>
            </a:fld>
            <a:endParaRPr lang="en-US" dirty="0"/>
          </a:p>
        </p:txBody>
      </p:sp>
      <p:sp>
        <p:nvSpPr>
          <p:cNvPr id="6" name="Нижний колонтитул 5">
            <a:extLst>
              <a:ext uri="{FF2B5EF4-FFF2-40B4-BE49-F238E27FC236}">
                <a16:creationId xmlns:a16="http://schemas.microsoft.com/office/drawing/2014/main" xmlns="" id="{17585090-CFCA-41D7-92D4-ED6FE496E518}"/>
              </a:ext>
            </a:extLst>
          </p:cNvPr>
          <p:cNvSpPr>
            <a:spLocks noGrp="1"/>
          </p:cNvSpPr>
          <p:nvPr>
            <p:ph type="ftr" sz="quarter" idx="11"/>
          </p:nvPr>
        </p:nvSpPr>
        <p:spPr/>
        <p:txBody>
          <a:bodyPr/>
          <a:lstStyle/>
          <a:p>
            <a:endParaRPr lang="en-US" dirty="0"/>
          </a:p>
        </p:txBody>
      </p:sp>
      <p:sp>
        <p:nvSpPr>
          <p:cNvPr id="7" name="Номер слайда 6">
            <a:extLst>
              <a:ext uri="{FF2B5EF4-FFF2-40B4-BE49-F238E27FC236}">
                <a16:creationId xmlns:a16="http://schemas.microsoft.com/office/drawing/2014/main" xmlns="" id="{72592C80-81A7-4B2F-8229-53398F218925}"/>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990180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33755F1-AB78-4E50-A2FF-EDE7A1AC8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6C0677C4-8383-437E-9FF2-E1D2014B58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8D7E268A-D92F-47D8-9B9D-51F083BAF2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2/25/2022</a:t>
            </a:fld>
            <a:endParaRPr lang="en-US" dirty="0"/>
          </a:p>
        </p:txBody>
      </p:sp>
      <p:sp>
        <p:nvSpPr>
          <p:cNvPr id="5" name="Нижний колонтитул 4">
            <a:extLst>
              <a:ext uri="{FF2B5EF4-FFF2-40B4-BE49-F238E27FC236}">
                <a16:creationId xmlns:a16="http://schemas.microsoft.com/office/drawing/2014/main" xmlns="" id="{3C35366C-1036-4039-867F-8173535EBA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Номер слайда 5">
            <a:extLst>
              <a:ext uri="{FF2B5EF4-FFF2-40B4-BE49-F238E27FC236}">
                <a16:creationId xmlns:a16="http://schemas.microsoft.com/office/drawing/2014/main" xmlns="" id="{7F6EB046-98DB-46AE-BEA4-EBB48B750D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94889182"/>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cyberleninka.ru/article/n/blog-tehnologiya-v-obuchenii-inostrannomu-yazyku"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economist.com/democracy-in-america/2009/06/30/carrots-not-sticks"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BC9E44C-C76A-4E28-B914-A6C2C1082630}"/>
              </a:ext>
            </a:extLst>
          </p:cNvPr>
          <p:cNvSpPr>
            <a:spLocks noGrp="1"/>
          </p:cNvSpPr>
          <p:nvPr>
            <p:ph type="ctrTitle"/>
          </p:nvPr>
        </p:nvSpPr>
        <p:spPr>
          <a:xfrm>
            <a:off x="1304103" y="2215375"/>
            <a:ext cx="9869419" cy="2007219"/>
          </a:xfrm>
        </p:spPr>
        <p:txBody>
          <a:bodyPr anchor="ctr">
            <a:normAutofit fontScale="90000"/>
          </a:bodyPr>
          <a:lstStyle/>
          <a:p>
            <a:pPr algn="ctr">
              <a:lnSpc>
                <a:spcPct val="200000"/>
              </a:lnSpc>
              <a:spcBef>
                <a:spcPts val="815"/>
              </a:spcBef>
            </a:pPr>
            <a:r>
              <a:rPr lang="ru-RU" sz="2400" b="1" dirty="0">
                <a:effectLst/>
                <a:latin typeface="Times New Roman" panose="02020603050405020304" pitchFamily="18" charset="0"/>
                <a:ea typeface="Times New Roman" panose="02020603050405020304" pitchFamily="18" charset="0"/>
                <a:cs typeface="Times New Roman" panose="02020603050405020304" pitchFamily="18" charset="0"/>
              </a:rPr>
              <a:t>ОСОБЕННОСТИ </a:t>
            </a:r>
            <a:br>
              <a:rPr lang="ru-RU" sz="2400" b="1" dirty="0">
                <a:effectLst/>
                <a:latin typeface="Times New Roman" panose="02020603050405020304" pitchFamily="18" charset="0"/>
                <a:ea typeface="Times New Roman" panose="02020603050405020304" pitchFamily="18" charset="0"/>
                <a:cs typeface="Times New Roman" panose="02020603050405020304" pitchFamily="18" charset="0"/>
              </a:rPr>
            </a:br>
            <a:r>
              <a:rPr lang="ru-RU" sz="2400" b="1" dirty="0">
                <a:effectLst/>
                <a:latin typeface="Times New Roman" panose="02020603050405020304" pitchFamily="18" charset="0"/>
                <a:ea typeface="Times New Roman" panose="02020603050405020304" pitchFamily="18" charset="0"/>
                <a:cs typeface="Times New Roman" panose="02020603050405020304" pitchFamily="18" charset="0"/>
              </a:rPr>
              <a:t>ПРОФЕССИОНАЛЬНО ОРИЕНТИРОВАННОГО ДИСКУРСА: ЛИНГВОДИДАКТИЧЕСКИЙ ПОТЕНЦИАЛ</a:t>
            </a:r>
            <a:endParaRPr lang="ru-RU" sz="2400" dirty="0">
              <a:effectLst/>
              <a:latin typeface="Times New Roman" panose="02020603050405020304" pitchFamily="18" charset="0"/>
              <a:ea typeface="Times New Roman" panose="02020603050405020304" pitchFamily="18" charset="0"/>
            </a:endParaRPr>
          </a:p>
        </p:txBody>
      </p:sp>
      <p:sp>
        <p:nvSpPr>
          <p:cNvPr id="3" name="Подзаголовок 2">
            <a:extLst>
              <a:ext uri="{FF2B5EF4-FFF2-40B4-BE49-F238E27FC236}">
                <a16:creationId xmlns:a16="http://schemas.microsoft.com/office/drawing/2014/main" xmlns="" id="{7A46FC4E-7635-463F-881A-610D1248CDDE}"/>
              </a:ext>
            </a:extLst>
          </p:cNvPr>
          <p:cNvSpPr>
            <a:spLocks noGrp="1"/>
          </p:cNvSpPr>
          <p:nvPr>
            <p:ph type="subTitle" idx="1"/>
          </p:nvPr>
        </p:nvSpPr>
        <p:spPr>
          <a:xfrm>
            <a:off x="5471532" y="4514385"/>
            <a:ext cx="6616390" cy="1642637"/>
          </a:xfrm>
        </p:spPr>
        <p:txBody>
          <a:bodyPr anchor="ctr">
            <a:normAutofit/>
          </a:bodyPr>
          <a:lstStyle/>
          <a:p>
            <a:pPr algn="l">
              <a:lnSpc>
                <a:spcPct val="110000"/>
              </a:lnSpc>
            </a:pPr>
            <a:r>
              <a:rPr lang="ru-RU" sz="1400" dirty="0">
                <a:latin typeface="Times New Roman" panose="02020603050405020304" pitchFamily="18" charset="0"/>
                <a:cs typeface="Times New Roman" panose="02020603050405020304" pitchFamily="18" charset="0"/>
              </a:rPr>
              <a:t>С.Л. </a:t>
            </a:r>
            <a:r>
              <a:rPr lang="ru-RU" sz="1400" dirty="0" err="1">
                <a:latin typeface="Times New Roman" panose="02020603050405020304" pitchFamily="18" charset="0"/>
                <a:cs typeface="Times New Roman" panose="02020603050405020304" pitchFamily="18" charset="0"/>
              </a:rPr>
              <a:t>Климинская</a:t>
            </a:r>
            <a:r>
              <a:rPr lang="ru-RU" sz="1400" dirty="0">
                <a:latin typeface="Times New Roman" panose="02020603050405020304" pitchFamily="18" charset="0"/>
                <a:cs typeface="Times New Roman" panose="02020603050405020304" pitchFamily="18" charset="0"/>
              </a:rPr>
              <a:t>, </a:t>
            </a:r>
          </a:p>
          <a:p>
            <a:pPr algn="l">
              <a:lnSpc>
                <a:spcPct val="110000"/>
              </a:lnSpc>
            </a:pPr>
            <a:r>
              <a:rPr lang="ru-RU" sz="1400" dirty="0">
                <a:latin typeface="Times New Roman" panose="02020603050405020304" pitchFamily="18" charset="0"/>
                <a:cs typeface="Times New Roman" panose="02020603050405020304" pitchFamily="18" charset="0"/>
              </a:rPr>
              <a:t>канд. филол. н., доцент </a:t>
            </a:r>
            <a:r>
              <a:rPr lang="ru-RU" sz="1400" b="0" dirty="0">
                <a:effectLst/>
                <a:latin typeface="Times New Roman" panose="02020603050405020304" pitchFamily="18" charset="0"/>
                <a:ea typeface="Times New Roman" panose="02020603050405020304" pitchFamily="18" charset="0"/>
                <a:cs typeface="Times New Roman" panose="02020603050405020304" pitchFamily="18" charset="0"/>
              </a:rPr>
              <a:t>Департамент</a:t>
            </a:r>
            <a:r>
              <a:rPr lang="en-US" sz="1400" b="0"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ru-RU" sz="1400" b="0" dirty="0">
                <a:effectLst/>
                <a:latin typeface="Times New Roman" panose="02020603050405020304" pitchFamily="18" charset="0"/>
                <a:ea typeface="Times New Roman" panose="02020603050405020304" pitchFamily="18" charset="0"/>
                <a:cs typeface="Times New Roman" panose="02020603050405020304" pitchFamily="18" charset="0"/>
              </a:rPr>
              <a:t> английского языка и профессиональной коммуникации Финансового университета при правительстве РФ	</a:t>
            </a:r>
            <a:endParaRPr lang="ru-RU" sz="1400" dirty="0">
              <a:effectLst/>
              <a:latin typeface="Times New Roman" panose="02020603050405020304" pitchFamily="18" charset="0"/>
              <a:ea typeface="Times New Roman" panose="02020603050405020304" pitchFamily="18" charset="0"/>
            </a:endParaRPr>
          </a:p>
        </p:txBody>
      </p:sp>
      <p:pic>
        <p:nvPicPr>
          <p:cNvPr id="1026" name="Picture 2">
            <a:extLst>
              <a:ext uri="{FF2B5EF4-FFF2-40B4-BE49-F238E27FC236}">
                <a16:creationId xmlns:a16="http://schemas.microsoft.com/office/drawing/2014/main" xmlns="" id="{9A971298-51A5-46DA-8F15-B9DC76688317}"/>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244075" y="269952"/>
            <a:ext cx="2669145" cy="8674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32390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82853E0A-7F0B-4EED-AD8E-498A87AF448B}"/>
              </a:ext>
            </a:extLst>
          </p:cNvPr>
          <p:cNvSpPr txBox="1"/>
          <p:nvPr/>
        </p:nvSpPr>
        <p:spPr>
          <a:xfrm>
            <a:off x="3596128" y="5447188"/>
            <a:ext cx="7813542" cy="880369"/>
          </a:xfrm>
          <a:prstGeom prst="rect">
            <a:avLst/>
          </a:prstGeom>
          <a:noFill/>
        </p:spPr>
        <p:txBody>
          <a:bodyPr wrap="square">
            <a:spAutoFit/>
          </a:bodyPr>
          <a:lstStyle/>
          <a:p>
            <a:pPr algn="just">
              <a:lnSpc>
                <a:spcPct val="150000"/>
              </a:lnSpc>
            </a:pPr>
            <a:r>
              <a:rPr lang="en-US" b="1" dirty="0">
                <a:latin typeface="+mj-lt"/>
              </a:rPr>
              <a:t>Explain the meaning of the following words and expressions:</a:t>
            </a:r>
            <a:endParaRPr lang="ru-RU" b="1" dirty="0">
              <a:latin typeface="+mj-lt"/>
            </a:endParaRPr>
          </a:p>
          <a:p>
            <a:pPr algn="just">
              <a:lnSpc>
                <a:spcPct val="150000"/>
              </a:lnSpc>
            </a:pPr>
            <a:r>
              <a:rPr lang="ru-RU" i="1" dirty="0" err="1">
                <a:effectLst/>
                <a:latin typeface="+mj-lt"/>
                <a:ea typeface="Calibri" panose="020F0502020204030204" pitchFamily="34" charset="0"/>
                <a:cs typeface="Times New Roman" panose="02020603050405020304" pitchFamily="18" charset="0"/>
              </a:rPr>
              <a:t>earth</a:t>
            </a:r>
            <a:r>
              <a:rPr lang="ru-RU" i="1" dirty="0">
                <a:effectLst/>
                <a:latin typeface="+mj-lt"/>
                <a:ea typeface="Calibri" panose="020F0502020204030204" pitchFamily="34" charset="0"/>
                <a:cs typeface="Times New Roman" panose="02020603050405020304" pitchFamily="18" charset="0"/>
              </a:rPr>
              <a:t> </a:t>
            </a:r>
            <a:r>
              <a:rPr lang="ru-RU" i="1" dirty="0" err="1">
                <a:effectLst/>
                <a:latin typeface="+mj-lt"/>
                <a:ea typeface="Calibri" panose="020F0502020204030204" pitchFamily="34" charset="0"/>
                <a:cs typeface="Times New Roman" panose="02020603050405020304" pitchFamily="18" charset="0"/>
              </a:rPr>
              <a:t>hour</a:t>
            </a:r>
            <a:r>
              <a:rPr lang="ru-RU" i="1" dirty="0">
                <a:effectLst/>
                <a:latin typeface="+mj-lt"/>
                <a:ea typeface="Calibri" panose="020F0502020204030204" pitchFamily="34" charset="0"/>
                <a:cs typeface="Times New Roman" panose="02020603050405020304" pitchFamily="18" charset="0"/>
              </a:rPr>
              <a:t>, </a:t>
            </a:r>
            <a:r>
              <a:rPr lang="ru-RU" i="1" dirty="0" err="1">
                <a:effectLst/>
                <a:latin typeface="+mj-lt"/>
                <a:ea typeface="Calibri" panose="020F0502020204030204" pitchFamily="34" charset="0"/>
                <a:cs typeface="Times New Roman" panose="02020603050405020304" pitchFamily="18" charset="0"/>
              </a:rPr>
              <a:t>climate</a:t>
            </a:r>
            <a:r>
              <a:rPr lang="ru-RU" i="1" dirty="0">
                <a:effectLst/>
                <a:latin typeface="+mj-lt"/>
                <a:ea typeface="Calibri" panose="020F0502020204030204" pitchFamily="34" charset="0"/>
                <a:cs typeface="Times New Roman" panose="02020603050405020304" pitchFamily="18" charset="0"/>
              </a:rPr>
              <a:t> </a:t>
            </a:r>
            <a:r>
              <a:rPr lang="ru-RU" i="1" dirty="0" err="1">
                <a:effectLst/>
                <a:latin typeface="+mj-lt"/>
                <a:ea typeface="Calibri" panose="020F0502020204030204" pitchFamily="34" charset="0"/>
                <a:cs typeface="Times New Roman" panose="02020603050405020304" pitchFamily="18" charset="0"/>
              </a:rPr>
              <a:t>action</a:t>
            </a:r>
            <a:r>
              <a:rPr lang="ru-RU" i="1" dirty="0">
                <a:effectLst/>
                <a:latin typeface="+mj-lt"/>
                <a:ea typeface="Calibri" panose="020F0502020204030204" pitchFamily="34" charset="0"/>
                <a:cs typeface="Times New Roman" panose="02020603050405020304" pitchFamily="18" charset="0"/>
              </a:rPr>
              <a:t>, </a:t>
            </a:r>
            <a:r>
              <a:rPr lang="ru-RU" i="1" dirty="0" err="1">
                <a:effectLst/>
                <a:latin typeface="+mj-lt"/>
                <a:ea typeface="Calibri" panose="020F0502020204030204" pitchFamily="34" charset="0"/>
                <a:cs typeface="Times New Roman" panose="02020603050405020304" pitchFamily="18" charset="0"/>
              </a:rPr>
              <a:t>climate</a:t>
            </a:r>
            <a:r>
              <a:rPr lang="ru-RU" i="1" dirty="0">
                <a:effectLst/>
                <a:latin typeface="+mj-lt"/>
                <a:ea typeface="Calibri" panose="020F0502020204030204" pitchFamily="34" charset="0"/>
                <a:cs typeface="Times New Roman" panose="02020603050405020304" pitchFamily="18" charset="0"/>
              </a:rPr>
              <a:t> </a:t>
            </a:r>
            <a:r>
              <a:rPr lang="ru-RU" i="1" dirty="0" err="1">
                <a:effectLst/>
                <a:latin typeface="+mj-lt"/>
                <a:ea typeface="Calibri" panose="020F0502020204030204" pitchFamily="34" charset="0"/>
                <a:cs typeface="Times New Roman" panose="02020603050405020304" pitchFamily="18" charset="0"/>
              </a:rPr>
              <a:t>canary</a:t>
            </a:r>
            <a:r>
              <a:rPr lang="ru-RU" i="1" dirty="0">
                <a:effectLst/>
                <a:latin typeface="+mj-lt"/>
                <a:ea typeface="Calibri" panose="020F0502020204030204" pitchFamily="34" charset="0"/>
                <a:cs typeface="Times New Roman" panose="02020603050405020304" pitchFamily="18" charset="0"/>
              </a:rPr>
              <a:t>, </a:t>
            </a:r>
            <a:r>
              <a:rPr lang="ru-RU" i="1" dirty="0" err="1">
                <a:effectLst/>
                <a:latin typeface="+mj-lt"/>
                <a:ea typeface="Calibri" panose="020F0502020204030204" pitchFamily="34" charset="0"/>
                <a:cs typeface="Times New Roman" panose="02020603050405020304" pitchFamily="18" charset="0"/>
              </a:rPr>
              <a:t>rewilding</a:t>
            </a:r>
            <a:r>
              <a:rPr lang="ru-RU" i="1" dirty="0">
                <a:effectLst/>
                <a:latin typeface="+mj-lt"/>
                <a:ea typeface="Calibri" panose="020F0502020204030204" pitchFamily="34" charset="0"/>
                <a:cs typeface="Times New Roman" panose="02020603050405020304" pitchFamily="18" charset="0"/>
              </a:rPr>
              <a:t>.</a:t>
            </a:r>
            <a:endParaRPr lang="ru-RU" dirty="0">
              <a:effectLst/>
              <a:latin typeface="+mj-lt"/>
              <a:ea typeface="Calibri" panose="020F0502020204030204" pitchFamily="34" charset="0"/>
              <a:cs typeface="Times New Roman" panose="02020603050405020304" pitchFamily="18" charset="0"/>
            </a:endParaRPr>
          </a:p>
        </p:txBody>
      </p:sp>
      <p:pic>
        <p:nvPicPr>
          <p:cNvPr id="7" name="Рисунок 6">
            <a:extLst>
              <a:ext uri="{FF2B5EF4-FFF2-40B4-BE49-F238E27FC236}">
                <a16:creationId xmlns:a16="http://schemas.microsoft.com/office/drawing/2014/main" xmlns="" id="{B5A610A4-B927-495F-9675-4911433D931D}"/>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6024298" y="262984"/>
            <a:ext cx="6024646" cy="4293648"/>
          </a:xfrm>
          <a:prstGeom prst="rect">
            <a:avLst/>
          </a:prstGeom>
          <a:noFill/>
          <a:ln>
            <a:noFill/>
          </a:ln>
        </p:spPr>
      </p:pic>
      <p:pic>
        <p:nvPicPr>
          <p:cNvPr id="8" name="Рисунок 7">
            <a:extLst>
              <a:ext uri="{FF2B5EF4-FFF2-40B4-BE49-F238E27FC236}">
                <a16:creationId xmlns:a16="http://schemas.microsoft.com/office/drawing/2014/main" xmlns="" id="{A10965A3-8CF1-40C8-A20D-DA64AD06B7D4}"/>
              </a:ext>
            </a:extLst>
          </p:cNvPr>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43055" y="-1"/>
            <a:ext cx="5761563" cy="4195483"/>
          </a:xfrm>
          <a:prstGeom prst="rect">
            <a:avLst/>
          </a:prstGeom>
          <a:noFill/>
          <a:ln>
            <a:noFill/>
          </a:ln>
        </p:spPr>
      </p:pic>
    </p:spTree>
    <p:extLst>
      <p:ext uri="{BB962C8B-B14F-4D97-AF65-F5344CB8AC3E}">
        <p14:creationId xmlns:p14="http://schemas.microsoft.com/office/powerpoint/2010/main" xmlns="" val="3183441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xmlns="" id="{3C17506A-097E-4610-9447-7A17E61A3B8A}"/>
              </a:ext>
            </a:extLst>
          </p:cNvPr>
          <p:cNvSpPr>
            <a:spLocks noGrp="1"/>
          </p:cNvSpPr>
          <p:nvPr>
            <p:ph type="title"/>
          </p:nvPr>
        </p:nvSpPr>
        <p:spPr>
          <a:xfrm>
            <a:off x="4998903" y="191405"/>
            <a:ext cx="6323012" cy="1280890"/>
          </a:xfrm>
        </p:spPr>
        <p:txBody>
          <a:bodyPr>
            <a:normAutofit fontScale="90000"/>
          </a:bodyPr>
          <a:lstStyle/>
          <a:p>
            <a:r>
              <a:rPr lang="en-US" sz="2000" b="1" kern="0" dirty="0">
                <a:effectLst/>
                <a:latin typeface="Times New Roman" panose="02020603050405020304" pitchFamily="18" charset="0"/>
                <a:ea typeface="Times New Roman" panose="02020603050405020304" pitchFamily="18" charset="0"/>
                <a:cs typeface="Times New Roman" panose="02020603050405020304" pitchFamily="18" charset="0"/>
              </a:rPr>
              <a:t>Consider the following </a:t>
            </a:r>
            <a:r>
              <a:rPr lang="en-US" sz="2000" b="1" kern="0" dirty="0" err="1">
                <a:effectLst/>
                <a:latin typeface="Times New Roman" panose="02020603050405020304" pitchFamily="18" charset="0"/>
                <a:ea typeface="Times New Roman" panose="02020603050405020304" pitchFamily="18" charset="0"/>
                <a:cs typeface="Times New Roman" panose="02020603050405020304" pitchFamily="18" charset="0"/>
              </a:rPr>
              <a:t>diagramme</a:t>
            </a:r>
            <a:r>
              <a:rPr lang="en-US" sz="2000" b="1" kern="0" dirty="0">
                <a:effectLst/>
                <a:latin typeface="Times New Roman" panose="02020603050405020304" pitchFamily="18" charset="0"/>
                <a:ea typeface="Times New Roman" panose="02020603050405020304" pitchFamily="18" charset="0"/>
                <a:cs typeface="Times New Roman" panose="02020603050405020304" pitchFamily="18" charset="0"/>
              </a:rPr>
              <a:t>. Comment on each of the concepts related to </a:t>
            </a:r>
            <a:r>
              <a:rPr lang="en-US" sz="2000" b="1" i="1" kern="0" dirty="0">
                <a:effectLst/>
                <a:latin typeface="Times New Roman" panose="02020603050405020304" pitchFamily="18" charset="0"/>
                <a:ea typeface="Times New Roman" panose="02020603050405020304" pitchFamily="18" charset="0"/>
                <a:cs typeface="Times New Roman" panose="02020603050405020304" pitchFamily="18" charset="0"/>
              </a:rPr>
              <a:t>Corporate Social Responsibility</a:t>
            </a:r>
            <a:r>
              <a:rPr lang="en-US" sz="2000" b="1" kern="0" dirty="0">
                <a:effectLst/>
                <a:latin typeface="Times New Roman" panose="02020603050405020304" pitchFamily="18" charset="0"/>
                <a:ea typeface="Times New Roman" panose="02020603050405020304" pitchFamily="18" charset="0"/>
                <a:cs typeface="Times New Roman" panose="02020603050405020304" pitchFamily="18" charset="0"/>
              </a:rPr>
              <a:t>. How are they interrelated?</a:t>
            </a:r>
            <a:r>
              <a:rPr lang="ru-RU" sz="1800" kern="150" dirty="0">
                <a:effectLst/>
                <a:latin typeface="Times New Roman" panose="02020603050405020304" pitchFamily="18" charset="0"/>
                <a:ea typeface="Andale Sans UI"/>
                <a:cs typeface="Tahoma" panose="020B0604030504040204" pitchFamily="34" charset="0"/>
              </a:rPr>
              <a:t/>
            </a:r>
            <a:br>
              <a:rPr lang="ru-RU" sz="1800" kern="150" dirty="0">
                <a:effectLst/>
                <a:latin typeface="Times New Roman" panose="02020603050405020304" pitchFamily="18" charset="0"/>
                <a:ea typeface="Andale Sans UI"/>
                <a:cs typeface="Tahoma" panose="020B0604030504040204" pitchFamily="34" charset="0"/>
              </a:rPr>
            </a:br>
            <a:endParaRPr lang="ru-RU" dirty="0"/>
          </a:p>
        </p:txBody>
      </p:sp>
      <p:sp>
        <p:nvSpPr>
          <p:cNvPr id="3" name="Объект 2">
            <a:extLst>
              <a:ext uri="{FF2B5EF4-FFF2-40B4-BE49-F238E27FC236}">
                <a16:creationId xmlns:a16="http://schemas.microsoft.com/office/drawing/2014/main" xmlns="" id="{7CFD91F0-4E67-4A70-B960-B45C311A097D}"/>
              </a:ext>
            </a:extLst>
          </p:cNvPr>
          <p:cNvSpPr>
            <a:spLocks noGrp="1"/>
          </p:cNvSpPr>
          <p:nvPr>
            <p:ph idx="1"/>
          </p:nvPr>
        </p:nvSpPr>
        <p:spPr>
          <a:xfrm>
            <a:off x="5552850" y="2342277"/>
            <a:ext cx="6126532" cy="1640661"/>
          </a:xfrm>
        </p:spPr>
        <p:txBody>
          <a:bodyPr/>
          <a:lstStyle/>
          <a:p>
            <a:r>
              <a:rPr lang="en-US" sz="1600" b="1" dirty="0">
                <a:effectLst/>
                <a:latin typeface="Times New Roman" panose="02020603050405020304" pitchFamily="18" charset="0"/>
                <a:ea typeface="Times New Roman" panose="02020603050405020304" pitchFamily="18" charset="0"/>
              </a:rPr>
              <a:t>Look at the pictures below. Do </a:t>
            </a:r>
            <a:r>
              <a:rPr lang="en-US" sz="1600" b="1" dirty="0">
                <a:latin typeface="Times New Roman" panose="02020603050405020304" pitchFamily="18" charset="0"/>
                <a:ea typeface="Times New Roman" panose="02020603050405020304" pitchFamily="18" charset="0"/>
              </a:rPr>
              <a:t>they</a:t>
            </a:r>
            <a:r>
              <a:rPr lang="en-US" sz="1600" b="1" dirty="0">
                <a:effectLst/>
                <a:latin typeface="Times New Roman" panose="02020603050405020304" pitchFamily="18" charset="0"/>
                <a:ea typeface="Times New Roman" panose="02020603050405020304" pitchFamily="18" charset="0"/>
              </a:rPr>
              <a:t> fully reflect the idea of carrot mobbing? Explain your point of view.</a:t>
            </a:r>
            <a:endParaRPr lang="ru-RU" sz="1600" b="1" dirty="0">
              <a:effectLst/>
              <a:latin typeface="Times New Roman" panose="02020603050405020304" pitchFamily="18" charset="0"/>
              <a:ea typeface="Times New Roman" panose="02020603050405020304" pitchFamily="18" charset="0"/>
            </a:endParaRPr>
          </a:p>
          <a:p>
            <a:endParaRPr lang="ru-RU" dirty="0"/>
          </a:p>
        </p:txBody>
      </p:sp>
      <p:pic>
        <p:nvPicPr>
          <p:cNvPr id="3074" name="Picture 2">
            <a:extLst>
              <a:ext uri="{FF2B5EF4-FFF2-40B4-BE49-F238E27FC236}">
                <a16:creationId xmlns:a16="http://schemas.microsoft.com/office/drawing/2014/main" xmlns="" id="{BDC80373-FD18-470E-9D60-683C220017CC}"/>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4757754" cy="29445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Рисунок 6" descr="Морковная банда ">
            <a:extLst>
              <a:ext uri="{FF2B5EF4-FFF2-40B4-BE49-F238E27FC236}">
                <a16:creationId xmlns:a16="http://schemas.microsoft.com/office/drawing/2014/main" xmlns="" id="{684F735C-8060-4277-95B9-1C296C387B42}"/>
              </a:ext>
            </a:extLst>
          </p:cNvPr>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234918" y="3666813"/>
            <a:ext cx="5234059" cy="2944589"/>
          </a:xfrm>
          <a:prstGeom prst="rect">
            <a:avLst/>
          </a:prstGeom>
          <a:noFill/>
          <a:ln>
            <a:noFill/>
          </a:ln>
        </p:spPr>
      </p:pic>
      <p:pic>
        <p:nvPicPr>
          <p:cNvPr id="9" name="Рисунок 8" descr="Морковная банда ">
            <a:extLst>
              <a:ext uri="{FF2B5EF4-FFF2-40B4-BE49-F238E27FC236}">
                <a16:creationId xmlns:a16="http://schemas.microsoft.com/office/drawing/2014/main" xmlns="" id="{D6EBD437-322C-465F-9011-8BB1A1AD9FC6}"/>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6957941" y="3094437"/>
            <a:ext cx="4922904" cy="3516965"/>
          </a:xfrm>
          <a:prstGeom prst="rect">
            <a:avLst/>
          </a:prstGeom>
          <a:noFill/>
          <a:ln>
            <a:noFill/>
          </a:ln>
        </p:spPr>
      </p:pic>
    </p:spTree>
    <p:extLst>
      <p:ext uri="{BB962C8B-B14F-4D97-AF65-F5344CB8AC3E}">
        <p14:creationId xmlns:p14="http://schemas.microsoft.com/office/powerpoint/2010/main" xmlns="" val="2939915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B84897B8-ECB6-4236-AC25-4D9C8410C802}"/>
              </a:ext>
            </a:extLst>
          </p:cNvPr>
          <p:cNvSpPr txBox="1"/>
          <p:nvPr/>
        </p:nvSpPr>
        <p:spPr>
          <a:xfrm>
            <a:off x="6483096" y="624110"/>
            <a:ext cx="5021516" cy="1280890"/>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2800" b="1">
                <a:solidFill>
                  <a:schemeClr val="tx1">
                    <a:lumMod val="85000"/>
                    <a:lumOff val="15000"/>
                  </a:schemeClr>
                </a:solidFill>
                <a:effectLst/>
                <a:latin typeface="+mj-lt"/>
                <a:ea typeface="+mj-ea"/>
                <a:cs typeface="+mj-cs"/>
              </a:rPr>
              <a:t>ИСПОЛЬЗОВАНИЕ АУДИОВИЗУАЛЬНЫХ СРЕДСТВ </a:t>
            </a:r>
            <a:endParaRPr lang="en-US" sz="2800" b="1">
              <a:solidFill>
                <a:schemeClr val="tx1">
                  <a:lumMod val="85000"/>
                  <a:lumOff val="15000"/>
                </a:schemeClr>
              </a:solidFill>
              <a:latin typeface="+mj-lt"/>
              <a:ea typeface="+mj-ea"/>
              <a:cs typeface="+mj-cs"/>
            </a:endParaRPr>
          </a:p>
        </p:txBody>
      </p:sp>
      <p:pic>
        <p:nvPicPr>
          <p:cNvPr id="12" name="Рисунок 11">
            <a:extLst>
              <a:ext uri="{FF2B5EF4-FFF2-40B4-BE49-F238E27FC236}">
                <a16:creationId xmlns:a16="http://schemas.microsoft.com/office/drawing/2014/main" xmlns="" id="{9B7B27E1-23E9-4824-AB6D-966B0B4934B2}"/>
              </a:ext>
            </a:extLst>
          </p:cNvPr>
          <p:cNvPicPr>
            <a:picLocks noChangeAspect="1"/>
          </p:cNvPicPr>
          <p:nvPr/>
        </p:nvPicPr>
        <p:blipFill rotWithShape="1">
          <a:blip r:embed="rId2"/>
          <a:srcRect l="30803" r="30374"/>
          <a:stretch/>
        </p:blipFill>
        <p:spPr>
          <a:xfrm>
            <a:off x="-1555" y="1731"/>
            <a:ext cx="4671091" cy="6858000"/>
          </a:xfrm>
          <a:prstGeom prst="rect">
            <a:avLst/>
          </a:prstGeom>
        </p:spPr>
      </p:pic>
      <p:sp>
        <p:nvSpPr>
          <p:cNvPr id="10" name="Объект 9">
            <a:extLst>
              <a:ext uri="{FF2B5EF4-FFF2-40B4-BE49-F238E27FC236}">
                <a16:creationId xmlns:a16="http://schemas.microsoft.com/office/drawing/2014/main" xmlns="" id="{E0E26394-0CC0-4918-8CDD-972CAF4D71CF}"/>
              </a:ext>
            </a:extLst>
          </p:cNvPr>
          <p:cNvSpPr>
            <a:spLocks noGrp="1"/>
          </p:cNvSpPr>
          <p:nvPr>
            <p:ph idx="1"/>
          </p:nvPr>
        </p:nvSpPr>
        <p:spPr>
          <a:xfrm>
            <a:off x="6438191" y="2133600"/>
            <a:ext cx="5066419" cy="3777622"/>
          </a:xfrm>
        </p:spPr>
        <p:txBody>
          <a:bodyPr vert="horz" lIns="91440" tIns="45720" rIns="91440" bIns="45720" rtlCol="0">
            <a:normAutofit/>
          </a:bodyPr>
          <a:lstStyle/>
          <a:p>
            <a:pPr>
              <a:lnSpc>
                <a:spcPct val="90000"/>
              </a:lnSpc>
            </a:pPr>
            <a:r>
              <a:rPr lang="en-US" sz="1300" b="1">
                <a:effectLst/>
              </a:rPr>
              <a:t>Pre-listening</a:t>
            </a:r>
            <a:endParaRPr lang="en-US" sz="1300">
              <a:effectLst/>
            </a:endParaRPr>
          </a:p>
          <a:p>
            <a:pPr>
              <a:lnSpc>
                <a:spcPct val="90000"/>
              </a:lnSpc>
            </a:pPr>
            <a:r>
              <a:rPr lang="en-US" sz="1300" i="1">
                <a:effectLst/>
              </a:rPr>
              <a:t>You are going to watch a video produced by The School of Life, a global organisation dedicated to developing emotional intelligence. We've grown good at making many things in the modern world - but strangely the art of making attractive cities has been lost. The School of Life, in this video, provides some key principles for how to make attractive cities once again. Before you listen answer the following questions with a partner:</a:t>
            </a:r>
            <a:endParaRPr lang="en-US" sz="1300">
              <a:effectLst/>
            </a:endParaRPr>
          </a:p>
          <a:p>
            <a:pPr marL="742950" lvl="1" indent="-285750">
              <a:lnSpc>
                <a:spcPct val="90000"/>
              </a:lnSpc>
            </a:pPr>
            <a:r>
              <a:rPr lang="en-US" sz="1300">
                <a:effectLst/>
              </a:rPr>
              <a:t>Do you think there are more attractive or ugly cities? Why? </a:t>
            </a:r>
          </a:p>
          <a:p>
            <a:pPr marL="742950" lvl="1" indent="-285750">
              <a:lnSpc>
                <a:spcPct val="90000"/>
              </a:lnSpc>
            </a:pPr>
            <a:r>
              <a:rPr lang="en-US" sz="1300">
                <a:effectLst/>
              </a:rPr>
              <a:t>Which cities are more appealing: the ancient ones or the modern ones? Prove your point.</a:t>
            </a:r>
            <a:endParaRPr lang="en-US" sz="1300"/>
          </a:p>
          <a:p>
            <a:pPr>
              <a:lnSpc>
                <a:spcPct val="90000"/>
              </a:lnSpc>
            </a:pPr>
            <a:r>
              <a:rPr lang="en-US" sz="1300" b="1">
                <a:effectLst/>
              </a:rPr>
              <a:t>Listening for gist and speaking</a:t>
            </a:r>
            <a:endParaRPr lang="en-US" sz="1300">
              <a:effectLst/>
            </a:endParaRPr>
          </a:p>
          <a:p>
            <a:pPr>
              <a:lnSpc>
                <a:spcPct val="90000"/>
              </a:lnSpc>
            </a:pPr>
            <a:r>
              <a:rPr lang="en-US" sz="1300" i="1">
                <a:effectLst/>
              </a:rPr>
              <a:t>Now watch the first part of the video and check your predictions. Do you agree with the authors of the video?</a:t>
            </a:r>
            <a:endParaRPr lang="en-US" sz="1300">
              <a:effectLst/>
            </a:endParaRPr>
          </a:p>
          <a:p>
            <a:pPr marL="742950" lvl="1" indent="-285750">
              <a:lnSpc>
                <a:spcPct val="90000"/>
              </a:lnSpc>
            </a:pPr>
            <a:endParaRPr lang="en-US" sz="1300">
              <a:effectLst/>
            </a:endParaRPr>
          </a:p>
          <a:p>
            <a:pPr>
              <a:lnSpc>
                <a:spcPct val="90000"/>
              </a:lnSpc>
            </a:pPr>
            <a:endParaRPr lang="en-US" sz="1300"/>
          </a:p>
        </p:txBody>
      </p:sp>
    </p:spTree>
    <p:extLst>
      <p:ext uri="{BB962C8B-B14F-4D97-AF65-F5344CB8AC3E}">
        <p14:creationId xmlns:p14="http://schemas.microsoft.com/office/powerpoint/2010/main" xmlns="" val="753900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D0F2937-172C-4FFB-81AC-7D1F93A9A515}"/>
              </a:ext>
            </a:extLst>
          </p:cNvPr>
          <p:cNvSpPr>
            <a:spLocks noGrp="1"/>
          </p:cNvSpPr>
          <p:nvPr>
            <p:ph type="title"/>
          </p:nvPr>
        </p:nvSpPr>
        <p:spPr>
          <a:xfrm>
            <a:off x="1898690" y="844510"/>
            <a:ext cx="3710018" cy="5556290"/>
          </a:xfrm>
        </p:spPr>
        <p:txBody>
          <a:bodyPr vert="horz" lIns="91440" tIns="45720" rIns="91440" bIns="45720" rtlCol="0" anchor="b">
            <a:normAutofit fontScale="90000"/>
          </a:bodyPr>
          <a:lstStyle/>
          <a:p>
            <a:pPr>
              <a:lnSpc>
                <a:spcPct val="90000"/>
              </a:lnSpc>
            </a:pPr>
            <a:r>
              <a:rPr lang="en-US" sz="2100" b="1" i="0" u="none" strike="noStrike" dirty="0">
                <a:effectLst/>
                <a:hlinkClick r:id="rId2">
                  <a:extLst>
                    <a:ext uri="{A12FA001-AC4F-418D-AE19-62706E023703}">
                      <ahyp:hlinkClr xmlns:ahyp="http://schemas.microsoft.com/office/drawing/2018/hyperlinkcolor" xmlns="" val="tx"/>
                    </a:ext>
                  </a:extLst>
                </a:hlinkClick>
              </a:rPr>
              <a:t>БЛОГ-ТЕХНОЛОГИЯ</a:t>
            </a:r>
            <a:r>
              <a:rPr lang="en-US" sz="2100" b="1" i="0" u="none" strike="noStrike" dirty="0">
                <a:effectLst/>
              </a:rPr>
              <a:t/>
            </a:r>
            <a:br>
              <a:rPr lang="en-US" sz="2100" b="1" i="0" u="none" strike="noStrike" dirty="0">
                <a:effectLst/>
              </a:rPr>
            </a:br>
            <a:r>
              <a:rPr lang="en-US" sz="2100" i="0" u="none" strike="noStrike" dirty="0">
                <a:effectLst/>
              </a:rPr>
              <a:t>-</a:t>
            </a:r>
            <a:r>
              <a:rPr lang="en-US" sz="2100" b="1" i="0" u="none" strike="noStrike" dirty="0">
                <a:effectLst/>
              </a:rPr>
              <a:t> </a:t>
            </a:r>
            <a:r>
              <a:rPr lang="en-US" sz="2100" i="0" u="none" strike="noStrike" dirty="0" err="1">
                <a:effectLst/>
              </a:rPr>
              <a:t>публичность</a:t>
            </a:r>
            <a:r>
              <a:rPr lang="ru-RU" sz="2100" i="0" u="none" strike="noStrike" dirty="0">
                <a:effectLst/>
              </a:rPr>
              <a:t/>
            </a:r>
            <a:br>
              <a:rPr lang="ru-RU" sz="2100" i="0" u="none" strike="noStrike" dirty="0">
                <a:effectLst/>
              </a:rPr>
            </a:br>
            <a:r>
              <a:rPr lang="en-US" sz="2100" dirty="0"/>
              <a:t/>
            </a:r>
            <a:br>
              <a:rPr lang="en-US" sz="2100" dirty="0"/>
            </a:br>
            <a:r>
              <a:rPr lang="en-US" sz="2100" dirty="0"/>
              <a:t>- </a:t>
            </a:r>
            <a:r>
              <a:rPr lang="en-US" sz="2100" i="0" u="none" strike="noStrike" dirty="0" err="1">
                <a:effectLst/>
              </a:rPr>
              <a:t>мультимедийность</a:t>
            </a:r>
            <a:r>
              <a:rPr lang="ru-RU" sz="2100" i="0" u="none" strike="noStrike" dirty="0">
                <a:effectLst/>
              </a:rPr>
              <a:t/>
            </a:r>
            <a:br>
              <a:rPr lang="ru-RU" sz="2100" i="0" u="none" strike="noStrike" dirty="0">
                <a:effectLst/>
              </a:rPr>
            </a:br>
            <a:r>
              <a:rPr lang="en-US" sz="2100" i="0" u="none" strike="noStrike" dirty="0">
                <a:effectLst/>
              </a:rPr>
              <a:t/>
            </a:r>
            <a:br>
              <a:rPr lang="en-US" sz="2100" i="0" u="none" strike="noStrike" dirty="0">
                <a:effectLst/>
              </a:rPr>
            </a:br>
            <a:r>
              <a:rPr lang="en-US" sz="2100" i="0" u="none" strike="noStrike" dirty="0">
                <a:effectLst/>
              </a:rPr>
              <a:t>- </a:t>
            </a:r>
            <a:r>
              <a:rPr lang="en-US" sz="2100" i="0" u="none" strike="noStrike" dirty="0" err="1">
                <a:effectLst/>
              </a:rPr>
              <a:t>линейность</a:t>
            </a:r>
            <a:r>
              <a:rPr lang="ru-RU" sz="2100" i="0" u="none" strike="noStrike" dirty="0">
                <a:effectLst/>
              </a:rPr>
              <a:t/>
            </a:r>
            <a:br>
              <a:rPr lang="ru-RU" sz="2100" i="0" u="none" strike="noStrike" dirty="0">
                <a:effectLst/>
              </a:rPr>
            </a:br>
            <a:r>
              <a:rPr lang="en-US" sz="2100" i="0" u="none" strike="noStrike" dirty="0">
                <a:effectLst/>
              </a:rPr>
              <a:t/>
            </a:r>
            <a:br>
              <a:rPr lang="en-US" sz="2100" i="0" u="none" strike="noStrike" dirty="0">
                <a:effectLst/>
              </a:rPr>
            </a:br>
            <a:r>
              <a:rPr lang="en-US" sz="2100" i="0" u="none" strike="noStrike" dirty="0">
                <a:effectLst/>
              </a:rPr>
              <a:t>- </a:t>
            </a:r>
            <a:r>
              <a:rPr lang="en-US" sz="2100" i="0" u="none" strike="noStrike" dirty="0" err="1">
                <a:effectLst/>
              </a:rPr>
              <a:t>авторство</a:t>
            </a:r>
            <a:r>
              <a:rPr lang="en-US" sz="2100" i="0" u="none" strike="noStrike" dirty="0">
                <a:effectLst/>
              </a:rPr>
              <a:t> и </a:t>
            </a:r>
            <a:r>
              <a:rPr lang="en-US" sz="2100" i="0" u="none" strike="noStrike" dirty="0" err="1">
                <a:effectLst/>
              </a:rPr>
              <a:t>модерация</a:t>
            </a:r>
            <a:r>
              <a:rPr lang="ru-RU" sz="2100" i="0" u="none" strike="noStrike" dirty="0">
                <a:effectLst/>
              </a:rPr>
              <a:t/>
            </a:r>
            <a:br>
              <a:rPr lang="ru-RU" sz="2100" i="0" u="none" strike="noStrike" dirty="0">
                <a:effectLst/>
              </a:rPr>
            </a:br>
            <a:r>
              <a:rPr lang="en-US" sz="2100" i="0" u="none" strike="noStrike" dirty="0">
                <a:effectLst/>
              </a:rPr>
              <a:t/>
            </a:r>
            <a:br>
              <a:rPr lang="en-US" sz="2100" i="0" u="none" strike="noStrike" dirty="0">
                <a:effectLst/>
              </a:rPr>
            </a:br>
            <a:r>
              <a:rPr lang="en-US" sz="2100" i="0" u="none" strike="noStrike" dirty="0">
                <a:effectLst/>
              </a:rPr>
              <a:t>- </a:t>
            </a:r>
            <a:r>
              <a:rPr lang="en-US" sz="2100" i="0" u="none" strike="noStrike" dirty="0" err="1">
                <a:effectLst/>
              </a:rPr>
              <a:t>обучение</a:t>
            </a:r>
            <a:r>
              <a:rPr lang="en-US" sz="2100" i="0" u="none" strike="noStrike" dirty="0">
                <a:effectLst/>
              </a:rPr>
              <a:t> </a:t>
            </a:r>
            <a:r>
              <a:rPr lang="en-US" sz="2100" i="0" u="none" strike="noStrike" dirty="0" err="1">
                <a:effectLst/>
              </a:rPr>
              <a:t>письменной</a:t>
            </a:r>
            <a:r>
              <a:rPr lang="en-US" sz="2100" i="0" u="none" strike="noStrike" dirty="0">
                <a:effectLst/>
              </a:rPr>
              <a:t> </a:t>
            </a:r>
            <a:r>
              <a:rPr lang="en-US" sz="2100" i="0" u="none" strike="noStrike" dirty="0" err="1">
                <a:effectLst/>
              </a:rPr>
              <a:t>речи</a:t>
            </a:r>
            <a:r>
              <a:rPr lang="en-US" sz="2100" i="0" u="none" strike="noStrike" dirty="0">
                <a:effectLst/>
              </a:rPr>
              <a:t> (</a:t>
            </a:r>
            <a:r>
              <a:rPr lang="en-US" sz="2100" i="0" u="none" strike="noStrike" dirty="0" err="1">
                <a:effectLst/>
              </a:rPr>
              <a:t>эссе</a:t>
            </a:r>
            <a:r>
              <a:rPr lang="en-US" sz="2100" i="0" u="none" strike="noStrike" dirty="0">
                <a:effectLst/>
              </a:rPr>
              <a:t>, </a:t>
            </a:r>
            <a:r>
              <a:rPr lang="en-US" sz="2100" i="0" u="none" strike="noStrike" dirty="0" err="1">
                <a:effectLst/>
              </a:rPr>
              <a:t>статьи</a:t>
            </a:r>
            <a:r>
              <a:rPr lang="en-US" sz="2100" i="0" u="none" strike="noStrike" dirty="0">
                <a:effectLst/>
              </a:rPr>
              <a:t>, </a:t>
            </a:r>
            <a:r>
              <a:rPr lang="en-US" sz="2100" i="0" u="none" strike="noStrike" dirty="0" err="1">
                <a:effectLst/>
              </a:rPr>
              <a:t>рецензии</a:t>
            </a:r>
            <a:r>
              <a:rPr lang="en-US" sz="2100" i="0" u="none" strike="noStrike" dirty="0">
                <a:effectLst/>
              </a:rPr>
              <a:t>)</a:t>
            </a:r>
            <a:r>
              <a:rPr lang="ru-RU" sz="2100" i="0" u="none" strike="noStrike" dirty="0">
                <a:effectLst/>
              </a:rPr>
              <a:t/>
            </a:r>
            <a:br>
              <a:rPr lang="ru-RU" sz="2100" i="0" u="none" strike="noStrike" dirty="0">
                <a:effectLst/>
              </a:rPr>
            </a:br>
            <a:r>
              <a:rPr lang="en-US" sz="2100" i="0" u="none" strike="noStrike" dirty="0">
                <a:effectLst/>
              </a:rPr>
              <a:t/>
            </a:r>
            <a:br>
              <a:rPr lang="en-US" sz="2100" i="0" u="none" strike="noStrike" dirty="0">
                <a:effectLst/>
              </a:rPr>
            </a:br>
            <a:r>
              <a:rPr lang="en-US" sz="2100" i="0" u="none" strike="noStrike" dirty="0">
                <a:effectLst/>
              </a:rPr>
              <a:t>- </a:t>
            </a:r>
            <a:r>
              <a:rPr lang="en-US" sz="2100" i="0" u="none" strike="noStrike" dirty="0" err="1">
                <a:effectLst/>
              </a:rPr>
              <a:t>сетевая</a:t>
            </a:r>
            <a:r>
              <a:rPr lang="en-US" sz="2100" i="0" u="none" strike="noStrike" dirty="0">
                <a:effectLst/>
              </a:rPr>
              <a:t> </a:t>
            </a:r>
            <a:r>
              <a:rPr lang="en-US" sz="2100" dirty="0" err="1"/>
              <a:t>дискуссия</a:t>
            </a:r>
            <a:r>
              <a:rPr lang="en-US" sz="2100" dirty="0"/>
              <a:t> (</a:t>
            </a:r>
            <a:r>
              <a:rPr lang="en-US" sz="2100" dirty="0" err="1"/>
              <a:t>личные</a:t>
            </a:r>
            <a:r>
              <a:rPr lang="en-US" sz="2100" dirty="0"/>
              <a:t> </a:t>
            </a:r>
            <a:r>
              <a:rPr lang="en-US" sz="2100" dirty="0" err="1"/>
              <a:t>блоги</a:t>
            </a:r>
            <a:r>
              <a:rPr lang="en-US" sz="2100" dirty="0"/>
              <a:t>, </a:t>
            </a:r>
            <a:r>
              <a:rPr lang="en-US" sz="2100" dirty="0" err="1"/>
              <a:t>блог</a:t>
            </a:r>
            <a:r>
              <a:rPr lang="en-US" sz="2100" dirty="0"/>
              <a:t> </a:t>
            </a:r>
            <a:r>
              <a:rPr lang="en-US" sz="2100" dirty="0" err="1"/>
              <a:t>преподавателя</a:t>
            </a:r>
            <a:r>
              <a:rPr lang="en-US" sz="2100" dirty="0"/>
              <a:t>, </a:t>
            </a:r>
            <a:r>
              <a:rPr lang="en-US" sz="2100" dirty="0" err="1"/>
              <a:t>блог</a:t>
            </a:r>
            <a:r>
              <a:rPr lang="en-US" sz="2100" dirty="0"/>
              <a:t> </a:t>
            </a:r>
            <a:r>
              <a:rPr lang="en-US" sz="2100" dirty="0" err="1"/>
              <a:t>группы</a:t>
            </a:r>
            <a:r>
              <a:rPr lang="en-US" sz="2100" dirty="0"/>
              <a:t>)</a:t>
            </a:r>
            <a:r>
              <a:rPr lang="ru-RU" sz="2100" dirty="0"/>
              <a:t/>
            </a:r>
            <a:br>
              <a:rPr lang="ru-RU" sz="2100" dirty="0"/>
            </a:br>
            <a:r>
              <a:rPr lang="en-US" sz="2100" i="0" u="none" strike="noStrike" dirty="0">
                <a:effectLst/>
              </a:rPr>
              <a:t/>
            </a:r>
            <a:br>
              <a:rPr lang="en-US" sz="2100" i="0" u="none" strike="noStrike" dirty="0">
                <a:effectLst/>
              </a:rPr>
            </a:br>
            <a:r>
              <a:rPr lang="en-US" sz="2100" i="0" u="none" strike="noStrike" dirty="0">
                <a:effectLst/>
              </a:rPr>
              <a:t>- </a:t>
            </a:r>
            <a:r>
              <a:rPr lang="en-US" sz="2100" i="0" u="none" strike="noStrike" dirty="0" err="1">
                <a:effectLst/>
              </a:rPr>
              <a:t>устн</a:t>
            </a:r>
            <a:r>
              <a:rPr lang="ru-RU" sz="2100" i="0" u="none" strike="noStrike" dirty="0" err="1">
                <a:effectLst/>
              </a:rPr>
              <a:t>ая</a:t>
            </a:r>
            <a:r>
              <a:rPr lang="en-US" sz="2100" i="0" u="none" strike="noStrike" dirty="0">
                <a:effectLst/>
              </a:rPr>
              <a:t> </a:t>
            </a:r>
            <a:r>
              <a:rPr lang="en-US" sz="2100" i="0" u="none" strike="noStrike" dirty="0" err="1">
                <a:effectLst/>
              </a:rPr>
              <a:t>реч</a:t>
            </a:r>
            <a:r>
              <a:rPr lang="ru-RU" sz="2100" dirty="0"/>
              <a:t>ь</a:t>
            </a:r>
            <a:r>
              <a:rPr lang="en-US" sz="2100" i="0" u="none" strike="noStrike" dirty="0">
                <a:effectLst/>
              </a:rPr>
              <a:t> (</a:t>
            </a:r>
            <a:r>
              <a:rPr lang="en-US" sz="2100" i="0" u="none" strike="noStrike" dirty="0" err="1">
                <a:effectLst/>
              </a:rPr>
              <a:t>дискуссия</a:t>
            </a:r>
            <a:r>
              <a:rPr lang="en-US" sz="2100" i="0" u="none" strike="noStrike" dirty="0">
                <a:effectLst/>
              </a:rPr>
              <a:t>)</a:t>
            </a:r>
            <a:r>
              <a:rPr lang="ru-RU" sz="2100" i="0" u="none" strike="noStrike" dirty="0">
                <a:effectLst/>
              </a:rPr>
              <a:t/>
            </a:r>
            <a:br>
              <a:rPr lang="ru-RU" sz="2100" i="0" u="none" strike="noStrike" dirty="0">
                <a:effectLst/>
              </a:rPr>
            </a:br>
            <a:r>
              <a:rPr lang="ru-RU" sz="2100" dirty="0"/>
              <a:t/>
            </a:r>
            <a:br>
              <a:rPr lang="ru-RU" sz="2100" dirty="0"/>
            </a:br>
            <a:endParaRPr lang="en-US" sz="2100" dirty="0"/>
          </a:p>
        </p:txBody>
      </p:sp>
      <p:pic>
        <p:nvPicPr>
          <p:cNvPr id="4" name="Рисунок 3">
            <a:extLst>
              <a:ext uri="{FF2B5EF4-FFF2-40B4-BE49-F238E27FC236}">
                <a16:creationId xmlns:a16="http://schemas.microsoft.com/office/drawing/2014/main" xmlns="" id="{7CCA3D4C-7E99-4FAC-AFBA-EA1A42785D8A}"/>
              </a:ext>
            </a:extLst>
          </p:cNvPr>
          <p:cNvPicPr>
            <a:picLocks noChangeAspect="1"/>
          </p:cNvPicPr>
          <p:nvPr/>
        </p:nvPicPr>
        <p:blipFill rotWithShape="1">
          <a:blip r:embed="rId3">
            <a:extLst>
              <a:ext uri="{28A0092B-C50C-407E-A947-70E740481C1C}">
                <a14:useLocalDpi xmlns:a14="http://schemas.microsoft.com/office/drawing/2010/main" xmlns="" val="0"/>
              </a:ext>
            </a:extLst>
          </a:blip>
          <a:srcRect r="19134" b="-3"/>
          <a:stretch/>
        </p:blipFill>
        <p:spPr bwMode="auto">
          <a:xfrm>
            <a:off x="6095998" y="-20965"/>
            <a:ext cx="6096002" cy="6878965"/>
          </a:xfrm>
          <a:prstGeom prst="rect">
            <a:avLst/>
          </a:prstGeom>
          <a:noFill/>
        </p:spPr>
      </p:pic>
    </p:spTree>
    <p:extLst>
      <p:ext uri="{BB962C8B-B14F-4D97-AF65-F5344CB8AC3E}">
        <p14:creationId xmlns:p14="http://schemas.microsoft.com/office/powerpoint/2010/main" xmlns="" val="36532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0449D25-51C8-4E1C-A0DE-09C75349CB56}"/>
              </a:ext>
            </a:extLst>
          </p:cNvPr>
          <p:cNvSpPr>
            <a:spLocks noGrp="1"/>
          </p:cNvSpPr>
          <p:nvPr>
            <p:ph type="title"/>
          </p:nvPr>
        </p:nvSpPr>
        <p:spPr>
          <a:xfrm>
            <a:off x="1742873" y="782782"/>
            <a:ext cx="9008254" cy="3410475"/>
          </a:xfrm>
        </p:spPr>
        <p:txBody>
          <a:bodyPr vert="horz" lIns="91440" tIns="45720" rIns="91440" bIns="45720" rtlCol="0" anchor="ctr">
            <a:normAutofit/>
          </a:bodyPr>
          <a:lstStyle/>
          <a:p>
            <a:r>
              <a:rPr lang="en-US" sz="6000" dirty="0"/>
              <a:t>СПАСИБО ЗА ВНИМАНИЕ!</a:t>
            </a:r>
          </a:p>
        </p:txBody>
      </p:sp>
    </p:spTree>
    <p:extLst>
      <p:ext uri="{BB962C8B-B14F-4D97-AF65-F5344CB8AC3E}">
        <p14:creationId xmlns:p14="http://schemas.microsoft.com/office/powerpoint/2010/main" xmlns="" val="2510483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83F2261-405C-4159-ADE1-F1C80FB571CE}"/>
              </a:ext>
            </a:extLst>
          </p:cNvPr>
          <p:cNvSpPr>
            <a:spLocks noGrp="1"/>
          </p:cNvSpPr>
          <p:nvPr>
            <p:ph type="title"/>
          </p:nvPr>
        </p:nvSpPr>
        <p:spPr/>
        <p:txBody>
          <a:bodyPr>
            <a:normAutofit/>
          </a:bodyPr>
          <a:lstStyle/>
          <a:p>
            <a:pPr algn="ctr"/>
            <a:r>
              <a:rPr lang="ru-RU" sz="1800" b="1" dirty="0">
                <a:effectLst/>
                <a:latin typeface="Times New Roman" panose="02020603050405020304" pitchFamily="18" charset="0"/>
                <a:ea typeface="Calibri" panose="020F0502020204030204" pitchFamily="34" charset="0"/>
              </a:rPr>
              <a:t>ПРОФЕССИОНАЛЬНОЙ ДИСКУРС</a:t>
            </a:r>
            <a:endParaRPr lang="ru-RU" sz="2400" b="1" dirty="0"/>
          </a:p>
        </p:txBody>
      </p:sp>
      <p:sp>
        <p:nvSpPr>
          <p:cNvPr id="5" name="Объект 4">
            <a:extLst>
              <a:ext uri="{FF2B5EF4-FFF2-40B4-BE49-F238E27FC236}">
                <a16:creationId xmlns:a16="http://schemas.microsoft.com/office/drawing/2014/main" xmlns="" id="{923C213A-855D-48F8-80F7-15AB40119EFA}"/>
              </a:ext>
            </a:extLst>
          </p:cNvPr>
          <p:cNvSpPr>
            <a:spLocks noGrp="1"/>
          </p:cNvSpPr>
          <p:nvPr>
            <p:ph idx="1"/>
          </p:nvPr>
        </p:nvSpPr>
        <p:spPr/>
        <p:txBody>
          <a:bodyPr>
            <a:normAutofit lnSpcReduction="10000"/>
          </a:bodyPr>
          <a:lstStyle/>
          <a:p>
            <a:r>
              <a:rPr lang="ru-RU" dirty="0" err="1">
                <a:latin typeface="Times New Roman" panose="02020603050405020304" pitchFamily="18" charset="0"/>
                <a:cs typeface="Times New Roman" panose="02020603050405020304" pitchFamily="18" charset="0"/>
              </a:rPr>
              <a:t>институциональность</a:t>
            </a:r>
            <a:r>
              <a:rPr lang="ru-RU" dirty="0">
                <a:latin typeface="Times New Roman" panose="02020603050405020304" pitchFamily="18" charset="0"/>
                <a:cs typeface="Times New Roman" panose="02020603050405020304" pitchFamily="18" charset="0"/>
              </a:rPr>
              <a:t>  </a:t>
            </a:r>
          </a:p>
          <a:p>
            <a:r>
              <a:rPr lang="ru-RU" dirty="0" err="1">
                <a:latin typeface="Times New Roman" panose="02020603050405020304" pitchFamily="18" charset="0"/>
                <a:cs typeface="Times New Roman" panose="02020603050405020304" pitchFamily="18" charset="0"/>
              </a:rPr>
              <a:t>интенциональность</a:t>
            </a:r>
            <a:r>
              <a:rPr lang="ru-RU" dirty="0">
                <a:latin typeface="Times New Roman" panose="02020603050405020304" pitchFamily="18" charset="0"/>
                <a:cs typeface="Times New Roman" panose="02020603050405020304" pitchFamily="18" charset="0"/>
              </a:rPr>
              <a:t>  </a:t>
            </a:r>
          </a:p>
          <a:p>
            <a:r>
              <a:rPr lang="ru-RU" dirty="0">
                <a:latin typeface="Times New Roman" panose="02020603050405020304" pitchFamily="18" charset="0"/>
                <a:cs typeface="Times New Roman" panose="02020603050405020304" pitchFamily="18" charset="0"/>
              </a:rPr>
              <a:t>шаблонность речевого поведения </a:t>
            </a:r>
          </a:p>
          <a:p>
            <a:r>
              <a:rPr lang="ru-RU" dirty="0" err="1">
                <a:latin typeface="Times New Roman" panose="02020603050405020304" pitchFamily="18" charset="0"/>
                <a:cs typeface="Times New Roman" panose="02020603050405020304" pitchFamily="18" charset="0"/>
              </a:rPr>
              <a:t>клишированность</a:t>
            </a:r>
            <a:r>
              <a:rPr lang="ru-RU" dirty="0">
                <a:latin typeface="Times New Roman" panose="02020603050405020304" pitchFamily="18" charset="0"/>
                <a:cs typeface="Times New Roman" panose="02020603050405020304" pitchFamily="18" charset="0"/>
              </a:rPr>
              <a:t> речевого поведения  </a:t>
            </a:r>
          </a:p>
          <a:p>
            <a:r>
              <a:rPr lang="ru-RU" dirty="0">
                <a:latin typeface="Times New Roman" panose="02020603050405020304" pitchFamily="18" charset="0"/>
                <a:cs typeface="Times New Roman" panose="02020603050405020304" pitchFamily="18" charset="0"/>
              </a:rPr>
              <a:t>тематическая </a:t>
            </a:r>
            <a:r>
              <a:rPr lang="ru-RU" dirty="0" err="1">
                <a:latin typeface="Times New Roman" panose="02020603050405020304" pitchFamily="18" charset="0"/>
                <a:cs typeface="Times New Roman" panose="02020603050405020304" pitchFamily="18" charset="0"/>
              </a:rPr>
              <a:t>очерченность</a:t>
            </a:r>
            <a:r>
              <a:rPr lang="ru-RU" dirty="0">
                <a:latin typeface="Times New Roman" panose="02020603050405020304" pitchFamily="18" charset="0"/>
                <a:cs typeface="Times New Roman" panose="02020603050405020304" pitchFamily="18" charset="0"/>
              </a:rPr>
              <a:t>  </a:t>
            </a:r>
          </a:p>
          <a:p>
            <a:r>
              <a:rPr lang="ru-RU" dirty="0">
                <a:latin typeface="Times New Roman" panose="02020603050405020304" pitchFamily="18" charset="0"/>
                <a:cs typeface="Times New Roman" panose="02020603050405020304" pitchFamily="18" charset="0"/>
              </a:rPr>
              <a:t>вариативность форм  </a:t>
            </a:r>
          </a:p>
          <a:p>
            <a:r>
              <a:rPr lang="ru-RU" dirty="0">
                <a:latin typeface="Times New Roman" panose="02020603050405020304" pitchFamily="18" charset="0"/>
                <a:cs typeface="Times New Roman" panose="02020603050405020304" pitchFamily="18" charset="0"/>
              </a:rPr>
              <a:t>структурность дискурса  </a:t>
            </a:r>
          </a:p>
          <a:p>
            <a:r>
              <a:rPr lang="ru-RU" dirty="0">
                <a:latin typeface="Times New Roman" panose="02020603050405020304" pitchFamily="18" charset="0"/>
                <a:cs typeface="Times New Roman" panose="02020603050405020304" pitchFamily="18" charset="0"/>
              </a:rPr>
              <a:t>когнитивные особенности  </a:t>
            </a:r>
          </a:p>
          <a:p>
            <a:r>
              <a:rPr lang="ru-RU" dirty="0">
                <a:latin typeface="Times New Roman" panose="02020603050405020304" pitchFamily="18" charset="0"/>
                <a:cs typeface="Times New Roman" panose="02020603050405020304" pitchFamily="18" charset="0"/>
              </a:rPr>
              <a:t>эмотивно-аксиологические особенности  </a:t>
            </a:r>
          </a:p>
        </p:txBody>
      </p:sp>
    </p:spTree>
    <p:extLst>
      <p:ext uri="{BB962C8B-B14F-4D97-AF65-F5344CB8AC3E}">
        <p14:creationId xmlns:p14="http://schemas.microsoft.com/office/powerpoint/2010/main" xmlns="" val="3633460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868ABE5-04B7-4905-BCC5-CD2489C89071}"/>
              </a:ext>
            </a:extLst>
          </p:cNvPr>
          <p:cNvSpPr>
            <a:spLocks noGrp="1"/>
          </p:cNvSpPr>
          <p:nvPr>
            <p:ph type="title"/>
          </p:nvPr>
        </p:nvSpPr>
        <p:spPr>
          <a:xfrm>
            <a:off x="1199350" y="88499"/>
            <a:ext cx="10515600" cy="1325563"/>
          </a:xfrm>
        </p:spPr>
        <p:txBody>
          <a:bodyPr/>
          <a:lstStyle/>
          <a:p>
            <a:r>
              <a:rPr lang="ru-RU" b="1" dirty="0"/>
              <a:t>Обучение профессиональному дискурсу </a:t>
            </a:r>
          </a:p>
        </p:txBody>
      </p:sp>
      <p:pic>
        <p:nvPicPr>
          <p:cNvPr id="7" name="Объект 6">
            <a:extLst>
              <a:ext uri="{FF2B5EF4-FFF2-40B4-BE49-F238E27FC236}">
                <a16:creationId xmlns:a16="http://schemas.microsoft.com/office/drawing/2014/main" xmlns="" id="{CDD988B3-321D-4A2A-BCC4-D73D638167EC}"/>
              </a:ext>
            </a:extLst>
          </p:cNvPr>
          <p:cNvPicPr>
            <a:picLocks noGrp="1" noChangeAspect="1"/>
          </p:cNvPicPr>
          <p:nvPr>
            <p:ph idx="1"/>
          </p:nvPr>
        </p:nvPicPr>
        <p:blipFill>
          <a:blip r:embed="rId2"/>
          <a:stretch>
            <a:fillRect/>
          </a:stretch>
        </p:blipFill>
        <p:spPr>
          <a:xfrm>
            <a:off x="1068082" y="1339975"/>
            <a:ext cx="9497464" cy="5027087"/>
          </a:xfrm>
          <a:prstGeom prst="rect">
            <a:avLst/>
          </a:prstGeom>
        </p:spPr>
      </p:pic>
    </p:spTree>
    <p:extLst>
      <p:ext uri="{BB962C8B-B14F-4D97-AF65-F5344CB8AC3E}">
        <p14:creationId xmlns:p14="http://schemas.microsoft.com/office/powerpoint/2010/main" xmlns="" val="3826183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92D4BA3-247C-4866-BAF8-9236E2C53B4A}"/>
              </a:ext>
            </a:extLst>
          </p:cNvPr>
          <p:cNvSpPr>
            <a:spLocks noGrp="1"/>
          </p:cNvSpPr>
          <p:nvPr>
            <p:ph type="title"/>
          </p:nvPr>
        </p:nvSpPr>
        <p:spPr>
          <a:xfrm>
            <a:off x="0" y="0"/>
            <a:ext cx="10515600" cy="1325563"/>
          </a:xfrm>
        </p:spPr>
        <p:txBody>
          <a:bodyPr/>
          <a:lstStyle/>
          <a:p>
            <a:r>
              <a:rPr lang="ru-RU" b="1" dirty="0"/>
              <a:t>Обучение профессиональному дискурсу </a:t>
            </a:r>
            <a:endParaRPr lang="ru-RU" dirty="0"/>
          </a:p>
        </p:txBody>
      </p:sp>
      <p:sp>
        <p:nvSpPr>
          <p:cNvPr id="3" name="Объект 2">
            <a:extLst>
              <a:ext uri="{FF2B5EF4-FFF2-40B4-BE49-F238E27FC236}">
                <a16:creationId xmlns:a16="http://schemas.microsoft.com/office/drawing/2014/main" xmlns="" id="{5506E242-ABA8-406E-9A2D-3FEF77C38923}"/>
              </a:ext>
            </a:extLst>
          </p:cNvPr>
          <p:cNvSpPr>
            <a:spLocks noGrp="1"/>
          </p:cNvSpPr>
          <p:nvPr>
            <p:ph idx="1"/>
          </p:nvPr>
        </p:nvSpPr>
        <p:spPr>
          <a:xfrm>
            <a:off x="108216" y="1441423"/>
            <a:ext cx="11771299" cy="5274421"/>
          </a:xfrm>
        </p:spPr>
        <p:txBody>
          <a:bodyPr>
            <a:normAutofit/>
          </a:bodyPr>
          <a:lstStyle/>
          <a:p>
            <a:pPr marL="0" indent="0" algn="just">
              <a:lnSpc>
                <a:spcPct val="120000"/>
              </a:lnSpc>
              <a:spcAft>
                <a:spcPts val="800"/>
              </a:spcAft>
              <a:buNone/>
            </a:pPr>
            <a:r>
              <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LEAD-IN</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20000"/>
              </a:lnSpc>
              <a:spcAft>
                <a:spcPts val="800"/>
              </a:spcAft>
              <a:buNone/>
            </a:pPr>
            <a:r>
              <a:rPr lang="en-US" sz="1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Before you read the text</a:t>
            </a:r>
            <a:r>
              <a:rPr lang="en-US" sz="1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say what you know</a:t>
            </a:r>
            <a:r>
              <a:rPr lang="en-US" sz="1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about </a:t>
            </a:r>
            <a:r>
              <a:rPr lang="en-US" sz="18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IT risks and their nature? Do you have any ideas how to treat risks and reduce them?</a:t>
            </a:r>
            <a:endParaRPr lang="ru-RU" sz="18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20000"/>
              </a:lnSpc>
              <a:spcAft>
                <a:spcPts val="800"/>
              </a:spcAft>
              <a:buNone/>
            </a:pPr>
            <a:r>
              <a:rPr lang="en-US" sz="1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Explain what the following terms and topic-related words mean</a:t>
            </a:r>
            <a:r>
              <a:rPr lang="en-US" sz="1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i="1" dirty="0">
                <a:latin typeface="Calibri" panose="020F0502020204030204" pitchFamily="34" charset="0"/>
                <a:ea typeface="Calibri" panose="020F0502020204030204" pitchFamily="34" charset="0"/>
                <a:cs typeface="Times New Roman" panose="02020603050405020304" pitchFamily="18" charset="0"/>
              </a:rPr>
              <a:t>r</a:t>
            </a:r>
            <a:r>
              <a:rPr lang="en-US" sz="18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isk, risk management, information security risk management culture</a:t>
            </a:r>
            <a:endParaRPr lang="ru-RU" sz="1800" i="1"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20000"/>
              </a:lnSpc>
              <a:spcAft>
                <a:spcPts val="800"/>
              </a:spcAft>
              <a:buAutoNum type="arabicPeriod" startAt="3"/>
            </a:pPr>
            <a:r>
              <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Make sure you know how to pronounce the following words:</a:t>
            </a:r>
          </a:p>
          <a:p>
            <a:pPr marL="0" indent="0" algn="just">
              <a:lnSpc>
                <a:spcPct val="120000"/>
              </a:lnSpc>
              <a:spcAft>
                <a:spcPts val="800"/>
              </a:spcAft>
              <a:buNone/>
            </a:pPr>
            <a:r>
              <a:rPr lang="en-US" sz="18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risk averse; circumstance; private use; variety of risks; environment; specific categories; varying level; senior management; finance; identify; holistic picture; legal and regulatory environment; undesirable consequences; exposure; effect; to subject / a subject; uncertainty; impact; parameter; exploit; governance; essential component; due diligence; affect; confidentiality; availability; internal control system; risk management process; human resources; issue; appetite; maintenance; committee; to report / a report;</a:t>
            </a:r>
            <a:endParaRPr lang="ru-RU" sz="18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720493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92D4BA3-247C-4866-BAF8-9236E2C53B4A}"/>
              </a:ext>
            </a:extLst>
          </p:cNvPr>
          <p:cNvSpPr>
            <a:spLocks noGrp="1"/>
          </p:cNvSpPr>
          <p:nvPr>
            <p:ph type="title"/>
          </p:nvPr>
        </p:nvSpPr>
        <p:spPr>
          <a:xfrm>
            <a:off x="0" y="1"/>
            <a:ext cx="12192000" cy="829876"/>
          </a:xfrm>
        </p:spPr>
        <p:txBody>
          <a:bodyPr>
            <a:normAutofit/>
          </a:bodyPr>
          <a:lstStyle/>
          <a:p>
            <a:pPr algn="ctr"/>
            <a:r>
              <a:rPr lang="ru-RU" sz="3200" b="1" dirty="0"/>
              <a:t>Обучение профессиональному дискурсу </a:t>
            </a:r>
            <a:endParaRPr lang="ru-RU" sz="3200" dirty="0"/>
          </a:p>
        </p:txBody>
      </p:sp>
      <p:sp>
        <p:nvSpPr>
          <p:cNvPr id="8" name="TextBox 7">
            <a:extLst>
              <a:ext uri="{FF2B5EF4-FFF2-40B4-BE49-F238E27FC236}">
                <a16:creationId xmlns:a16="http://schemas.microsoft.com/office/drawing/2014/main" xmlns="" id="{621AB682-CD12-4731-97BA-38545BE4573D}"/>
              </a:ext>
            </a:extLst>
          </p:cNvPr>
          <p:cNvSpPr txBox="1"/>
          <p:nvPr/>
        </p:nvSpPr>
        <p:spPr>
          <a:xfrm>
            <a:off x="307361" y="637775"/>
            <a:ext cx="11884639" cy="5478423"/>
          </a:xfrm>
          <a:prstGeom prst="rect">
            <a:avLst/>
          </a:prstGeom>
          <a:noFill/>
        </p:spPr>
        <p:txBody>
          <a:bodyPr wrap="square">
            <a:spAutoFit/>
          </a:bodyPr>
          <a:lstStyle/>
          <a:p>
            <a:pPr algn="ctr"/>
            <a:r>
              <a:rPr lang="en-US" b="1" dirty="0"/>
              <a:t>BASIC VOCABULARY</a:t>
            </a:r>
          </a:p>
          <a:p>
            <a:r>
              <a:rPr lang="en-US" dirty="0"/>
              <a:t>1)	</a:t>
            </a:r>
            <a:r>
              <a:rPr lang="en-US" b="1" dirty="0"/>
              <a:t>Give Russian equivalents </a:t>
            </a:r>
            <a:r>
              <a:rPr lang="en-US" dirty="0"/>
              <a:t>for the following English words all found in the text above.</a:t>
            </a:r>
          </a:p>
          <a:p>
            <a:r>
              <a:rPr lang="en-US" i="1" dirty="0"/>
              <a:t>risk management ; risk; information security risk; personal data; security controls;  personal data ; risk taker; risk averse; the risk of exposure; due diligence; variety of risks; regulatory environment; corporate governance; uncertainty ; likelihood; the board of directors; </a:t>
            </a:r>
          </a:p>
          <a:p>
            <a:pPr marL="342900" indent="-342900">
              <a:buAutoNum type="arabicParenR" startAt="3"/>
            </a:pPr>
            <a:r>
              <a:rPr lang="en-US" b="1" dirty="0"/>
              <a:t>Complete the collocations from the text, reproduce the context they are used in.</a:t>
            </a:r>
            <a:endParaRPr lang="en-US" dirty="0"/>
          </a:p>
          <a:p>
            <a:pPr marL="285750" indent="-285750">
              <a:buFont typeface="Arial" panose="020B0604020202020204" pitchFamily="34" charset="0"/>
              <a:buChar char="•"/>
            </a:pPr>
            <a:r>
              <a:rPr lang="en-US" dirty="0"/>
              <a:t>	to</a:t>
            </a:r>
            <a:r>
              <a:rPr lang="en-US" u="sng" dirty="0">
                <a:latin typeface="Blackadder ITC" panose="04020505051007020D02" pitchFamily="82" charset="0"/>
              </a:rPr>
              <a:t> </a:t>
            </a:r>
            <a:r>
              <a:rPr lang="en-US" sz="2400" u="sng" dirty="0">
                <a:latin typeface="Blackadder ITC" panose="04020505051007020D02" pitchFamily="82" charset="0"/>
              </a:rPr>
              <a:t>exclude</a:t>
            </a:r>
            <a:r>
              <a:rPr lang="en-US" u="sng" dirty="0">
                <a:latin typeface="Blackadder ITC" panose="04020505051007020D02" pitchFamily="82" charset="0"/>
              </a:rPr>
              <a:t> </a:t>
            </a:r>
            <a:r>
              <a:rPr lang="en-US" dirty="0"/>
              <a:t>groups from the situation</a:t>
            </a:r>
          </a:p>
          <a:p>
            <a:pPr marL="742950" lvl="1" indent="-285750">
              <a:buFont typeface="Arial" panose="020B0604020202020204" pitchFamily="34" charset="0"/>
              <a:buChar char="•"/>
            </a:pPr>
            <a:r>
              <a:rPr lang="en-US" dirty="0"/>
              <a:t>To </a:t>
            </a:r>
            <a:r>
              <a:rPr lang="en-US" sz="2800" dirty="0">
                <a:latin typeface="Blackadder ITC" panose="04020505051007020D02" pitchFamily="82" charset="0"/>
              </a:rPr>
              <a:t>d</a:t>
            </a:r>
            <a:r>
              <a:rPr lang="en-US" sz="2400" u="sng" dirty="0">
                <a:latin typeface="Blackadder ITC" panose="04020505051007020D02" pitchFamily="82" charset="0"/>
              </a:rPr>
              <a:t>epend</a:t>
            </a:r>
            <a:r>
              <a:rPr lang="en-US" sz="2400" u="sng" dirty="0"/>
              <a:t> </a:t>
            </a:r>
            <a:r>
              <a:rPr lang="en-US" dirty="0"/>
              <a:t>on the particular circumstances</a:t>
            </a:r>
          </a:p>
          <a:p>
            <a:pPr marL="742950" lvl="1" indent="-285750">
              <a:buFont typeface="Arial" panose="020B0604020202020204" pitchFamily="34" charset="0"/>
              <a:buChar char="•"/>
            </a:pPr>
            <a:r>
              <a:rPr lang="en-US" dirty="0"/>
              <a:t>To</a:t>
            </a:r>
            <a:r>
              <a:rPr lang="en-US" sz="2800" u="sng" dirty="0">
                <a:latin typeface="Blackadder ITC" panose="04020505051007020D02" pitchFamily="82" charset="0"/>
              </a:rPr>
              <a:t> </a:t>
            </a:r>
            <a:r>
              <a:rPr lang="en-US" sz="2400" u="sng" dirty="0">
                <a:latin typeface="Blackadder ITC" panose="04020505051007020D02" pitchFamily="82" charset="0"/>
              </a:rPr>
              <a:t>protect </a:t>
            </a:r>
            <a:r>
              <a:rPr lang="en-US" dirty="0"/>
              <a:t>information from risks</a:t>
            </a:r>
          </a:p>
          <a:p>
            <a:pPr marL="342900" indent="-342900">
              <a:buFontTx/>
              <a:buAutoNum type="arabicParenR" startAt="2"/>
            </a:pPr>
            <a:r>
              <a:rPr lang="en-US" b="1" dirty="0"/>
              <a:t>Form partnerships as they occur in the text , </a:t>
            </a:r>
            <a:r>
              <a:rPr lang="en-US" b="1" dirty="0">
                <a:latin typeface="Times New Roman" panose="02020603050405020304" pitchFamily="18" charset="0"/>
                <a:cs typeface="Times New Roman" panose="02020603050405020304" pitchFamily="18" charset="0"/>
              </a:rPr>
              <a:t>u</a:t>
            </a:r>
            <a:r>
              <a:rPr lang="en-US" b="1" dirty="0">
                <a:latin typeface="Times New Roman" panose="02020603050405020304" pitchFamily="18" charset="0"/>
                <a:ea typeface="Calibri" panose="020F0502020204030204" pitchFamily="34" charset="0"/>
                <a:cs typeface="Times New Roman" panose="02020603050405020304" pitchFamily="18" charset="0"/>
              </a:rPr>
              <a:t>se these expressions in sentences of your own.</a:t>
            </a:r>
          </a:p>
          <a:p>
            <a:endParaRPr lang="en-US" b="1" dirty="0"/>
          </a:p>
          <a:p>
            <a:pPr marL="342900" indent="-342900">
              <a:buAutoNum type="arabicParenR" startAt="2"/>
            </a:pPr>
            <a:endParaRPr lang="en-US" b="1" dirty="0"/>
          </a:p>
          <a:p>
            <a:endParaRPr lang="en-US" dirty="0"/>
          </a:p>
          <a:p>
            <a:r>
              <a:rPr lang="en-US" dirty="0"/>
              <a:t> </a:t>
            </a:r>
          </a:p>
          <a:p>
            <a:endParaRPr lang="en-US" dirty="0"/>
          </a:p>
          <a:p>
            <a:endParaRPr lang="en-US" dirty="0"/>
          </a:p>
          <a:p>
            <a:r>
              <a:rPr lang="en-US" dirty="0"/>
              <a:t>4)	</a:t>
            </a:r>
            <a:r>
              <a:rPr lang="en-US" b="1" dirty="0"/>
              <a:t>From the box below choose words and word combinations to speak about:   </a:t>
            </a:r>
          </a:p>
          <a:p>
            <a:r>
              <a:rPr lang="en-US" dirty="0"/>
              <a:t>•	How to protect an organization's critical information and assets by ethically integrating cybersecurity</a:t>
            </a:r>
          </a:p>
        </p:txBody>
      </p:sp>
      <p:graphicFrame>
        <p:nvGraphicFramePr>
          <p:cNvPr id="11" name="Таблица 10">
            <a:extLst>
              <a:ext uri="{FF2B5EF4-FFF2-40B4-BE49-F238E27FC236}">
                <a16:creationId xmlns:a16="http://schemas.microsoft.com/office/drawing/2014/main" xmlns="" id="{7CE74F44-2662-41C7-9DD5-331FB93BB1C6}"/>
              </a:ext>
            </a:extLst>
          </p:cNvPr>
          <p:cNvGraphicFramePr>
            <a:graphicFrameLocks noGrp="1"/>
          </p:cNvGraphicFramePr>
          <p:nvPr>
            <p:extLst>
              <p:ext uri="{D42A27DB-BD31-4B8C-83A1-F6EECF244321}">
                <p14:modId xmlns:p14="http://schemas.microsoft.com/office/powerpoint/2010/main" xmlns="" val="2244977298"/>
              </p:ext>
            </p:extLst>
          </p:nvPr>
        </p:nvGraphicFramePr>
        <p:xfrm>
          <a:off x="704215" y="3888979"/>
          <a:ext cx="5391785" cy="1600200"/>
        </p:xfrm>
        <a:graphic>
          <a:graphicData uri="http://schemas.openxmlformats.org/drawingml/2006/table">
            <a:tbl>
              <a:tblPr firstRow="1" firstCol="1" bandRow="1"/>
              <a:tblGrid>
                <a:gridCol w="2709545">
                  <a:extLst>
                    <a:ext uri="{9D8B030D-6E8A-4147-A177-3AD203B41FA5}">
                      <a16:colId xmlns:a16="http://schemas.microsoft.com/office/drawing/2014/main" xmlns="" val="3015782895"/>
                    </a:ext>
                  </a:extLst>
                </a:gridCol>
                <a:gridCol w="2682240">
                  <a:extLst>
                    <a:ext uri="{9D8B030D-6E8A-4147-A177-3AD203B41FA5}">
                      <a16:colId xmlns:a16="http://schemas.microsoft.com/office/drawing/2014/main" xmlns="" val="3406522874"/>
                    </a:ext>
                  </a:extLst>
                </a:gridCol>
              </a:tblGrid>
              <a:tr h="0">
                <a:tc>
                  <a:txBody>
                    <a:bodyPr/>
                    <a:lstStyle/>
                    <a:p>
                      <a:pPr marL="457200">
                        <a:lnSpc>
                          <a:spcPct val="150000"/>
                        </a:lnSpc>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to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handle information</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50000"/>
                        </a:lnSpc>
                        <a:spcAft>
                          <a:spcPts val="100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risks</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7530896"/>
                  </a:ext>
                </a:extLst>
              </a:tr>
              <a:tr h="0">
                <a:tc>
                  <a:txBody>
                    <a:bodyPr/>
                    <a:lstStyle/>
                    <a:p>
                      <a:pPr>
                        <a:lnSpc>
                          <a:spcPct val="150000"/>
                        </a:lnSpc>
                        <a:spcAft>
                          <a:spcPts val="80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           to take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50000"/>
                        </a:lnSpc>
                        <a:spcAft>
                          <a:spcPts val="10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outcomes</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35272388"/>
                  </a:ext>
                </a:extLst>
              </a:tr>
              <a:tr h="33745">
                <a:tc>
                  <a:txBody>
                    <a:bodyPr/>
                    <a:lstStyle/>
                    <a:p>
                      <a:pPr marL="457200">
                        <a:lnSpc>
                          <a:spcPct val="150000"/>
                        </a:lnSpc>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to experience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50000"/>
                        </a:lnSpc>
                        <a:spcAft>
                          <a:spcPts val="10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the risk</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70073982"/>
                  </a:ext>
                </a:extLst>
              </a:tr>
              <a:tr h="0">
                <a:tc>
                  <a:txBody>
                    <a:bodyPr/>
                    <a:lstStyle/>
                    <a:p>
                      <a:pPr marL="457200">
                        <a:lnSpc>
                          <a:spcPct val="150000"/>
                        </a:lnSpc>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to counter the effects</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50000"/>
                        </a:lnSpc>
                        <a:spcAft>
                          <a:spcPts val="10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of a threat</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59141892"/>
                  </a:ext>
                </a:extLst>
              </a:tr>
              <a:tr h="0">
                <a:tc>
                  <a:txBody>
                    <a:bodyPr/>
                    <a:lstStyle/>
                    <a:p>
                      <a:pPr marL="457200">
                        <a:lnSpc>
                          <a:spcPct val="150000"/>
                        </a:lnSpc>
                      </a:pPr>
                      <a:r>
                        <a:rPr lang="en-US" sz="1400">
                          <a:effectLst/>
                          <a:latin typeface="Times New Roman" panose="02020603050405020304" pitchFamily="18" charset="0"/>
                          <a:ea typeface="Calibri" panose="020F0502020204030204" pitchFamily="34" charset="0"/>
                          <a:cs typeface="Times New Roman" panose="02020603050405020304" pitchFamily="18" charset="0"/>
                        </a:rPr>
                        <a:t>to predict unknown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50000"/>
                        </a:lnSpc>
                        <a:spcAft>
                          <a:spcPts val="10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assets</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70633268"/>
                  </a:ext>
                </a:extLst>
              </a:tr>
            </a:tbl>
          </a:graphicData>
        </a:graphic>
      </p:graphicFrame>
      <p:cxnSp>
        <p:nvCxnSpPr>
          <p:cNvPr id="13" name="Прямая со стрелкой 12">
            <a:extLst>
              <a:ext uri="{FF2B5EF4-FFF2-40B4-BE49-F238E27FC236}">
                <a16:creationId xmlns:a16="http://schemas.microsoft.com/office/drawing/2014/main" xmlns="" id="{6253DD3A-0279-496C-8CF6-DFE12ECD8C38}"/>
              </a:ext>
            </a:extLst>
          </p:cNvPr>
          <p:cNvCxnSpPr>
            <a:cxnSpLocks/>
          </p:cNvCxnSpPr>
          <p:nvPr/>
        </p:nvCxnSpPr>
        <p:spPr>
          <a:xfrm>
            <a:off x="2946748" y="4055249"/>
            <a:ext cx="906717" cy="10988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Прямоугольник 15">
            <a:extLst>
              <a:ext uri="{FF2B5EF4-FFF2-40B4-BE49-F238E27FC236}">
                <a16:creationId xmlns:a16="http://schemas.microsoft.com/office/drawing/2014/main" xmlns="" id="{517D04CF-5BA9-4AE7-8B4B-AA8CAFFF4DBA}"/>
              </a:ext>
            </a:extLst>
          </p:cNvPr>
          <p:cNvSpPr/>
          <p:nvPr/>
        </p:nvSpPr>
        <p:spPr>
          <a:xfrm>
            <a:off x="704215" y="6059718"/>
            <a:ext cx="11487785" cy="69425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rPr>
              <a:t>boundaries for security management; elements of guidance; security breach; governance principles; unconventional attacks; systemic security life cycle; business continuity; governance provisions; a “zero tolerance” approach; …</a:t>
            </a:r>
          </a:p>
        </p:txBody>
      </p:sp>
    </p:spTree>
    <p:extLst>
      <p:ext uri="{BB962C8B-B14F-4D97-AF65-F5344CB8AC3E}">
        <p14:creationId xmlns:p14="http://schemas.microsoft.com/office/powerpoint/2010/main" xmlns="" val="453840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C670163-6FEF-4AF2-9491-35C7E02039C0}"/>
              </a:ext>
            </a:extLst>
          </p:cNvPr>
          <p:cNvSpPr>
            <a:spLocks noGrp="1"/>
          </p:cNvSpPr>
          <p:nvPr>
            <p:ph type="title"/>
          </p:nvPr>
        </p:nvSpPr>
        <p:spPr/>
        <p:txBody>
          <a:bodyPr/>
          <a:lstStyle/>
          <a:p>
            <a:r>
              <a:rPr lang="ru-RU" dirty="0" err="1"/>
              <a:t>Концептологический</a:t>
            </a:r>
            <a:r>
              <a:rPr lang="ru-RU" dirty="0"/>
              <a:t> подход </a:t>
            </a:r>
          </a:p>
        </p:txBody>
      </p:sp>
      <p:sp>
        <p:nvSpPr>
          <p:cNvPr id="3" name="Объект 2">
            <a:extLst>
              <a:ext uri="{FF2B5EF4-FFF2-40B4-BE49-F238E27FC236}">
                <a16:creationId xmlns:a16="http://schemas.microsoft.com/office/drawing/2014/main" xmlns="" id="{5BDE50CA-55F2-4C4F-A769-C255243EFEDB}"/>
              </a:ext>
            </a:extLst>
          </p:cNvPr>
          <p:cNvSpPr>
            <a:spLocks noGrp="1"/>
          </p:cNvSpPr>
          <p:nvPr>
            <p:ph idx="1"/>
          </p:nvPr>
        </p:nvSpPr>
        <p:spPr>
          <a:xfrm>
            <a:off x="330413" y="1549000"/>
            <a:ext cx="11587523" cy="3614671"/>
          </a:xfrm>
        </p:spPr>
        <p:txBody>
          <a:bodyPr>
            <a:normAutofit/>
          </a:bodyPr>
          <a:lstStyle/>
          <a:p>
            <a:pPr marL="342900" lvl="0" indent="-342900" algn="just">
              <a:lnSpc>
                <a:spcPct val="115000"/>
              </a:lnSpc>
              <a:spcAft>
                <a:spcPts val="1000"/>
              </a:spcAft>
              <a:buFont typeface="+mj-lt"/>
              <a:buAutoNum type="arabicParenR"/>
            </a:pPr>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узнаваемые концепты</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имеющие отношение к той или иной культуре</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primary election; a whip; Member of Parliament; suffrage; franchise)</a:t>
            </a:r>
          </a:p>
          <a:p>
            <a:pPr marL="0" indent="0" algn="just">
              <a:lnSpc>
                <a:spcPct val="107000"/>
              </a:lnSpc>
              <a:spcAft>
                <a:spcPts val="800"/>
              </a:spcAft>
              <a:buNone/>
            </a:pPr>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2) </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концепты, референтами которых являются </a:t>
            </a:r>
            <a:r>
              <a:rPr lang="ru-RU" sz="1800" b="1" i="1" dirty="0">
                <a:effectLst/>
                <a:latin typeface="Times New Roman" panose="02020603050405020304" pitchFamily="18" charset="0"/>
                <a:ea typeface="Calibri" panose="020F0502020204030204" pitchFamily="34" charset="0"/>
                <a:cs typeface="Times New Roman" panose="02020603050405020304" pitchFamily="18" charset="0"/>
              </a:rPr>
              <a:t>национально-специфические явления</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a:t>
            </a:r>
            <a:r>
              <a:rPr lang="ru-RU" sz="1800" i="1" dirty="0" err="1">
                <a:effectLst/>
                <a:latin typeface="Times New Roman" panose="02020603050405020304" pitchFamily="18" charset="0"/>
                <a:ea typeface="Calibri" panose="020F0502020204030204" pitchFamily="34" charset="0"/>
                <a:cs typeface="Times New Roman" panose="02020603050405020304" pitchFamily="18" charset="0"/>
              </a:rPr>
              <a:t>life-time</a:t>
            </a:r>
            <a:r>
              <a:rPr lang="ru-RU"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i="1" dirty="0" err="1">
                <a:effectLst/>
                <a:latin typeface="Times New Roman" panose="02020603050405020304" pitchFamily="18" charset="0"/>
                <a:ea typeface="Calibri" panose="020F0502020204030204" pitchFamily="34" charset="0"/>
                <a:cs typeface="Times New Roman" panose="02020603050405020304" pitchFamily="18" charset="0"/>
              </a:rPr>
              <a:t>employment</a:t>
            </a:r>
            <a:r>
              <a:rPr lang="ru-RU"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i="1" dirty="0" err="1">
                <a:effectLst/>
                <a:latin typeface="Times New Roman" panose="02020603050405020304" pitchFamily="18" charset="0"/>
                <a:ea typeface="Calibri" panose="020F0502020204030204" pitchFamily="34" charset="0"/>
                <a:cs typeface="Times New Roman" panose="02020603050405020304" pitchFamily="18" charset="0"/>
              </a:rPr>
              <a:t>promotion</a:t>
            </a:r>
            <a:r>
              <a:rPr lang="ru-RU"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i="1" dirty="0" err="1">
                <a:effectLst/>
                <a:latin typeface="Times New Roman" panose="02020603050405020304" pitchFamily="18" charset="0"/>
                <a:ea typeface="Calibri" panose="020F0502020204030204" pitchFamily="34" charset="0"/>
                <a:cs typeface="Times New Roman" panose="02020603050405020304" pitchFamily="18" charset="0"/>
              </a:rPr>
              <a:t>by</a:t>
            </a:r>
            <a:r>
              <a:rPr lang="ru-RU"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i="1" dirty="0" err="1">
                <a:effectLst/>
                <a:latin typeface="Times New Roman" panose="02020603050405020304" pitchFamily="18" charset="0"/>
                <a:ea typeface="Calibri" panose="020F0502020204030204" pitchFamily="34" charset="0"/>
                <a:cs typeface="Times New Roman" panose="02020603050405020304" pitchFamily="18" charset="0"/>
              </a:rPr>
              <a:t>seniority</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3) концепты, требующие при работе с текстом определенной обработки представленной в них информации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i="1" dirty="0" err="1">
                <a:effectLst/>
                <a:latin typeface="Times New Roman" panose="02020603050405020304" pitchFamily="18" charset="0"/>
                <a:ea typeface="Calibri" panose="020F0502020204030204" pitchFamily="34" charset="0"/>
                <a:cs typeface="Times New Roman" panose="02020603050405020304" pitchFamily="18" charset="0"/>
              </a:rPr>
              <a:t>the</a:t>
            </a:r>
            <a:r>
              <a:rPr lang="ru-RU"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i="1" dirty="0" err="1">
                <a:effectLst/>
                <a:latin typeface="Times New Roman" panose="02020603050405020304" pitchFamily="18" charset="0"/>
                <a:ea typeface="Calibri" panose="020F0502020204030204" pitchFamily="34" charset="0"/>
                <a:cs typeface="Times New Roman" panose="02020603050405020304" pitchFamily="18" charset="0"/>
              </a:rPr>
              <a:t>Japanese</a:t>
            </a:r>
            <a:r>
              <a:rPr lang="ru-RU"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i="1" dirty="0" err="1">
                <a:effectLst/>
                <a:latin typeface="Times New Roman" panose="02020603050405020304" pitchFamily="18" charset="0"/>
                <a:ea typeface="Calibri" panose="020F0502020204030204" pitchFamily="34" charset="0"/>
                <a:cs typeface="Times New Roman" panose="02020603050405020304" pitchFamily="18" charset="0"/>
              </a:rPr>
              <a:t>business</a:t>
            </a:r>
            <a:r>
              <a:rPr lang="ru-RU"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i="1" dirty="0" err="1">
                <a:effectLst/>
                <a:latin typeface="Times New Roman" panose="02020603050405020304" pitchFamily="18" charset="0"/>
                <a:ea typeface="Calibri" panose="020F0502020204030204" pitchFamily="34" charset="0"/>
                <a:cs typeface="Times New Roman" panose="02020603050405020304" pitchFamily="18" charset="0"/>
              </a:rPr>
              <a:t>system</a:t>
            </a:r>
            <a:r>
              <a:rPr lang="ru-RU"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i="1" dirty="0" err="1">
                <a:effectLst/>
                <a:latin typeface="Times New Roman" panose="02020603050405020304" pitchFamily="18" charset="0"/>
                <a:ea typeface="Calibri" panose="020F0502020204030204" pitchFamily="34" charset="0"/>
                <a:cs typeface="Times New Roman" panose="02020603050405020304" pitchFamily="18" charset="0"/>
              </a:rPr>
              <a:t>Japanese</a:t>
            </a:r>
            <a:r>
              <a:rPr lang="ru-RU"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i="1" dirty="0" err="1">
                <a:effectLst/>
                <a:latin typeface="Times New Roman" panose="02020603050405020304" pitchFamily="18" charset="0"/>
                <a:ea typeface="Calibri" panose="020F0502020204030204" pitchFamily="34" charset="0"/>
                <a:cs typeface="Times New Roman" panose="02020603050405020304" pitchFamily="18" charset="0"/>
              </a:rPr>
              <a:t>competition</a:t>
            </a:r>
            <a:r>
              <a:rPr lang="ru-RU"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i="1" dirty="0" err="1">
                <a:effectLst/>
                <a:latin typeface="Times New Roman" panose="02020603050405020304" pitchFamily="18" charset="0"/>
                <a:ea typeface="Calibri" panose="020F0502020204030204" pitchFamily="34" charset="0"/>
                <a:cs typeface="Times New Roman" panose="02020603050405020304" pitchFamily="18" charset="0"/>
              </a:rPr>
              <a:t>doing</a:t>
            </a:r>
            <a:r>
              <a:rPr lang="ru-RU"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i="1" dirty="0" err="1">
                <a:effectLst/>
                <a:latin typeface="Times New Roman" panose="02020603050405020304" pitchFamily="18" charset="0"/>
                <a:ea typeface="Calibri" panose="020F0502020204030204" pitchFamily="34" charset="0"/>
                <a:cs typeface="Times New Roman" panose="02020603050405020304" pitchFamily="18" charset="0"/>
              </a:rPr>
              <a:t>business</a:t>
            </a:r>
            <a:r>
              <a:rPr lang="ru-RU"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i="1" dirty="0" err="1">
                <a:effectLst/>
                <a:latin typeface="Times New Roman" panose="02020603050405020304" pitchFamily="18" charset="0"/>
                <a:ea typeface="Calibri" panose="020F0502020204030204" pitchFamily="34" charset="0"/>
                <a:cs typeface="Times New Roman" panose="02020603050405020304" pitchFamily="18" charset="0"/>
              </a:rPr>
              <a:t>in</a:t>
            </a:r>
            <a:r>
              <a:rPr lang="ru-RU"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i="1" dirty="0" err="1">
                <a:effectLst/>
                <a:latin typeface="Times New Roman" panose="02020603050405020304" pitchFamily="18" charset="0"/>
                <a:ea typeface="Calibri" panose="020F0502020204030204" pitchFamily="34" charset="0"/>
                <a:cs typeface="Times New Roman" panose="02020603050405020304" pitchFamily="18" charset="0"/>
              </a:rPr>
              <a:t>the</a:t>
            </a:r>
            <a:r>
              <a:rPr lang="ru-RU" sz="1800" i="1" dirty="0">
                <a:effectLst/>
                <a:latin typeface="Times New Roman" panose="02020603050405020304" pitchFamily="18" charset="0"/>
                <a:ea typeface="Calibri" panose="020F0502020204030204" pitchFamily="34" charset="0"/>
                <a:cs typeface="Times New Roman" panose="02020603050405020304" pitchFamily="18" charset="0"/>
              </a:rPr>
              <a:t> Middle East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xmlns="" val="4098290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a:extLst>
              <a:ext uri="{FF2B5EF4-FFF2-40B4-BE49-F238E27FC236}">
                <a16:creationId xmlns:a16="http://schemas.microsoft.com/office/drawing/2014/main" xmlns="" id="{A5CD88C1-F35D-4544-98FE-BF5BEB111531}"/>
              </a:ext>
            </a:extLst>
          </p:cNvPr>
          <p:cNvGraphicFramePr>
            <a:graphicFrameLocks noGrp="1"/>
          </p:cNvGraphicFramePr>
          <p:nvPr>
            <p:extLst>
              <p:ext uri="{D42A27DB-BD31-4B8C-83A1-F6EECF244321}">
                <p14:modId xmlns:p14="http://schemas.microsoft.com/office/powerpoint/2010/main" xmlns="" val="2250554968"/>
              </p:ext>
            </p:extLst>
          </p:nvPr>
        </p:nvGraphicFramePr>
        <p:xfrm>
          <a:off x="-61472" y="0"/>
          <a:ext cx="12253472" cy="6858002"/>
        </p:xfrm>
        <a:graphic>
          <a:graphicData uri="http://schemas.openxmlformats.org/drawingml/2006/table">
            <a:tbl>
              <a:tblPr>
                <a:tableStyleId>{5C22544A-7EE6-4342-B048-85BDC9FD1C3A}</a:tableStyleId>
              </a:tblPr>
              <a:tblGrid>
                <a:gridCol w="1640184">
                  <a:extLst>
                    <a:ext uri="{9D8B030D-6E8A-4147-A177-3AD203B41FA5}">
                      <a16:colId xmlns:a16="http://schemas.microsoft.com/office/drawing/2014/main" xmlns="" val="1273516623"/>
                    </a:ext>
                  </a:extLst>
                </a:gridCol>
                <a:gridCol w="1652080">
                  <a:extLst>
                    <a:ext uri="{9D8B030D-6E8A-4147-A177-3AD203B41FA5}">
                      <a16:colId xmlns:a16="http://schemas.microsoft.com/office/drawing/2014/main" xmlns="" val="1970782978"/>
                    </a:ext>
                  </a:extLst>
                </a:gridCol>
                <a:gridCol w="2190967">
                  <a:extLst>
                    <a:ext uri="{9D8B030D-6E8A-4147-A177-3AD203B41FA5}">
                      <a16:colId xmlns:a16="http://schemas.microsoft.com/office/drawing/2014/main" xmlns="" val="2552563912"/>
                    </a:ext>
                  </a:extLst>
                </a:gridCol>
                <a:gridCol w="1740630">
                  <a:extLst>
                    <a:ext uri="{9D8B030D-6E8A-4147-A177-3AD203B41FA5}">
                      <a16:colId xmlns:a16="http://schemas.microsoft.com/office/drawing/2014/main" xmlns="" val="859472702"/>
                    </a:ext>
                  </a:extLst>
                </a:gridCol>
                <a:gridCol w="1740630">
                  <a:extLst>
                    <a:ext uri="{9D8B030D-6E8A-4147-A177-3AD203B41FA5}">
                      <a16:colId xmlns:a16="http://schemas.microsoft.com/office/drawing/2014/main" xmlns="" val="2353053073"/>
                    </a:ext>
                  </a:extLst>
                </a:gridCol>
                <a:gridCol w="1598951">
                  <a:extLst>
                    <a:ext uri="{9D8B030D-6E8A-4147-A177-3AD203B41FA5}">
                      <a16:colId xmlns:a16="http://schemas.microsoft.com/office/drawing/2014/main" xmlns="" val="1374453230"/>
                    </a:ext>
                  </a:extLst>
                </a:gridCol>
                <a:gridCol w="1690030">
                  <a:extLst>
                    <a:ext uri="{9D8B030D-6E8A-4147-A177-3AD203B41FA5}">
                      <a16:colId xmlns:a16="http://schemas.microsoft.com/office/drawing/2014/main" xmlns="" val="1943917227"/>
                    </a:ext>
                  </a:extLst>
                </a:gridCol>
              </a:tblGrid>
              <a:tr h="812218">
                <a:tc>
                  <a:txBody>
                    <a:bodyPr/>
                    <a:lstStyle/>
                    <a:p>
                      <a:pPr marL="0" marR="0" algn="just">
                        <a:lnSpc>
                          <a:spcPct val="115000"/>
                        </a:lnSpc>
                        <a:spcBef>
                          <a:spcPts val="0"/>
                        </a:spcBef>
                        <a:spcAft>
                          <a:spcPts val="0"/>
                        </a:spcAft>
                      </a:pPr>
                      <a:r>
                        <a:rPr lang="ru-RU" sz="1600" dirty="0">
                          <a:effectLst/>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marL="0" marR="0" algn="just">
                        <a:lnSpc>
                          <a:spcPct val="115000"/>
                        </a:lnSpc>
                        <a:spcBef>
                          <a:spcPts val="0"/>
                        </a:spcBef>
                        <a:spcAft>
                          <a:spcPts val="0"/>
                        </a:spcAft>
                      </a:pPr>
                      <a:r>
                        <a:rPr lang="en-US" sz="1600" dirty="0">
                          <a:effectLst/>
                        </a:rPr>
                        <a:t>renewable</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marL="0" marR="0" algn="just">
                        <a:lnSpc>
                          <a:spcPct val="115000"/>
                        </a:lnSpc>
                        <a:spcBef>
                          <a:spcPts val="0"/>
                        </a:spcBef>
                        <a:spcAft>
                          <a:spcPts val="0"/>
                        </a:spcAft>
                      </a:pPr>
                      <a:r>
                        <a:rPr lang="ru-RU" sz="16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marL="0" marR="0" algn="ctr">
                        <a:lnSpc>
                          <a:spcPct val="115000"/>
                        </a:lnSpc>
                        <a:spcBef>
                          <a:spcPts val="0"/>
                        </a:spcBef>
                        <a:spcAft>
                          <a:spcPts val="0"/>
                        </a:spcAft>
                      </a:pPr>
                      <a:r>
                        <a:rPr lang="en-US" sz="1600" b="1" dirty="0">
                          <a:effectLst/>
                        </a:rPr>
                        <a:t>renewable energy</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marR="0" algn="just">
                        <a:lnSpc>
                          <a:spcPct val="115000"/>
                        </a:lnSpc>
                        <a:spcBef>
                          <a:spcPts val="0"/>
                        </a:spcBef>
                        <a:spcAft>
                          <a:spcPts val="0"/>
                        </a:spcAft>
                      </a:pPr>
                      <a:r>
                        <a:rPr lang="ru-RU" sz="1600" dirty="0">
                          <a:effectLst/>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marL="0" marR="0" algn="just">
                        <a:lnSpc>
                          <a:spcPct val="115000"/>
                        </a:lnSpc>
                        <a:spcBef>
                          <a:spcPts val="0"/>
                        </a:spcBef>
                        <a:spcAft>
                          <a:spcPts val="0"/>
                        </a:spcAft>
                      </a:pPr>
                      <a:r>
                        <a:rPr lang="ru-RU" sz="1600" dirty="0">
                          <a:effectLst/>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marL="0" marR="0" algn="just">
                        <a:lnSpc>
                          <a:spcPct val="115000"/>
                        </a:lnSpc>
                        <a:spcBef>
                          <a:spcPts val="0"/>
                        </a:spcBef>
                        <a:spcAft>
                          <a:spcPts val="0"/>
                        </a:spcAft>
                      </a:pPr>
                      <a:r>
                        <a:rPr lang="ru-RU" sz="16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xmlns="" val="410596262"/>
                  </a:ext>
                </a:extLst>
              </a:tr>
              <a:tr h="699228">
                <a:tc>
                  <a:txBody>
                    <a:bodyPr/>
                    <a:lstStyle/>
                    <a:p>
                      <a:pPr marL="0" marR="0" algn="just">
                        <a:lnSpc>
                          <a:spcPct val="115000"/>
                        </a:lnSpc>
                        <a:spcBef>
                          <a:spcPts val="0"/>
                        </a:spcBef>
                        <a:spcAft>
                          <a:spcPts val="0"/>
                        </a:spcAft>
                      </a:pPr>
                      <a:r>
                        <a:rPr lang="ru-RU" sz="1600" dirty="0">
                          <a:effectLst/>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marL="0" marR="0" algn="just">
                        <a:lnSpc>
                          <a:spcPct val="115000"/>
                        </a:lnSpc>
                        <a:spcBef>
                          <a:spcPts val="0"/>
                        </a:spcBef>
                        <a:spcAft>
                          <a:spcPts val="0"/>
                        </a:spcAft>
                      </a:pPr>
                      <a:r>
                        <a:rPr lang="en-US" sz="1600" dirty="0">
                          <a:effectLst/>
                        </a:rPr>
                        <a:t>carbon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marL="0" marR="0" algn="just">
                        <a:lnSpc>
                          <a:spcPct val="115000"/>
                        </a:lnSpc>
                        <a:spcBef>
                          <a:spcPts val="0"/>
                        </a:spcBef>
                        <a:spcAft>
                          <a:spcPts val="0"/>
                        </a:spcAft>
                      </a:pPr>
                      <a:r>
                        <a:rPr lang="en-US" sz="1600" dirty="0">
                          <a:effectLst/>
                        </a:rPr>
                        <a:t>carbon emission</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marL="0" marR="0" algn="ctr">
                        <a:lnSpc>
                          <a:spcPct val="115000"/>
                        </a:lnSpc>
                        <a:spcBef>
                          <a:spcPts val="0"/>
                        </a:spcBef>
                        <a:spcAft>
                          <a:spcPts val="0"/>
                        </a:spcAft>
                      </a:pPr>
                      <a:r>
                        <a:rPr lang="en-US" sz="1600" b="1" dirty="0">
                          <a:effectLst/>
                        </a:rPr>
                        <a:t>green carbon</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marR="0" algn="just">
                        <a:lnSpc>
                          <a:spcPct val="115000"/>
                        </a:lnSpc>
                        <a:spcBef>
                          <a:spcPts val="0"/>
                        </a:spcBef>
                        <a:spcAft>
                          <a:spcPts val="0"/>
                        </a:spcAft>
                      </a:pPr>
                      <a:r>
                        <a:rPr lang="ru-RU" sz="1600" dirty="0">
                          <a:effectLst/>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marL="0" marR="0" algn="just">
                        <a:lnSpc>
                          <a:spcPct val="115000"/>
                        </a:lnSpc>
                        <a:spcBef>
                          <a:spcPts val="0"/>
                        </a:spcBef>
                        <a:spcAft>
                          <a:spcPts val="0"/>
                        </a:spcAft>
                      </a:pPr>
                      <a:r>
                        <a:rPr lang="en-US" sz="1600" dirty="0">
                          <a:effectLst/>
                        </a:rPr>
                        <a:t>business</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marL="0" marR="0" algn="just">
                        <a:lnSpc>
                          <a:spcPct val="115000"/>
                        </a:lnSpc>
                        <a:spcBef>
                          <a:spcPts val="0"/>
                        </a:spcBef>
                        <a:spcAft>
                          <a:spcPts val="0"/>
                        </a:spcAft>
                      </a:pPr>
                      <a:r>
                        <a:rPr lang="ru-RU" sz="16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xmlns="" val="1003262598"/>
                  </a:ext>
                </a:extLst>
              </a:tr>
              <a:tr h="812218">
                <a:tc>
                  <a:txBody>
                    <a:bodyPr/>
                    <a:lstStyle/>
                    <a:p>
                      <a:pPr marL="0" marR="0" algn="just">
                        <a:lnSpc>
                          <a:spcPct val="115000"/>
                        </a:lnSpc>
                        <a:spcBef>
                          <a:spcPts val="0"/>
                        </a:spcBef>
                        <a:spcAft>
                          <a:spcPts val="0"/>
                        </a:spcAft>
                      </a:pPr>
                      <a:r>
                        <a:rPr lang="ru-RU" sz="1600" dirty="0">
                          <a:effectLst/>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marL="0" marR="0" algn="just">
                        <a:lnSpc>
                          <a:spcPct val="115000"/>
                        </a:lnSpc>
                        <a:spcBef>
                          <a:spcPts val="0"/>
                        </a:spcBef>
                        <a:spcAft>
                          <a:spcPts val="0"/>
                        </a:spcAft>
                      </a:pPr>
                      <a:r>
                        <a:rPr lang="en-US" sz="1600" dirty="0">
                          <a:effectLst/>
                        </a:rPr>
                        <a:t>ecological</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marL="0" marR="0" algn="just">
                        <a:lnSpc>
                          <a:spcPct val="115000"/>
                        </a:lnSpc>
                        <a:spcBef>
                          <a:spcPts val="0"/>
                        </a:spcBef>
                        <a:spcAft>
                          <a:spcPts val="0"/>
                        </a:spcAft>
                      </a:pPr>
                      <a:r>
                        <a:rPr lang="ru-RU" sz="1600" dirty="0">
                          <a:effectLst/>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marL="0" marR="0" algn="ctr">
                        <a:lnSpc>
                          <a:spcPct val="115000"/>
                        </a:lnSpc>
                        <a:spcBef>
                          <a:spcPts val="0"/>
                        </a:spcBef>
                        <a:spcAft>
                          <a:spcPts val="0"/>
                        </a:spcAft>
                      </a:pPr>
                      <a:r>
                        <a:rPr lang="en-US" sz="1600" b="1" dirty="0">
                          <a:effectLst/>
                        </a:rPr>
                        <a:t>green business</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marR="0" algn="just">
                        <a:lnSpc>
                          <a:spcPct val="115000"/>
                        </a:lnSpc>
                        <a:spcBef>
                          <a:spcPts val="0"/>
                        </a:spcBef>
                        <a:spcAft>
                          <a:spcPts val="0"/>
                        </a:spcAft>
                      </a:pPr>
                      <a:r>
                        <a:rPr lang="ru-RU" sz="1600" dirty="0">
                          <a:effectLst/>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marL="0" marR="0" algn="just">
                        <a:lnSpc>
                          <a:spcPct val="115000"/>
                        </a:lnSpc>
                        <a:spcBef>
                          <a:spcPts val="0"/>
                        </a:spcBef>
                        <a:spcAft>
                          <a:spcPts val="0"/>
                        </a:spcAft>
                      </a:pPr>
                      <a:r>
                        <a:rPr lang="en-US" sz="1600" dirty="0">
                          <a:effectLst/>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marL="0" marR="0" algn="just">
                        <a:lnSpc>
                          <a:spcPct val="115000"/>
                        </a:lnSpc>
                        <a:spcBef>
                          <a:spcPts val="0"/>
                        </a:spcBef>
                        <a:spcAft>
                          <a:spcPts val="0"/>
                        </a:spcAft>
                      </a:pPr>
                      <a:r>
                        <a:rPr lang="ru-RU" sz="16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xmlns="" val="446517964"/>
                  </a:ext>
                </a:extLst>
              </a:tr>
              <a:tr h="699228">
                <a:tc>
                  <a:txBody>
                    <a:bodyPr/>
                    <a:lstStyle/>
                    <a:p>
                      <a:pPr marL="0" marR="0" algn="just">
                        <a:lnSpc>
                          <a:spcPct val="115000"/>
                        </a:lnSpc>
                        <a:spcBef>
                          <a:spcPts val="0"/>
                        </a:spcBef>
                        <a:spcAft>
                          <a:spcPts val="0"/>
                        </a:spcAft>
                      </a:pPr>
                      <a:r>
                        <a:rPr lang="en-US" sz="16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marL="0" marR="0" algn="just">
                        <a:lnSpc>
                          <a:spcPct val="115000"/>
                        </a:lnSpc>
                        <a:spcBef>
                          <a:spcPts val="0"/>
                        </a:spcBef>
                        <a:spcAft>
                          <a:spcPts val="0"/>
                        </a:spcAft>
                      </a:pPr>
                      <a:r>
                        <a:rPr lang="en-US" sz="1600" dirty="0">
                          <a:effectLst/>
                        </a:rPr>
                        <a:t>green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marL="0" marR="0" algn="just">
                        <a:lnSpc>
                          <a:spcPct val="115000"/>
                        </a:lnSpc>
                        <a:spcBef>
                          <a:spcPts val="0"/>
                        </a:spcBef>
                        <a:spcAft>
                          <a:spcPts val="0"/>
                        </a:spcAft>
                      </a:pPr>
                      <a:r>
                        <a:rPr lang="en-US" sz="1600" dirty="0">
                          <a:effectLst/>
                        </a:rPr>
                        <a:t>greenness</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marL="0" marR="0" algn="ctr">
                        <a:lnSpc>
                          <a:spcPct val="115000"/>
                        </a:lnSpc>
                        <a:spcBef>
                          <a:spcPts val="0"/>
                        </a:spcBef>
                        <a:spcAft>
                          <a:spcPts val="0"/>
                        </a:spcAft>
                      </a:pPr>
                      <a:r>
                        <a:rPr lang="en-US" sz="1600" b="1" dirty="0">
                          <a:effectLst/>
                        </a:rPr>
                        <a:t>green audit</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marR="0" algn="just">
                        <a:lnSpc>
                          <a:spcPct val="115000"/>
                        </a:lnSpc>
                        <a:spcBef>
                          <a:spcPts val="0"/>
                        </a:spcBef>
                        <a:spcAft>
                          <a:spcPts val="0"/>
                        </a:spcAft>
                      </a:pPr>
                      <a:r>
                        <a:rPr lang="ru-RU" sz="16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marL="0" marR="0" algn="just">
                        <a:lnSpc>
                          <a:spcPct val="115000"/>
                        </a:lnSpc>
                        <a:spcBef>
                          <a:spcPts val="0"/>
                        </a:spcBef>
                        <a:spcAft>
                          <a:spcPts val="0"/>
                        </a:spcAft>
                      </a:pPr>
                      <a:r>
                        <a:rPr lang="en-US" sz="1600" dirty="0">
                          <a:effectLst/>
                        </a:rPr>
                        <a:t>labelling</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marL="0" marR="0" algn="just">
                        <a:lnSpc>
                          <a:spcPct val="115000"/>
                        </a:lnSpc>
                        <a:spcBef>
                          <a:spcPts val="0"/>
                        </a:spcBef>
                        <a:spcAft>
                          <a:spcPts val="0"/>
                        </a:spcAft>
                      </a:pPr>
                      <a:r>
                        <a:rPr lang="en-US" sz="16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xmlns="" val="1763123502"/>
                  </a:ext>
                </a:extLst>
              </a:tr>
              <a:tr h="812218">
                <a:tc>
                  <a:txBody>
                    <a:bodyPr/>
                    <a:lstStyle/>
                    <a:p>
                      <a:pPr marL="0" marR="0" algn="just">
                        <a:lnSpc>
                          <a:spcPct val="115000"/>
                        </a:lnSpc>
                        <a:spcBef>
                          <a:spcPts val="0"/>
                        </a:spcBef>
                        <a:spcAft>
                          <a:spcPts val="0"/>
                        </a:spcAft>
                      </a:pPr>
                      <a:r>
                        <a:rPr lang="en-US" sz="1600" b="1" dirty="0">
                          <a:effectLst/>
                        </a:rPr>
                        <a:t>Ecology</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marL="0" marR="0" algn="just">
                        <a:lnSpc>
                          <a:spcPct val="115000"/>
                        </a:lnSpc>
                        <a:spcBef>
                          <a:spcPts val="0"/>
                        </a:spcBef>
                        <a:spcAft>
                          <a:spcPts val="0"/>
                        </a:spcAft>
                      </a:pPr>
                      <a:r>
                        <a:rPr lang="en-US" sz="1600" dirty="0">
                          <a:effectLst/>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marL="0" marR="0" algn="just">
                        <a:lnSpc>
                          <a:spcPct val="115000"/>
                        </a:lnSpc>
                        <a:spcBef>
                          <a:spcPts val="0"/>
                        </a:spcBef>
                        <a:spcAft>
                          <a:spcPts val="0"/>
                        </a:spcAft>
                      </a:pPr>
                      <a:r>
                        <a:rPr lang="en-US" sz="1600" dirty="0">
                          <a:effectLst/>
                        </a:rPr>
                        <a:t>greenhouse gas</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marL="0" marR="0" algn="ctr">
                        <a:lnSpc>
                          <a:spcPct val="115000"/>
                        </a:lnSpc>
                        <a:spcBef>
                          <a:spcPts val="0"/>
                        </a:spcBef>
                        <a:spcAft>
                          <a:spcPts val="0"/>
                        </a:spcAft>
                      </a:pPr>
                      <a:r>
                        <a:rPr lang="en-US" sz="1600" b="1" dirty="0">
                          <a:effectLst/>
                        </a:rPr>
                        <a:t>green certification</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marR="0" algn="just">
                        <a:lnSpc>
                          <a:spcPct val="115000"/>
                        </a:lnSpc>
                        <a:spcBef>
                          <a:spcPts val="0"/>
                        </a:spcBef>
                        <a:spcAft>
                          <a:spcPts val="0"/>
                        </a:spcAft>
                      </a:pPr>
                      <a:r>
                        <a:rPr lang="en-US" sz="1600" dirty="0">
                          <a:effectLst/>
                        </a:rPr>
                        <a:t>certification</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marL="0" marR="0" algn="just">
                        <a:lnSpc>
                          <a:spcPct val="115000"/>
                        </a:lnSpc>
                        <a:spcBef>
                          <a:spcPts val="0"/>
                        </a:spcBef>
                        <a:spcAft>
                          <a:spcPts val="0"/>
                        </a:spcAft>
                      </a:pPr>
                      <a:r>
                        <a:rPr lang="en-US" sz="1600" dirty="0">
                          <a:effectLst/>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marL="0" marR="0" algn="just">
                        <a:lnSpc>
                          <a:spcPct val="115000"/>
                        </a:lnSpc>
                        <a:spcBef>
                          <a:spcPts val="0"/>
                        </a:spcBef>
                        <a:spcAft>
                          <a:spcPts val="0"/>
                        </a:spcAft>
                      </a:pPr>
                      <a:r>
                        <a:rPr lang="en-US" sz="1600" b="1" dirty="0">
                          <a:effectLst/>
                        </a:rPr>
                        <a:t>Economy</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xmlns="" val="3129039189"/>
                  </a:ext>
                </a:extLst>
              </a:tr>
              <a:tr h="812218">
                <a:tc>
                  <a:txBody>
                    <a:bodyPr/>
                    <a:lstStyle/>
                    <a:p>
                      <a:pPr marL="0" marR="0" algn="just">
                        <a:lnSpc>
                          <a:spcPct val="115000"/>
                        </a:lnSpc>
                        <a:spcBef>
                          <a:spcPts val="0"/>
                        </a:spcBef>
                        <a:spcAft>
                          <a:spcPts val="0"/>
                        </a:spcAft>
                      </a:pPr>
                      <a:r>
                        <a:rPr lang="ru-RU" sz="1600" dirty="0">
                          <a:effectLst/>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marL="0" marR="0" algn="just">
                        <a:lnSpc>
                          <a:spcPct val="115000"/>
                        </a:lnSpc>
                        <a:spcBef>
                          <a:spcPts val="0"/>
                        </a:spcBef>
                        <a:spcAft>
                          <a:spcPts val="0"/>
                        </a:spcAft>
                      </a:pPr>
                      <a:r>
                        <a:rPr lang="en-US" sz="1600" dirty="0">
                          <a:effectLst/>
                        </a:rPr>
                        <a:t>climate change</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marL="0" marR="0" algn="just">
                        <a:lnSpc>
                          <a:spcPct val="115000"/>
                        </a:lnSpc>
                        <a:spcBef>
                          <a:spcPts val="0"/>
                        </a:spcBef>
                        <a:spcAft>
                          <a:spcPts val="0"/>
                        </a:spcAft>
                      </a:pPr>
                      <a:r>
                        <a:rPr lang="en-US" sz="1600" dirty="0">
                          <a:effectLst/>
                        </a:rPr>
                        <a:t>climate breakdown</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marL="0" marR="0" algn="ctr">
                        <a:lnSpc>
                          <a:spcPct val="115000"/>
                        </a:lnSpc>
                        <a:spcBef>
                          <a:spcPts val="0"/>
                        </a:spcBef>
                        <a:spcAft>
                          <a:spcPts val="0"/>
                        </a:spcAft>
                      </a:pPr>
                      <a:r>
                        <a:rPr lang="en-US" sz="1600" b="1" dirty="0">
                          <a:effectLst/>
                        </a:rPr>
                        <a:t>slow city</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marR="0" algn="just">
                        <a:lnSpc>
                          <a:spcPct val="115000"/>
                        </a:lnSpc>
                        <a:spcBef>
                          <a:spcPts val="0"/>
                        </a:spcBef>
                        <a:spcAft>
                          <a:spcPts val="0"/>
                        </a:spcAft>
                      </a:pPr>
                      <a:r>
                        <a:rPr lang="ru-RU" sz="1600" dirty="0">
                          <a:effectLst/>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marL="0" marR="0" algn="just">
                        <a:lnSpc>
                          <a:spcPct val="115000"/>
                        </a:lnSpc>
                        <a:spcBef>
                          <a:spcPts val="0"/>
                        </a:spcBef>
                        <a:spcAft>
                          <a:spcPts val="0"/>
                        </a:spcAft>
                      </a:pPr>
                      <a:r>
                        <a:rPr lang="en-US" sz="1600" dirty="0">
                          <a:effectLst/>
                        </a:rPr>
                        <a:t>production</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marL="0" marR="0" algn="just">
                        <a:lnSpc>
                          <a:spcPct val="115000"/>
                        </a:lnSpc>
                        <a:spcBef>
                          <a:spcPts val="0"/>
                        </a:spcBef>
                        <a:spcAft>
                          <a:spcPts val="0"/>
                        </a:spcAft>
                      </a:pPr>
                      <a:r>
                        <a:rPr lang="ru-RU" sz="1600" dirty="0">
                          <a:effectLst/>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xmlns="" val="528789577"/>
                  </a:ext>
                </a:extLst>
              </a:tr>
              <a:tr h="812218">
                <a:tc>
                  <a:txBody>
                    <a:bodyPr/>
                    <a:lstStyle/>
                    <a:p>
                      <a:pPr marL="0" marR="0" algn="just">
                        <a:lnSpc>
                          <a:spcPct val="115000"/>
                        </a:lnSpc>
                        <a:spcBef>
                          <a:spcPts val="0"/>
                        </a:spcBef>
                        <a:spcAft>
                          <a:spcPts val="0"/>
                        </a:spcAft>
                      </a:pPr>
                      <a:r>
                        <a:rPr lang="ru-RU" sz="16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marL="0" marR="0" algn="just">
                        <a:lnSpc>
                          <a:spcPct val="115000"/>
                        </a:lnSpc>
                        <a:spcBef>
                          <a:spcPts val="0"/>
                        </a:spcBef>
                        <a:spcAft>
                          <a:spcPts val="0"/>
                        </a:spcAft>
                      </a:pPr>
                      <a:r>
                        <a:rPr lang="ru-RU" sz="1600" dirty="0">
                          <a:effectLst/>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marL="0" marR="0" algn="just">
                        <a:lnSpc>
                          <a:spcPct val="115000"/>
                        </a:lnSpc>
                        <a:spcBef>
                          <a:spcPts val="0"/>
                        </a:spcBef>
                        <a:spcAft>
                          <a:spcPts val="0"/>
                        </a:spcAft>
                      </a:pPr>
                      <a:r>
                        <a:rPr lang="en-US" sz="1600" dirty="0">
                          <a:effectLst/>
                        </a:rPr>
                        <a:t>anti-consumerism</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marL="0" marR="0" algn="ctr">
                        <a:lnSpc>
                          <a:spcPct val="115000"/>
                        </a:lnSpc>
                        <a:spcBef>
                          <a:spcPts val="0"/>
                        </a:spcBef>
                        <a:spcAft>
                          <a:spcPts val="0"/>
                        </a:spcAft>
                      </a:pPr>
                      <a:r>
                        <a:rPr lang="en-US" sz="1600" b="1" dirty="0">
                          <a:effectLst/>
                        </a:rPr>
                        <a:t>green consumer</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marR="0" algn="just">
                        <a:lnSpc>
                          <a:spcPct val="115000"/>
                        </a:lnSpc>
                        <a:spcBef>
                          <a:spcPts val="0"/>
                        </a:spcBef>
                        <a:spcAft>
                          <a:spcPts val="0"/>
                        </a:spcAft>
                      </a:pPr>
                      <a:r>
                        <a:rPr lang="ru-RU" sz="1600" dirty="0">
                          <a:effectLst/>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marL="0" marR="0" algn="just">
                        <a:lnSpc>
                          <a:spcPct val="115000"/>
                        </a:lnSpc>
                        <a:spcBef>
                          <a:spcPts val="0"/>
                        </a:spcBef>
                        <a:spcAft>
                          <a:spcPts val="0"/>
                        </a:spcAft>
                      </a:pPr>
                      <a:r>
                        <a:rPr lang="ru-RU" sz="1600" dirty="0">
                          <a:effectLst/>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marL="0" marR="0" algn="just">
                        <a:lnSpc>
                          <a:spcPct val="115000"/>
                        </a:lnSpc>
                        <a:spcBef>
                          <a:spcPts val="0"/>
                        </a:spcBef>
                        <a:spcAft>
                          <a:spcPts val="0"/>
                        </a:spcAft>
                      </a:pPr>
                      <a:r>
                        <a:rPr lang="ru-RU" sz="1600" dirty="0">
                          <a:effectLst/>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xmlns="" val="3435256436"/>
                  </a:ext>
                </a:extLst>
              </a:tr>
              <a:tr h="699228">
                <a:tc>
                  <a:txBody>
                    <a:bodyPr/>
                    <a:lstStyle/>
                    <a:p>
                      <a:pPr marL="0" marR="0" algn="just">
                        <a:lnSpc>
                          <a:spcPct val="115000"/>
                        </a:lnSpc>
                        <a:spcBef>
                          <a:spcPts val="0"/>
                        </a:spcBef>
                        <a:spcAft>
                          <a:spcPts val="0"/>
                        </a:spcAft>
                      </a:pPr>
                      <a:r>
                        <a:rPr lang="ru-RU" sz="16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marL="0" marR="0" algn="just">
                        <a:lnSpc>
                          <a:spcPct val="115000"/>
                        </a:lnSpc>
                        <a:spcBef>
                          <a:spcPts val="0"/>
                        </a:spcBef>
                        <a:spcAft>
                          <a:spcPts val="0"/>
                        </a:spcAft>
                      </a:pPr>
                      <a:r>
                        <a:rPr lang="en-US" sz="1600" dirty="0">
                          <a:effectLst/>
                        </a:rPr>
                        <a:t>eco-friendly</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marL="0" marR="0" algn="just">
                        <a:lnSpc>
                          <a:spcPct val="115000"/>
                        </a:lnSpc>
                        <a:spcBef>
                          <a:spcPts val="0"/>
                        </a:spcBef>
                        <a:spcAft>
                          <a:spcPts val="0"/>
                        </a:spcAft>
                      </a:pPr>
                      <a:r>
                        <a:rPr lang="en-US" sz="1600" dirty="0">
                          <a:effectLst/>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marL="0" marR="0" algn="ctr">
                        <a:lnSpc>
                          <a:spcPct val="115000"/>
                        </a:lnSpc>
                        <a:spcBef>
                          <a:spcPts val="0"/>
                        </a:spcBef>
                        <a:spcAft>
                          <a:spcPts val="0"/>
                        </a:spcAft>
                      </a:pPr>
                      <a:r>
                        <a:rPr lang="en-US" sz="1600" b="1" dirty="0">
                          <a:effectLst/>
                        </a:rPr>
                        <a:t>eco-footprint</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marR="0" algn="just">
                        <a:lnSpc>
                          <a:spcPct val="115000"/>
                        </a:lnSpc>
                        <a:spcBef>
                          <a:spcPts val="0"/>
                        </a:spcBef>
                        <a:spcAft>
                          <a:spcPts val="0"/>
                        </a:spcAft>
                      </a:pPr>
                      <a:r>
                        <a:rPr lang="ru-RU" sz="1600" dirty="0">
                          <a:effectLst/>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marL="0" marR="0" algn="just">
                        <a:lnSpc>
                          <a:spcPct val="115000"/>
                        </a:lnSpc>
                        <a:spcBef>
                          <a:spcPts val="0"/>
                        </a:spcBef>
                        <a:spcAft>
                          <a:spcPts val="0"/>
                        </a:spcAft>
                      </a:pPr>
                      <a:r>
                        <a:rPr lang="ru-RU" sz="1600" dirty="0">
                          <a:effectLst/>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marL="0" marR="0" algn="just">
                        <a:lnSpc>
                          <a:spcPct val="115000"/>
                        </a:lnSpc>
                        <a:spcBef>
                          <a:spcPts val="0"/>
                        </a:spcBef>
                        <a:spcAft>
                          <a:spcPts val="0"/>
                        </a:spcAft>
                      </a:pPr>
                      <a:r>
                        <a:rPr lang="ru-RU" sz="1600" dirty="0">
                          <a:effectLst/>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xmlns="" val="711663820"/>
                  </a:ext>
                </a:extLst>
              </a:tr>
              <a:tr h="699228">
                <a:tc>
                  <a:txBody>
                    <a:bodyPr/>
                    <a:lstStyle/>
                    <a:p>
                      <a:pPr marL="0" marR="0" algn="just">
                        <a:lnSpc>
                          <a:spcPct val="115000"/>
                        </a:lnSpc>
                        <a:spcBef>
                          <a:spcPts val="0"/>
                        </a:spcBef>
                        <a:spcAft>
                          <a:spcPts val="0"/>
                        </a:spcAft>
                      </a:pPr>
                      <a:r>
                        <a:rPr lang="ru-RU" sz="1600" dirty="0">
                          <a:effectLst/>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marL="0" marR="0" algn="just">
                        <a:lnSpc>
                          <a:spcPct val="115000"/>
                        </a:lnSpc>
                        <a:spcBef>
                          <a:spcPts val="0"/>
                        </a:spcBef>
                        <a:spcAft>
                          <a:spcPts val="0"/>
                        </a:spcAft>
                      </a:pPr>
                      <a:r>
                        <a:rPr lang="en-US" sz="16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marL="0" marR="0" algn="just">
                        <a:lnSpc>
                          <a:spcPct val="115000"/>
                        </a:lnSpc>
                        <a:spcBef>
                          <a:spcPts val="0"/>
                        </a:spcBef>
                        <a:spcAft>
                          <a:spcPts val="0"/>
                        </a:spcAft>
                      </a:pPr>
                      <a:r>
                        <a:rPr lang="en-US" sz="1600" dirty="0">
                          <a:effectLst/>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marL="0" marR="0" algn="ctr">
                        <a:lnSpc>
                          <a:spcPct val="115000"/>
                        </a:lnSpc>
                        <a:spcBef>
                          <a:spcPts val="0"/>
                        </a:spcBef>
                        <a:spcAft>
                          <a:spcPts val="0"/>
                        </a:spcAft>
                      </a:pPr>
                      <a:r>
                        <a:rPr lang="en-US" sz="1600" b="1" dirty="0">
                          <a:effectLst/>
                        </a:rPr>
                        <a:t>eco-labelling</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marR="0" algn="just">
                        <a:lnSpc>
                          <a:spcPct val="115000"/>
                        </a:lnSpc>
                        <a:spcBef>
                          <a:spcPts val="0"/>
                        </a:spcBef>
                        <a:spcAft>
                          <a:spcPts val="0"/>
                        </a:spcAft>
                      </a:pPr>
                      <a:r>
                        <a:rPr lang="ru-RU" sz="1600" dirty="0">
                          <a:effectLst/>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marL="0" marR="0" algn="just">
                        <a:lnSpc>
                          <a:spcPct val="115000"/>
                        </a:lnSpc>
                        <a:spcBef>
                          <a:spcPts val="0"/>
                        </a:spcBef>
                        <a:spcAft>
                          <a:spcPts val="0"/>
                        </a:spcAft>
                      </a:pPr>
                      <a:r>
                        <a:rPr lang="ru-RU" sz="1600" dirty="0">
                          <a:effectLst/>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marL="0" marR="0" algn="just">
                        <a:lnSpc>
                          <a:spcPct val="115000"/>
                        </a:lnSpc>
                        <a:spcBef>
                          <a:spcPts val="0"/>
                        </a:spcBef>
                        <a:spcAft>
                          <a:spcPts val="0"/>
                        </a:spcAft>
                      </a:pPr>
                      <a:r>
                        <a:rPr lang="ru-RU" sz="1600" dirty="0">
                          <a:effectLst/>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xmlns="" val="85440032"/>
                  </a:ext>
                </a:extLst>
              </a:tr>
            </a:tbl>
          </a:graphicData>
        </a:graphic>
      </p:graphicFrame>
    </p:spTree>
    <p:extLst>
      <p:ext uri="{BB962C8B-B14F-4D97-AF65-F5344CB8AC3E}">
        <p14:creationId xmlns:p14="http://schemas.microsoft.com/office/powerpoint/2010/main" xmlns="" val="1211509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C039A67-F0CA-4F9D-A058-C5A58F2D2157}"/>
              </a:ext>
            </a:extLst>
          </p:cNvPr>
          <p:cNvSpPr>
            <a:spLocks noGrp="1"/>
          </p:cNvSpPr>
          <p:nvPr>
            <p:ph type="title"/>
          </p:nvPr>
        </p:nvSpPr>
        <p:spPr/>
        <p:txBody>
          <a:bodyPr/>
          <a:lstStyle/>
          <a:p>
            <a:endParaRPr lang="ru-RU"/>
          </a:p>
        </p:txBody>
      </p:sp>
      <p:graphicFrame>
        <p:nvGraphicFramePr>
          <p:cNvPr id="4" name="Объект 3">
            <a:extLst>
              <a:ext uri="{FF2B5EF4-FFF2-40B4-BE49-F238E27FC236}">
                <a16:creationId xmlns:a16="http://schemas.microsoft.com/office/drawing/2014/main" xmlns="" id="{20BA4B0B-34A2-481C-B767-DA55EEC0AA9C}"/>
              </a:ext>
            </a:extLst>
          </p:cNvPr>
          <p:cNvGraphicFramePr>
            <a:graphicFrameLocks noGrp="1"/>
          </p:cNvGraphicFramePr>
          <p:nvPr>
            <p:ph idx="1"/>
            <p:extLst>
              <p:ext uri="{D42A27DB-BD31-4B8C-83A1-F6EECF244321}">
                <p14:modId xmlns:p14="http://schemas.microsoft.com/office/powerpoint/2010/main" xmlns="" val="1168264228"/>
              </p:ext>
            </p:extLst>
          </p:nvPr>
        </p:nvGraphicFramePr>
        <p:xfrm>
          <a:off x="0" y="0"/>
          <a:ext cx="12192001" cy="6858000"/>
        </p:xfrm>
        <a:graphic>
          <a:graphicData uri="http://schemas.openxmlformats.org/drawingml/2006/table">
            <a:tbl>
              <a:tblPr firstRow="1" firstCol="1" bandRow="1">
                <a:tableStyleId>{5C22544A-7EE6-4342-B048-85BDC9FD1C3A}</a:tableStyleId>
              </a:tblPr>
              <a:tblGrid>
                <a:gridCol w="1614301">
                  <a:extLst>
                    <a:ext uri="{9D8B030D-6E8A-4147-A177-3AD203B41FA5}">
                      <a16:colId xmlns:a16="http://schemas.microsoft.com/office/drawing/2014/main" xmlns="" val="1165504496"/>
                    </a:ext>
                  </a:extLst>
                </a:gridCol>
                <a:gridCol w="2911595">
                  <a:extLst>
                    <a:ext uri="{9D8B030D-6E8A-4147-A177-3AD203B41FA5}">
                      <a16:colId xmlns:a16="http://schemas.microsoft.com/office/drawing/2014/main" xmlns="" val="1553428484"/>
                    </a:ext>
                  </a:extLst>
                </a:gridCol>
                <a:gridCol w="4187798">
                  <a:extLst>
                    <a:ext uri="{9D8B030D-6E8A-4147-A177-3AD203B41FA5}">
                      <a16:colId xmlns:a16="http://schemas.microsoft.com/office/drawing/2014/main" xmlns="" val="3888656950"/>
                    </a:ext>
                  </a:extLst>
                </a:gridCol>
                <a:gridCol w="1668411">
                  <a:extLst>
                    <a:ext uri="{9D8B030D-6E8A-4147-A177-3AD203B41FA5}">
                      <a16:colId xmlns:a16="http://schemas.microsoft.com/office/drawing/2014/main" xmlns="" val="2078293093"/>
                    </a:ext>
                  </a:extLst>
                </a:gridCol>
                <a:gridCol w="1809896">
                  <a:extLst>
                    <a:ext uri="{9D8B030D-6E8A-4147-A177-3AD203B41FA5}">
                      <a16:colId xmlns:a16="http://schemas.microsoft.com/office/drawing/2014/main" xmlns="" val="3842585836"/>
                    </a:ext>
                  </a:extLst>
                </a:gridCol>
              </a:tblGrid>
              <a:tr h="586349">
                <a:tc>
                  <a:txBody>
                    <a:bodyPr/>
                    <a:lstStyle/>
                    <a:p>
                      <a:pPr marL="457200" algn="ctr">
                        <a:lnSpc>
                          <a:spcPct val="115000"/>
                        </a:lnSpc>
                      </a:pPr>
                      <a:r>
                        <a:rPr lang="ru-RU" sz="1200" dirty="0">
                          <a:effectLst/>
                        </a:rPr>
                        <a:t>Концепт</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808" marR="8808" marT="0" marB="0"/>
                </a:tc>
                <a:tc>
                  <a:txBody>
                    <a:bodyPr/>
                    <a:lstStyle/>
                    <a:p>
                      <a:pPr marL="457200" algn="ctr">
                        <a:lnSpc>
                          <a:spcPct val="115000"/>
                        </a:lnSpc>
                      </a:pPr>
                      <a:r>
                        <a:rPr lang="ru-RU" sz="1200">
                          <a:effectLst/>
                        </a:rPr>
                        <a:t>Составляющие элементы</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8808" marR="8808" marT="0" marB="0"/>
                </a:tc>
                <a:tc>
                  <a:txBody>
                    <a:bodyPr/>
                    <a:lstStyle/>
                    <a:p>
                      <a:pPr marL="457200" algn="ctr">
                        <a:lnSpc>
                          <a:spcPct val="115000"/>
                        </a:lnSpc>
                      </a:pPr>
                      <a:r>
                        <a:rPr lang="ru-RU" sz="1200">
                          <a:effectLst/>
                        </a:rPr>
                        <a:t>Значение</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8808" marR="8808" marT="0" marB="0"/>
                </a:tc>
                <a:tc>
                  <a:txBody>
                    <a:bodyPr/>
                    <a:lstStyle/>
                    <a:p>
                      <a:pPr marL="457200" algn="ctr">
                        <a:lnSpc>
                          <a:spcPct val="115000"/>
                        </a:lnSpc>
                      </a:pPr>
                      <a:r>
                        <a:rPr lang="ru-RU" sz="1200">
                          <a:effectLst/>
                        </a:rPr>
                        <a:t>Субдискурс</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8808" marR="8808" marT="0" marB="0"/>
                </a:tc>
                <a:tc>
                  <a:txBody>
                    <a:bodyPr/>
                    <a:lstStyle/>
                    <a:p>
                      <a:pPr marL="457200" algn="ctr">
                        <a:lnSpc>
                          <a:spcPct val="115000"/>
                        </a:lnSpc>
                        <a:spcAft>
                          <a:spcPts val="1000"/>
                        </a:spcAft>
                      </a:pPr>
                      <a:r>
                        <a:rPr lang="ru-RU" sz="1200" dirty="0" err="1">
                          <a:effectLst/>
                        </a:rPr>
                        <a:t>Лексикографичес</a:t>
                      </a:r>
                      <a:r>
                        <a:rPr lang="ru-RU" sz="1200" dirty="0">
                          <a:effectLst/>
                        </a:rPr>
                        <a:t>-кая фиксация</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808" marR="8808" marT="0" marB="0"/>
                </a:tc>
                <a:extLst>
                  <a:ext uri="{0D108BD9-81ED-4DB2-BD59-A6C34878D82A}">
                    <a16:rowId xmlns:a16="http://schemas.microsoft.com/office/drawing/2014/main" xmlns="" val="3408904535"/>
                  </a:ext>
                </a:extLst>
              </a:tr>
              <a:tr h="1190388">
                <a:tc>
                  <a:txBody>
                    <a:bodyPr/>
                    <a:lstStyle/>
                    <a:p>
                      <a:pPr marL="457200" algn="just">
                        <a:lnSpc>
                          <a:spcPct val="115000"/>
                        </a:lnSpc>
                      </a:pPr>
                      <a:r>
                        <a:rPr lang="en-US" sz="1200">
                          <a:effectLst/>
                        </a:rPr>
                        <a:t>ecotage </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8808" marR="8808" marT="0" marB="0"/>
                </a:tc>
                <a:tc>
                  <a:txBody>
                    <a:bodyPr/>
                    <a:lstStyle/>
                    <a:p>
                      <a:pPr marL="457200" algn="just">
                        <a:lnSpc>
                          <a:spcPct val="115000"/>
                        </a:lnSpc>
                      </a:pPr>
                      <a:r>
                        <a:rPr lang="en-US" sz="1200" dirty="0">
                          <a:effectLst/>
                        </a:rPr>
                        <a:t>ecology + sabotage</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808" marR="8808" marT="0" marB="0"/>
                </a:tc>
                <a:tc>
                  <a:txBody>
                    <a:bodyPr/>
                    <a:lstStyle/>
                    <a:p>
                      <a:pPr marL="457200" algn="just">
                        <a:lnSpc>
                          <a:spcPct val="115000"/>
                        </a:lnSpc>
                      </a:pPr>
                      <a:r>
                        <a:rPr lang="ru-RU" sz="1200" dirty="0">
                          <a:effectLst/>
                        </a:rPr>
                        <a:t>саботаж по экологическим мотивам, как правило, направленный против крупных загрязнителей окружающей среды</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808" marR="8808" marT="0" marB="0"/>
                </a:tc>
                <a:tc>
                  <a:txBody>
                    <a:bodyPr/>
                    <a:lstStyle/>
                    <a:p>
                      <a:pPr marL="457200" algn="just">
                        <a:lnSpc>
                          <a:spcPct val="115000"/>
                        </a:lnSpc>
                      </a:pPr>
                      <a:r>
                        <a:rPr lang="ru-RU" sz="1200">
                          <a:effectLst/>
                        </a:rPr>
                        <a:t>Экологический</a:t>
                      </a:r>
                      <a:r>
                        <a:rPr lang="en-US" sz="1200">
                          <a:effectLst/>
                        </a:rPr>
                        <a:t>, </a:t>
                      </a:r>
                      <a:endParaRPr lang="ru-RU" sz="1200">
                        <a:effectLst/>
                      </a:endParaRPr>
                    </a:p>
                    <a:p>
                      <a:pPr marL="457200" algn="just">
                        <a:lnSpc>
                          <a:spcPct val="115000"/>
                        </a:lnSpc>
                      </a:pPr>
                      <a:r>
                        <a:rPr lang="ru-RU" sz="1200">
                          <a:effectLst/>
                        </a:rPr>
                        <a:t>Социальный</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8808" marR="8808" marT="0" marB="0"/>
                </a:tc>
                <a:tc>
                  <a:txBody>
                    <a:bodyPr/>
                    <a:lstStyle/>
                    <a:p>
                      <a:pPr marL="457200" algn="just">
                        <a:lnSpc>
                          <a:spcPct val="115000"/>
                        </a:lnSpc>
                      </a:pPr>
                      <a:r>
                        <a:rPr lang="en-US" sz="1200" dirty="0">
                          <a:effectLst/>
                        </a:rPr>
                        <a:t>Collins dictionary</a:t>
                      </a:r>
                      <a:endParaRPr lang="ru-RU" sz="1200" dirty="0">
                        <a:effectLst/>
                      </a:endParaRPr>
                    </a:p>
                    <a:p>
                      <a:pPr marL="457200" algn="just">
                        <a:lnSpc>
                          <a:spcPct val="115000"/>
                        </a:lnSpc>
                        <a:spcAft>
                          <a:spcPts val="1000"/>
                        </a:spcAft>
                      </a:pPr>
                      <a:r>
                        <a:rPr lang="en-US" sz="1200" dirty="0">
                          <a:effectLst/>
                        </a:rPr>
                        <a:t>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808" marR="8808" marT="0" marB="0"/>
                </a:tc>
                <a:extLst>
                  <a:ext uri="{0D108BD9-81ED-4DB2-BD59-A6C34878D82A}">
                    <a16:rowId xmlns:a16="http://schemas.microsoft.com/office/drawing/2014/main" xmlns="" val="3980085682"/>
                  </a:ext>
                </a:extLst>
              </a:tr>
              <a:tr h="2096447">
                <a:tc>
                  <a:txBody>
                    <a:bodyPr/>
                    <a:lstStyle/>
                    <a:p>
                      <a:pPr marL="457200" algn="just">
                        <a:lnSpc>
                          <a:spcPct val="115000"/>
                        </a:lnSpc>
                      </a:pPr>
                      <a:r>
                        <a:rPr lang="en-US" sz="1200">
                          <a:effectLst/>
                        </a:rPr>
                        <a:t>vertical (skyscraper) farming</a:t>
                      </a:r>
                      <a:endParaRPr lang="ru-RU" sz="1200">
                        <a:effectLst/>
                      </a:endParaRPr>
                    </a:p>
                    <a:p>
                      <a:pPr marL="457200" algn="just">
                        <a:lnSpc>
                          <a:spcPct val="115000"/>
                        </a:lnSpc>
                      </a:pPr>
                      <a:r>
                        <a:rPr lang="en-US" sz="1200">
                          <a:effectLst/>
                        </a:rPr>
                        <a:t> </a:t>
                      </a:r>
                      <a:endParaRPr lang="ru-RU" sz="1200">
                        <a:effectLst/>
                      </a:endParaRPr>
                    </a:p>
                    <a:p>
                      <a:pPr marL="457200" algn="just">
                        <a:lnSpc>
                          <a:spcPct val="115000"/>
                        </a:lnSpc>
                      </a:pPr>
                      <a:r>
                        <a:rPr lang="en-US" sz="1200">
                          <a:effectLst/>
                        </a:rPr>
                        <a:t> </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8808" marR="8808" marT="0" marB="0"/>
                </a:tc>
                <a:tc>
                  <a:txBody>
                    <a:bodyPr/>
                    <a:lstStyle/>
                    <a:p>
                      <a:pPr marL="457200" algn="just">
                        <a:lnSpc>
                          <a:spcPct val="115000"/>
                        </a:lnSpc>
                      </a:pPr>
                      <a:r>
                        <a:rPr lang="ru-RU" sz="1200" dirty="0">
                          <a:effectLst/>
                        </a:rPr>
                        <a:t>вертикальное фермерство</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808" marR="8808" marT="0" marB="0"/>
                </a:tc>
                <a:tc>
                  <a:txBody>
                    <a:bodyPr/>
                    <a:lstStyle/>
                    <a:p>
                      <a:pPr marL="342900" lvl="0" indent="-342900" algn="just">
                        <a:lnSpc>
                          <a:spcPct val="115000"/>
                        </a:lnSpc>
                        <a:buFont typeface="Symbol" panose="05050102010706020507" pitchFamily="18" charset="2"/>
                        <a:buChar char=""/>
                      </a:pPr>
                      <a:r>
                        <a:rPr lang="ru-RU" sz="1200" dirty="0">
                          <a:effectLst/>
                        </a:rPr>
                        <a:t>технология ведения сельского хозяйства</a:t>
                      </a:r>
                    </a:p>
                    <a:p>
                      <a:pPr marL="342900" lvl="0" indent="-342900" algn="just">
                        <a:lnSpc>
                          <a:spcPct val="115000"/>
                        </a:lnSpc>
                        <a:buFont typeface="Symbol" panose="05050102010706020507" pitchFamily="18" charset="2"/>
                        <a:buChar char=""/>
                      </a:pPr>
                      <a:r>
                        <a:rPr lang="ru-RU" sz="1200" dirty="0" err="1">
                          <a:effectLst/>
                        </a:rPr>
                        <a:t>высокоурожайность</a:t>
                      </a:r>
                      <a:endParaRPr lang="ru-RU" sz="1200" dirty="0">
                        <a:effectLst/>
                      </a:endParaRPr>
                    </a:p>
                    <a:p>
                      <a:pPr marL="342900" lvl="0" indent="-342900" algn="just">
                        <a:lnSpc>
                          <a:spcPct val="115000"/>
                        </a:lnSpc>
                        <a:buFont typeface="Symbol" panose="05050102010706020507" pitchFamily="18" charset="2"/>
                        <a:buChar char=""/>
                      </a:pPr>
                      <a:r>
                        <a:rPr lang="ru-RU" sz="1200" dirty="0">
                          <a:effectLst/>
                        </a:rPr>
                        <a:t>эффективность</a:t>
                      </a:r>
                    </a:p>
                    <a:p>
                      <a:pPr marL="342900" lvl="0" indent="-342900" algn="just">
                        <a:lnSpc>
                          <a:spcPct val="115000"/>
                        </a:lnSpc>
                        <a:buFont typeface="Symbol" panose="05050102010706020507" pitchFamily="18" charset="2"/>
                        <a:buChar char=""/>
                      </a:pPr>
                      <a:r>
                        <a:rPr lang="ru-RU" sz="1200" dirty="0">
                          <a:effectLst/>
                        </a:rPr>
                        <a:t>экономия ресурсов</a:t>
                      </a:r>
                    </a:p>
                    <a:p>
                      <a:pPr marL="342900" lvl="0" indent="-342900" algn="just">
                        <a:lnSpc>
                          <a:spcPct val="115000"/>
                        </a:lnSpc>
                        <a:buFont typeface="Symbol" panose="05050102010706020507" pitchFamily="18" charset="2"/>
                        <a:buChar char=""/>
                      </a:pPr>
                      <a:r>
                        <a:rPr lang="ru-RU" sz="1200" dirty="0">
                          <a:effectLst/>
                        </a:rPr>
                        <a:t>отсутствие влияния на окружающую среду</a:t>
                      </a:r>
                    </a:p>
                    <a:p>
                      <a:pPr marL="457200" algn="just">
                        <a:lnSpc>
                          <a:spcPct val="115000"/>
                        </a:lnSpc>
                      </a:pPr>
                      <a:r>
                        <a:rPr lang="en-US" sz="1200" dirty="0">
                          <a:effectLst/>
                        </a:rPr>
                        <a:t>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808" marR="8808" marT="0" marB="0"/>
                </a:tc>
                <a:tc>
                  <a:txBody>
                    <a:bodyPr/>
                    <a:lstStyle/>
                    <a:p>
                      <a:pPr marL="457200" algn="just">
                        <a:lnSpc>
                          <a:spcPct val="115000"/>
                        </a:lnSpc>
                      </a:pPr>
                      <a:r>
                        <a:rPr lang="ru-RU" sz="1200">
                          <a:effectLst/>
                        </a:rPr>
                        <a:t>Экономический </a:t>
                      </a:r>
                      <a:r>
                        <a:rPr lang="en-US" sz="1200">
                          <a:effectLst/>
                        </a:rPr>
                        <a:t>/ </a:t>
                      </a:r>
                      <a:r>
                        <a:rPr lang="ru-RU" sz="1200">
                          <a:effectLst/>
                        </a:rPr>
                        <a:t>экологический</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8808" marR="8808" marT="0" marB="0"/>
                </a:tc>
                <a:tc>
                  <a:txBody>
                    <a:bodyPr/>
                    <a:lstStyle/>
                    <a:p>
                      <a:pPr marL="457200" algn="just">
                        <a:lnSpc>
                          <a:spcPct val="115000"/>
                        </a:lnSpc>
                        <a:spcAft>
                          <a:spcPts val="1000"/>
                        </a:spcAft>
                      </a:pPr>
                      <a:r>
                        <a:rPr lang="en-US" sz="1200" dirty="0">
                          <a:effectLst/>
                        </a:rPr>
                        <a:t>Cambridge dictionary</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808" marR="8808" marT="0" marB="0"/>
                </a:tc>
                <a:extLst>
                  <a:ext uri="{0D108BD9-81ED-4DB2-BD59-A6C34878D82A}">
                    <a16:rowId xmlns:a16="http://schemas.microsoft.com/office/drawing/2014/main" xmlns="" val="1230289896"/>
                  </a:ext>
                </a:extLst>
              </a:tr>
              <a:tr h="1794428">
                <a:tc>
                  <a:txBody>
                    <a:bodyPr/>
                    <a:lstStyle/>
                    <a:p>
                      <a:pPr marL="457200" algn="just">
                        <a:lnSpc>
                          <a:spcPct val="115000"/>
                        </a:lnSpc>
                      </a:pPr>
                      <a:r>
                        <a:rPr lang="en-US" sz="1200" kern="1800">
                          <a:effectLst/>
                        </a:rPr>
                        <a:t>Carrotmobbing</a:t>
                      </a:r>
                      <a:endParaRPr lang="ru-RU" sz="1200">
                        <a:effectLst/>
                      </a:endParaRPr>
                    </a:p>
                    <a:p>
                      <a:pPr marL="457200" algn="just">
                        <a:lnSpc>
                          <a:spcPct val="115000"/>
                        </a:lnSpc>
                      </a:pPr>
                      <a:r>
                        <a:rPr lang="en-US" sz="1200" kern="1800">
                          <a:effectLst/>
                        </a:rPr>
                        <a:t> </a:t>
                      </a:r>
                      <a:endParaRPr lang="ru-RU" sz="1200">
                        <a:effectLst/>
                      </a:endParaRPr>
                    </a:p>
                    <a:p>
                      <a:pPr marL="457200" algn="just">
                        <a:lnSpc>
                          <a:spcPct val="115000"/>
                        </a:lnSpc>
                      </a:pPr>
                      <a:r>
                        <a:rPr lang="en-US" sz="1200">
                          <a:effectLst/>
                        </a:rPr>
                        <a:t> </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8808" marR="8808" marT="0" marB="0"/>
                </a:tc>
                <a:tc>
                  <a:txBody>
                    <a:bodyPr/>
                    <a:lstStyle/>
                    <a:p>
                      <a:pPr marL="457200" algn="just">
                        <a:lnSpc>
                          <a:spcPct val="115000"/>
                        </a:lnSpc>
                      </a:pPr>
                      <a:r>
                        <a:rPr lang="ru-RU" sz="1200">
                          <a:effectLst/>
                        </a:rPr>
                        <a:t>акция по поддержке торговой организации, реализующей экологически чистые продукты</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8808" marR="8808" marT="0" marB="0"/>
                </a:tc>
                <a:tc>
                  <a:txBody>
                    <a:bodyPr/>
                    <a:lstStyle/>
                    <a:p>
                      <a:pPr marL="342900" lvl="0" indent="-342900" algn="just">
                        <a:lnSpc>
                          <a:spcPct val="115000"/>
                        </a:lnSpc>
                        <a:buFont typeface="Symbol" panose="05050102010706020507" pitchFamily="18" charset="2"/>
                        <a:buChar char=""/>
                      </a:pPr>
                      <a:r>
                        <a:rPr lang="ru-RU" sz="1200" kern="1800">
                          <a:effectLst/>
                        </a:rPr>
                        <a:t>поддержка </a:t>
                      </a:r>
                      <a:endParaRPr lang="ru-RU" sz="1200">
                        <a:effectLst/>
                      </a:endParaRPr>
                    </a:p>
                    <a:p>
                      <a:pPr marL="342900" lvl="0" indent="-342900" algn="just">
                        <a:lnSpc>
                          <a:spcPct val="115000"/>
                        </a:lnSpc>
                        <a:buFont typeface="Symbol" panose="05050102010706020507" pitchFamily="18" charset="2"/>
                        <a:buChar char=""/>
                      </a:pPr>
                      <a:r>
                        <a:rPr lang="ru-RU" sz="1200" kern="1800">
                          <a:effectLst/>
                        </a:rPr>
                        <a:t>торговое предприятие</a:t>
                      </a:r>
                      <a:endParaRPr lang="ru-RU" sz="1200">
                        <a:effectLst/>
                      </a:endParaRPr>
                    </a:p>
                    <a:p>
                      <a:pPr marL="342900" lvl="0" indent="-342900" algn="just">
                        <a:lnSpc>
                          <a:spcPct val="115000"/>
                        </a:lnSpc>
                        <a:buFont typeface="Symbol" panose="05050102010706020507" pitchFamily="18" charset="2"/>
                        <a:buChar char=""/>
                      </a:pPr>
                      <a:r>
                        <a:rPr lang="ru-RU" sz="1200">
                          <a:effectLst/>
                        </a:rPr>
                        <a:t>массовое приобретении товаров  </a:t>
                      </a:r>
                    </a:p>
                    <a:p>
                      <a:pPr marL="342900" lvl="0" indent="-342900" algn="just">
                        <a:lnSpc>
                          <a:spcPct val="115000"/>
                        </a:lnSpc>
                        <a:buFont typeface="Symbol" panose="05050102010706020507" pitchFamily="18" charset="2"/>
                        <a:buChar char=""/>
                      </a:pPr>
                      <a:r>
                        <a:rPr lang="ru-RU" sz="1200">
                          <a:effectLst/>
                        </a:rPr>
                        <a:t>экологически чистая  продукция</a:t>
                      </a:r>
                    </a:p>
                    <a:p>
                      <a:pPr marL="342900" lvl="0" indent="-342900" algn="just">
                        <a:lnSpc>
                          <a:spcPct val="115000"/>
                        </a:lnSpc>
                        <a:buFont typeface="Symbol" panose="05050102010706020507" pitchFamily="18" charset="2"/>
                        <a:buChar char=""/>
                      </a:pPr>
                      <a:r>
                        <a:rPr lang="ru-RU" sz="1200">
                          <a:effectLst/>
                        </a:rPr>
                        <a:t>лояльность</a:t>
                      </a:r>
                    </a:p>
                    <a:p>
                      <a:pPr marL="457200" algn="just">
                        <a:lnSpc>
                          <a:spcPct val="115000"/>
                        </a:lnSpc>
                      </a:pPr>
                      <a:r>
                        <a:rPr lang="en-US" sz="1200">
                          <a:effectLst/>
                        </a:rPr>
                        <a:t> </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8808" marR="8808" marT="0" marB="0"/>
                </a:tc>
                <a:tc>
                  <a:txBody>
                    <a:bodyPr/>
                    <a:lstStyle/>
                    <a:p>
                      <a:pPr marL="457200" algn="just">
                        <a:lnSpc>
                          <a:spcPct val="115000"/>
                        </a:lnSpc>
                      </a:pPr>
                      <a:r>
                        <a:rPr lang="en-US" sz="1200">
                          <a:effectLst/>
                        </a:rPr>
                        <a:t> </a:t>
                      </a:r>
                      <a:r>
                        <a:rPr lang="ru-RU" sz="1200">
                          <a:effectLst/>
                        </a:rPr>
                        <a:t>экономический субдискурс</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8808" marR="8808" marT="0" marB="0"/>
                </a:tc>
                <a:tc>
                  <a:txBody>
                    <a:bodyPr/>
                    <a:lstStyle/>
                    <a:p>
                      <a:pPr marL="457200" algn="just">
                        <a:lnSpc>
                          <a:spcPct val="115000"/>
                        </a:lnSpc>
                      </a:pPr>
                      <a:r>
                        <a:rPr lang="en-US" sz="1200" kern="1800" dirty="0">
                          <a:effectLst/>
                        </a:rPr>
                        <a:t> </a:t>
                      </a:r>
                      <a:endParaRPr lang="ru-RU" sz="1200" dirty="0">
                        <a:effectLst/>
                      </a:endParaRPr>
                    </a:p>
                    <a:p>
                      <a:pPr marL="457200" algn="just">
                        <a:lnSpc>
                          <a:spcPct val="115000"/>
                        </a:lnSpc>
                      </a:pPr>
                      <a:r>
                        <a:rPr lang="en-US" sz="1200" dirty="0">
                          <a:effectLst/>
                        </a:rPr>
                        <a:t>Macmillan dictionary</a:t>
                      </a:r>
                      <a:endParaRPr lang="ru-RU" sz="1200" dirty="0">
                        <a:effectLst/>
                      </a:endParaRPr>
                    </a:p>
                    <a:p>
                      <a:pPr marL="457200" algn="just">
                        <a:lnSpc>
                          <a:spcPct val="115000"/>
                        </a:lnSpc>
                        <a:spcAft>
                          <a:spcPts val="1000"/>
                        </a:spcAft>
                      </a:pPr>
                      <a:r>
                        <a:rPr lang="en-US" sz="1200" dirty="0">
                          <a:effectLst/>
                        </a:rPr>
                        <a:t>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808" marR="8808" marT="0" marB="0"/>
                </a:tc>
                <a:extLst>
                  <a:ext uri="{0D108BD9-81ED-4DB2-BD59-A6C34878D82A}">
                    <a16:rowId xmlns:a16="http://schemas.microsoft.com/office/drawing/2014/main" xmlns="" val="3545992193"/>
                  </a:ext>
                </a:extLst>
              </a:tr>
              <a:tr h="1190388">
                <a:tc>
                  <a:txBody>
                    <a:bodyPr/>
                    <a:lstStyle/>
                    <a:p>
                      <a:pPr marL="457200" algn="just">
                        <a:lnSpc>
                          <a:spcPct val="115000"/>
                        </a:lnSpc>
                      </a:pPr>
                      <a:r>
                        <a:rPr lang="ru-RU" sz="1200">
                          <a:effectLst/>
                        </a:rPr>
                        <a:t>climate canary</a:t>
                      </a:r>
                    </a:p>
                    <a:p>
                      <a:pPr marL="457200" algn="just">
                        <a:lnSpc>
                          <a:spcPct val="115000"/>
                        </a:lnSpc>
                      </a:pPr>
                      <a:r>
                        <a:rPr lang="ru-RU" sz="1200">
                          <a:effectLst/>
                        </a:rPr>
                        <a:t> </a:t>
                      </a:r>
                    </a:p>
                    <a:p>
                      <a:pPr marL="457200" algn="just">
                        <a:lnSpc>
                          <a:spcPct val="115000"/>
                        </a:lnSpc>
                      </a:pPr>
                      <a:r>
                        <a:rPr lang="ru-RU" sz="1200">
                          <a:effectLst/>
                        </a:rPr>
                        <a:t> </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8808" marR="8808" marT="0" marB="0"/>
                </a:tc>
                <a:tc>
                  <a:txBody>
                    <a:bodyPr/>
                    <a:lstStyle/>
                    <a:p>
                      <a:pPr marL="457200" algn="just">
                        <a:lnSpc>
                          <a:spcPct val="115000"/>
                        </a:lnSpc>
                      </a:pPr>
                      <a:r>
                        <a:rPr lang="ru-RU" sz="1200">
                          <a:effectLst/>
                        </a:rPr>
                        <a:t>вызванное изменением климата непредвиденное событие/явление, которое является предвестником возможной кактастрофы  </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8808" marR="8808" marT="0" marB="0"/>
                </a:tc>
                <a:tc>
                  <a:txBody>
                    <a:bodyPr/>
                    <a:lstStyle/>
                    <a:p>
                      <a:pPr marL="342900" lvl="0" indent="-342900" algn="just">
                        <a:lnSpc>
                          <a:spcPct val="115000"/>
                        </a:lnSpc>
                        <a:buFont typeface="Symbol" panose="05050102010706020507" pitchFamily="18" charset="2"/>
                        <a:buChar char=""/>
                      </a:pPr>
                      <a:r>
                        <a:rPr lang="ru-RU" sz="1200">
                          <a:effectLst/>
                        </a:rPr>
                        <a:t>природное явление </a:t>
                      </a:r>
                    </a:p>
                    <a:p>
                      <a:pPr marL="342900" lvl="0" indent="-342900" algn="just">
                        <a:lnSpc>
                          <a:spcPct val="115000"/>
                        </a:lnSpc>
                        <a:buFont typeface="Symbol" panose="05050102010706020507" pitchFamily="18" charset="2"/>
                        <a:buChar char=""/>
                      </a:pPr>
                      <a:r>
                        <a:rPr lang="ru-RU" sz="1200">
                          <a:effectLst/>
                        </a:rPr>
                        <a:t>изменение климата</a:t>
                      </a:r>
                    </a:p>
                    <a:p>
                      <a:pPr marL="342900" lvl="0" indent="-342900" algn="just">
                        <a:lnSpc>
                          <a:spcPct val="115000"/>
                        </a:lnSpc>
                        <a:buFont typeface="Symbol" panose="05050102010706020507" pitchFamily="18" charset="2"/>
                        <a:buChar char=""/>
                      </a:pPr>
                      <a:r>
                        <a:rPr lang="ru-RU" sz="1200">
                          <a:effectLst/>
                        </a:rPr>
                        <a:t>климатическая / экологическая катастрофа</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8808" marR="8808" marT="0" marB="0"/>
                </a:tc>
                <a:tc>
                  <a:txBody>
                    <a:bodyPr/>
                    <a:lstStyle/>
                    <a:p>
                      <a:pPr marL="457200" algn="just">
                        <a:lnSpc>
                          <a:spcPct val="115000"/>
                        </a:lnSpc>
                      </a:pPr>
                      <a:r>
                        <a:rPr lang="ru-RU" sz="1200">
                          <a:effectLst/>
                        </a:rPr>
                        <a:t> экономический субдискурс</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8808" marR="8808" marT="0" marB="0"/>
                </a:tc>
                <a:tc>
                  <a:txBody>
                    <a:bodyPr/>
                    <a:lstStyle/>
                    <a:p>
                      <a:pPr marL="457200" algn="just">
                        <a:lnSpc>
                          <a:spcPct val="115000"/>
                        </a:lnSpc>
                      </a:pPr>
                      <a:r>
                        <a:rPr lang="en-US" sz="1200" dirty="0">
                          <a:effectLst/>
                        </a:rPr>
                        <a:t>Macmillan dictionary</a:t>
                      </a:r>
                      <a:endParaRPr lang="ru-RU" sz="1200" dirty="0">
                        <a:effectLst/>
                      </a:endParaRPr>
                    </a:p>
                    <a:p>
                      <a:pPr marL="457200" algn="just">
                        <a:lnSpc>
                          <a:spcPct val="115000"/>
                        </a:lnSpc>
                        <a:spcAft>
                          <a:spcPts val="1000"/>
                        </a:spcAft>
                      </a:pPr>
                      <a:r>
                        <a:rPr lang="en-US" sz="1200" kern="1800" dirty="0">
                          <a:effectLst/>
                        </a:rPr>
                        <a:t>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808" marR="8808" marT="0" marB="0"/>
                </a:tc>
                <a:extLst>
                  <a:ext uri="{0D108BD9-81ED-4DB2-BD59-A6C34878D82A}">
                    <a16:rowId xmlns:a16="http://schemas.microsoft.com/office/drawing/2014/main" xmlns="" val="2539705067"/>
                  </a:ext>
                </a:extLst>
              </a:tr>
            </a:tbl>
          </a:graphicData>
        </a:graphic>
      </p:graphicFrame>
    </p:spTree>
    <p:extLst>
      <p:ext uri="{BB962C8B-B14F-4D97-AF65-F5344CB8AC3E}">
        <p14:creationId xmlns:p14="http://schemas.microsoft.com/office/powerpoint/2010/main" xmlns="" val="902844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Рисунок 4">
            <a:extLst>
              <a:ext uri="{FF2B5EF4-FFF2-40B4-BE49-F238E27FC236}">
                <a16:creationId xmlns:a16="http://schemas.microsoft.com/office/drawing/2014/main" xmlns="" id="{43A6499F-22CA-4001-9294-C077BF4B7588}"/>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78899" y="4019669"/>
            <a:ext cx="6813101" cy="269024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3">
            <a:extLst>
              <a:ext uri="{FF2B5EF4-FFF2-40B4-BE49-F238E27FC236}">
                <a16:creationId xmlns:a16="http://schemas.microsoft.com/office/drawing/2014/main" xmlns="" id="{6FCF4E85-1B3A-44FC-A4E0-ADEA3F5EE67F}"/>
              </a:ext>
            </a:extLst>
          </p:cNvPr>
          <p:cNvSpPr>
            <a:spLocks noChangeArrowheads="1"/>
          </p:cNvSpPr>
          <p:nvPr/>
        </p:nvSpPr>
        <p:spPr bwMode="auto">
          <a:xfrm>
            <a:off x="457200" y="45720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9" name="TextBox 8">
            <a:extLst>
              <a:ext uri="{FF2B5EF4-FFF2-40B4-BE49-F238E27FC236}">
                <a16:creationId xmlns:a16="http://schemas.microsoft.com/office/drawing/2014/main" xmlns="" id="{5C698971-4738-4971-A498-9A631CD4DBD0}"/>
              </a:ext>
            </a:extLst>
          </p:cNvPr>
          <p:cNvSpPr txBox="1"/>
          <p:nvPr/>
        </p:nvSpPr>
        <p:spPr>
          <a:xfrm>
            <a:off x="522514" y="148086"/>
            <a:ext cx="9996928" cy="3672480"/>
          </a:xfrm>
          <a:prstGeom prst="rect">
            <a:avLst/>
          </a:prstGeom>
          <a:noFill/>
        </p:spPr>
        <p:txBody>
          <a:bodyPr wrap="square">
            <a:spAutoFit/>
          </a:bodyPr>
          <a:lstStyle/>
          <a:p>
            <a:pPr marL="457200" algn="just">
              <a:lnSpc>
                <a:spcPct val="150000"/>
              </a:lnSpc>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CARROTS, NOT STICKS</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pP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An </a:t>
            </a:r>
            <a:r>
              <a:rPr lang="en-US" sz="18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innovative way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to get businesses to do what you want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spcAft>
                <a:spcPts val="10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 PROMISED to mention good ideas when I hear them, and now I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have to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tip my hat to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California again. </a:t>
            </a:r>
            <a:r>
              <a:rPr lang="en-US" sz="1800" i="1" u="sng" dirty="0" err="1">
                <a:effectLst/>
                <a:latin typeface="Times New Roman" panose="02020603050405020304" pitchFamily="18" charset="0"/>
                <a:ea typeface="Calibri" panose="020F0502020204030204" pitchFamily="34" charset="0"/>
                <a:cs typeface="Times New Roman" panose="02020603050405020304" pitchFamily="18" charset="0"/>
              </a:rPr>
              <a:t>Carrotmob</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is "a kind of </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reverse boycott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in which people agree to stop by a store on a given day if the store has promised to turn part of the proceeds over to specific improvements. 			</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Jeremy Caplan reports</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Jun 30th 2009</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US" sz="1600" cap="all" dirty="0">
                <a:effectLst/>
                <a:latin typeface="var(--ds-type-system-sans)"/>
                <a:ea typeface="Times New Roman" panose="02020603050405020304" pitchFamily="18" charset="0"/>
                <a:cs typeface="Times New Roman" panose="02020603050405020304" pitchFamily="18" charset="0"/>
              </a:rPr>
              <a:t>BY THE ECONOMIST | AUSTIN</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spcAft>
                <a:spcPts val="1000"/>
              </a:spcAft>
            </a:pPr>
            <a:r>
              <a:rPr lang="en-US" sz="11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https://www.economist.com/democracy-in-america/2009/06/30/carrots-not-sticks</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323712837"/>
      </p:ext>
    </p:extLst>
  </p:cSld>
  <p:clrMapOvr>
    <a:masterClrMapping/>
  </p:clrMapOvr>
</p:sld>
</file>

<file path=ppt/theme/theme1.xml><?xml version="1.0" encoding="utf-8"?>
<a:theme xmlns:a="http://schemas.openxmlformats.org/drawingml/2006/main" name="Тема Offic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194</TotalTime>
  <Words>583</Words>
  <Application>Microsoft Office PowerPoint</Application>
  <PresentationFormat>Произвольный</PresentationFormat>
  <Paragraphs>182</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ОСОБЕННОСТИ  ПРОФЕССИОНАЛЬНО ОРИЕНТИРОВАННОГО ДИСКУРСА: ЛИНГВОДИДАКТИЧЕСКИЙ ПОТЕНЦИАЛ</vt:lpstr>
      <vt:lpstr>ПРОФЕССИОНАЛЬНОЙ ДИСКУРС</vt:lpstr>
      <vt:lpstr>Обучение профессиональному дискурсу </vt:lpstr>
      <vt:lpstr>Обучение профессиональному дискурсу </vt:lpstr>
      <vt:lpstr>Обучение профессиональному дискурсу </vt:lpstr>
      <vt:lpstr>Концептологический подход </vt:lpstr>
      <vt:lpstr>Слайд 7</vt:lpstr>
      <vt:lpstr>Слайд 8</vt:lpstr>
      <vt:lpstr>Слайд 9</vt:lpstr>
      <vt:lpstr>Слайд 10</vt:lpstr>
      <vt:lpstr>Consider the following diagramme. Comment on each of the concepts related to Corporate Social Responsibility. How are they interrelated? </vt:lpstr>
      <vt:lpstr>Слайд 12</vt:lpstr>
      <vt:lpstr>БЛОГ-ТЕХНОЛОГИЯ - публичность  - мультимедийность  - линейность  - авторство и модерация  - обучение письменной речи (эссе, статьи, рецензии)  - сетевая дискуссия (личные блоги, блог преподавателя, блог группы)  - устная речь (дискуссия)  </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Эмотивность в дискурсе профессиональной коммуникации: лингводидактический потенциал (Куликова О.В.)</dc:title>
  <dc:creator>Виталий Климинский</dc:creator>
  <cp:lastModifiedBy>PaskachevaHA</cp:lastModifiedBy>
  <cp:revision>15</cp:revision>
  <dcterms:created xsi:type="dcterms:W3CDTF">2021-04-23T22:23:04Z</dcterms:created>
  <dcterms:modified xsi:type="dcterms:W3CDTF">2022-02-25T06:57:26Z</dcterms:modified>
</cp:coreProperties>
</file>