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mF+UW+ee4IXc3vZuQRwt3h==&#10;" textCheckSum="" shapeId="3" fHybridRaster="0" ver="1">
  <a:preciseEffectOffsets>
    <a:l n="-108563" d="10950679"/>
    <a:t n="-107218" d="5087816"/>
    <a:r n="-717" d="10950679"/>
    <a:b n="-2321" d="5087816"/>
  </a:preciseEffectOffsets>
</a:downRevStg>
</file>

<file path=drs/shapexml.xml><?xml version="1.0" encoding="utf-8"?>
<p:sp xmlns:p="http://schemas.openxmlformats.org/presentationml/2006/main">
  <p:nvSpPr>
    <p:cNvPr id="3" name="Объект 2"/>
    <p:cNvSpPr>
      <a:spLocks xmlns:a="http://schemas.openxmlformats.org/drawingml/2006/main" noGrp="1"/>
    </p:cNvSpPr>
    <p:nvPr>
      <p:ph idx="4294967295"/>
    </p:nvPr>
  </p:nvSpPr>
  <p:spPr bwMode="auto">
    <a:xfrm xmlns:a="http://schemas.openxmlformats.org/drawingml/2006/main">
      <a:off x="857863" y="808893"/>
      <a:ext cx="10950679" cy="5087816"/>
    </a:xfrm>
    <a:prstGeom xmlns:a="http://schemas.openxmlformats.org/drawingml/2006/main" prst="rect">
      <a:avLst/>
    </a:prstGeom>
    <a:noFill xmlns:a="http://schemas.openxmlformats.org/drawingml/2006/main"/>
    <a:ln xmlns:a="http://schemas.openxmlformats.org/drawingml/2006/main" w="9525" cmpd="sng">
      <a:noFill/>
      <a:prstDash val="solid"/>
    </a:ln>
    <a:effectLst xmlns:a="http://schemas.openxmlformats.org/drawingml/2006/main"/>
    <a:scene3d xmlns:a="http://schemas.openxmlformats.org/drawingml/2006/main">
      <a:camera prst="orthographicFront"/>
      <a:lightRig rig="balanced" dir="t"/>
    </a:scene3d>
    <a:sp3d xmlns:a="http://schemas.openxmlformats.org/drawingml/2006/main" prstMaterial="plastic"/>
    <a:extLst xmlns:a="http://schemas.openxmlformats.org/drawingml/2006/main">
      <a:ext uri="{909E8E84-426E-40DD-AFC4-6F175D3DCCD1}">
        <a14:hiddenFill xmlns:a14="http://schemas.microsoft.com/office/drawing/2010/main">
          <a:solidFill>
            <a:srgbClr val="FFFFFF"/>
          </a:solidFill>
        </a14:hiddenFill>
      </a:ext>
      <a:ext uri="{91240B29-F687-4F45-9708-019B960494DF}">
        <a14:hiddenLine xmlns:a14="http://schemas.microsoft.com/office/drawing/2010/main" w="9525">
          <a:solidFill>
            <a:srgbClr val="000000"/>
          </a:solidFill>
          <a:miter lim="800000"/>
          <a:headEnd/>
          <a:tailEnd/>
        </a14:hiddenLine>
      </a:ext>
    </a:extLst>
  </p:spPr>
  <p:txBody>
    <a:bodyPr xmlns:a="http://schemas.openxmlformats.org/drawingml/2006/main" vert="horz" wrap="square" lIns="91440" tIns="45720" rIns="91440" bIns="45720" numCol="1" rtlCol="0" anchor="t" anchorCtr="0" compatLnSpc="1">
      <a:prstTxWarp prst="textNoShape">
        <a:avLst/>
      </a:prstTxWarp>
      <a:normAutofit/>
    </a:bodyPr>
    <a:lstStyle xmlns:a="http://schemas.openxmlformats.org/drawingml/2006/main"/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ru-RU" sz="2800" b="0" i="0" u="none" strike="noStrike" kern="1200" cap="none" spc="0" normalizeH="0" baseline="0" noProof="0" dirty="0" smtClean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Главная </a:t>
      </a:r>
      <a:r>
        <a:rPr kumimoji="0" lang="ru-RU" sz="2800" b="0" i="0" u="none" strike="noStrike" kern="1200" cap="none" spc="0" normalizeH="0" baseline="0" noProof="0" dirty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педагогическая </a:t>
      </a:r>
      <a:r>
        <a:rPr kumimoji="0" lang="ru-RU" sz="2800" b="0" i="0" u="none" strike="noStrike" kern="1200" cap="none" spc="0" normalizeH="0" baseline="0" noProof="0" dirty="0" smtClean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задача</a:t>
      </a: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ru-RU" sz="2800" b="0" i="0" u="none" strike="noStrike" kern="1200" cap="none" spc="0" normalizeH="0" baseline="0" noProof="0" dirty="0" smtClean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побуждать к активности</a:t>
      </a: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ru-RU" sz="2800" b="0" i="0" u="none" strike="noStrike" kern="1200" cap="none" spc="0" normalizeH="0" baseline="0" noProof="0" dirty="0" smtClean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превращение аудиторной </a:t>
      </a:r>
      <a:r>
        <a:rPr kumimoji="0" lang="ru-RU" sz="2800" b="0" i="0" u="none" strike="noStrike" kern="1200" cap="none" spc="0" normalizeH="0" baseline="0" noProof="0" dirty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и </a:t>
      </a:r>
      <a:r>
        <a:rPr kumimoji="0" lang="ru-RU" sz="2800" b="0" i="0" u="none" strike="noStrike" kern="1200" cap="none" spc="0" normalizeH="0" baseline="0" noProof="0" dirty="0" smtClean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самостоятельной работы </a:t>
      </a:r>
      <a:r>
        <a:rPr kumimoji="0" lang="ru-RU" sz="2800" b="0" i="0" u="none" strike="noStrike" kern="1200" cap="none" spc="0" normalizeH="0" baseline="0" noProof="0" dirty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в деятельность по самообучению и </a:t>
      </a:r>
      <a:r>
        <a:rPr kumimoji="0" lang="ru-RU" sz="2800" b="0" i="0" u="none" strike="noStrike" kern="1200" cap="none" spc="0" normalizeH="0" baseline="0" noProof="0" dirty="0" smtClean="0">
          <a:ln w="0"/>
          <a:solidFill>
            <a:schemeClr val="tx1"/>
          </a:solidFill>
          <a:effectLst/>
          <a:uLnTx/>
          <a:uFillTx/>
          <a:latin typeface="Times New Roman" panose="02020603050405020304" pitchFamily="18" charset="0"/>
          <a:ea typeface="+mn-ea"/>
          <a:cs typeface="Times New Roman" panose="02020603050405020304" pitchFamily="18" charset="0"/>
        </a:rPr>
        <a:t>саморазвитию</a:t>
      </a:r>
      <a:r>
        <a:rPr kumimoji="0" lang="ru-RU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/>
      </a:r>
      <a:br>
        <a:rPr kumimoji="0" lang="ru-RU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</a:br>
      <a:r>
        <a:rPr kumimoji="0" lang="ru-RU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/>
      </a:r>
      <a:br>
        <a:rPr kumimoji="0" lang="ru-RU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</a:br>
      <a:endParaRPr kumimoji="0" lang="ru-RU" sz="2800" b="1" i="0" u="none" strike="noStrike" kern="1200" cap="none" spc="0" normalizeH="0" baseline="0" noProof="0" dirty="0">
        <a:ln w="10160">
          <a:solidFill>
            <a:schemeClr val="accent5"/>
          </a:solidFill>
          <a:prstDash val="solid"/>
        </a:ln>
        <a:solidFill>
          <a:srgbClr val="FFFFFF"/>
        </a:solidFill>
        <a:effectLst>
          <a:outerShdw blurRad="38100" dist="22860" dir="5400000" algn="tl" rotWithShape="0">
            <a:srgbClr val="000000">
              <a:alpha val="30000"/>
            </a:srgbClr>
          </a:outerShdw>
        </a:effectLst>
        <a:uLnTx/>
        <a:uFillTx/>
        <a:latin typeface="+mn-lt"/>
        <a:ea typeface="+mn-ea"/>
        <a:cs typeface="+mn-cs"/>
      </a:endParaRPr>
    </a:p>
  </p:txBody>
</p:sp>
</file>