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66" r:id="rId4"/>
    <p:sldId id="267" r:id="rId5"/>
    <p:sldId id="268" r:id="rId6"/>
    <p:sldId id="274" r:id="rId7"/>
    <p:sldId id="269" r:id="rId8"/>
    <p:sldId id="270" r:id="rId9"/>
    <p:sldId id="275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90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13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46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49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272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04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120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61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61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84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4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FD8C908-B806-4500-9875-89F1B6A11355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CA0D857-07F4-457C-B85F-0F101B10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29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pain.com/NISP/09-kak-is.htm" TargetMode="External"/><Relationship Id="rId2" Type="http://schemas.openxmlformats.org/officeDocument/2006/relationships/hyperlink" Target="http://readr.ru/dryu-loney-eti-strannie-ispanci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государственный гуманитарный университет</a:t>
            </a:r>
            <a:endParaRPr lang="ru-RU" sz="1800" b="1" dirty="0">
              <a:solidFill>
                <a:schemeClr val="bg1"/>
              </a:solidFill>
            </a:endParaRPr>
          </a:p>
          <a:p>
            <a:r>
              <a:rPr lang="ru-RU" sz="4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Испанская повседневная культура в языке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VII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Международная научно-практическая конференция «Гуманитарный вектор преподавания иностранных языков»</a:t>
            </a:r>
          </a:p>
          <a:p>
            <a:endParaRPr lang="ru-RU" dirty="0"/>
          </a:p>
          <a:p>
            <a:endParaRPr lang="ru-RU" dirty="0"/>
          </a:p>
          <a:p>
            <a:pPr algn="r"/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Зуев Михаил Борисович</a:t>
            </a:r>
          </a:p>
          <a:p>
            <a:pPr algn="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к.ф.н., доцент кафедры ИАИ </a:t>
            </a:r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ФМОПиЗР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8886EC-45E9-495C-8BB8-4A13FE16B0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621" y="2144889"/>
            <a:ext cx="3488267" cy="3301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266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5311E1-3EAB-4057-8005-7F6B7DF93DA4}"/>
              </a:ext>
            </a:extLst>
          </p:cNvPr>
          <p:cNvSpPr/>
          <p:nvPr/>
        </p:nvSpPr>
        <p:spPr>
          <a:xfrm>
            <a:off x="203201" y="191911"/>
            <a:ext cx="11796888" cy="65362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Дословно: «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находились в 1984 году. Мы имели 20 лет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Естественно, переведем мы по-русски не так, а «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был 1984 год, нам было по 20 лет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Следующий пример – в русской конструкции типа «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смысл идет от констатации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наличие/отсутствие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основа фразы, момент осмысления. Затем мы идем дальше: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кого нет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Основное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русском менталитете является основополагающим. В испанском языке, наоборот, активным элементом является лицо, субъект, а не абстрактная категория состояния: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дословно: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не находится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estuvimos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fuera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Moscú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/мы находились вне Москвы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По-русски естественнее звучит «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 не было в Москве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36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6DD575A-2E73-441F-AD06-137F09767920}"/>
              </a:ext>
            </a:extLst>
          </p:cNvPr>
          <p:cNvSpPr/>
          <p:nvPr/>
        </p:nvSpPr>
        <p:spPr>
          <a:xfrm>
            <a:off x="45156" y="2"/>
            <a:ext cx="11796888" cy="133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+mj-lt"/>
              </a:rPr>
              <a:t>ЛИТЕРАТУРА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D0ECA8C-B849-4FFA-B55F-E94B421908A2}"/>
              </a:ext>
            </a:extLst>
          </p:cNvPr>
          <p:cNvSpPr/>
          <p:nvPr/>
        </p:nvSpPr>
        <p:spPr>
          <a:xfrm>
            <a:off x="203201" y="1919111"/>
            <a:ext cx="11266310" cy="477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t"/>
            <a:r>
              <a:rPr lang="ru-RU" dirty="0">
                <a:latin typeface="+mj-lt"/>
              </a:rPr>
              <a:t>1. ДРЮ </a:t>
            </a:r>
            <a:r>
              <a:rPr lang="ru-RU" dirty="0" err="1">
                <a:latin typeface="+mj-lt"/>
              </a:rPr>
              <a:t>Лоней</a:t>
            </a:r>
            <a:r>
              <a:rPr lang="ru-RU" dirty="0">
                <a:latin typeface="+mj-lt"/>
              </a:rPr>
              <a:t>. Эти странные испанцы. М.: Изд-во Эгмонт Россия Лтд., 1999. </a:t>
            </a:r>
            <a:r>
              <a:rPr lang="en-US" dirty="0">
                <a:latin typeface="+mj-lt"/>
              </a:rPr>
              <a:t>URL: </a:t>
            </a:r>
            <a:r>
              <a:rPr lang="en-US" dirty="0">
                <a:latin typeface="+mj-lt"/>
                <a:hlinkClick r:id="rId2"/>
              </a:rPr>
              <a:t>http://readr.ru/dryu-loney-eti-strannie-ispanci.html</a:t>
            </a:r>
            <a:endParaRPr lang="ru-RU" dirty="0">
              <a:latin typeface="+mj-lt"/>
            </a:endParaRPr>
          </a:p>
          <a:p>
            <a:pPr algn="just" fontAlgn="t"/>
            <a:r>
              <a:rPr lang="ru-RU" dirty="0">
                <a:latin typeface="+mj-lt"/>
              </a:rPr>
              <a:t>2. Кузнецов Н. Наши в Испании. </a:t>
            </a:r>
            <a:r>
              <a:rPr lang="en-US" dirty="0">
                <a:latin typeface="+mj-lt"/>
              </a:rPr>
              <a:t>URL: http:// </a:t>
            </a:r>
            <a:r>
              <a:rPr lang="en-US" dirty="0">
                <a:latin typeface="+mj-lt"/>
                <a:hlinkClick r:id="rId3"/>
              </a:rPr>
              <a:t>www.russpain.com/NISP/09-kak-is.htm</a:t>
            </a:r>
            <a:endParaRPr lang="ru-RU" dirty="0">
              <a:latin typeface="+mj-lt"/>
            </a:endParaRPr>
          </a:p>
          <a:p>
            <a:pPr algn="just" fontAlgn="t"/>
            <a:r>
              <a:rPr lang="ru-RU" dirty="0">
                <a:latin typeface="+mj-lt"/>
              </a:rPr>
              <a:t>3. </a:t>
            </a:r>
            <a:r>
              <a:rPr lang="ru-RU">
                <a:latin typeface="+mj-lt"/>
              </a:rPr>
              <a:t>М.В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Кутьева</a:t>
            </a:r>
            <a:r>
              <a:rPr lang="ru-RU" dirty="0">
                <a:latin typeface="+mj-lt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испанского национального характера: их след в «первой сотне» испанских слов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81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2DEA64E-D62B-46DD-9358-A5B310AFDE95}"/>
              </a:ext>
            </a:extLst>
          </p:cNvPr>
          <p:cNvSpPr/>
          <p:nvPr/>
        </p:nvSpPr>
        <p:spPr>
          <a:xfrm>
            <a:off x="203201" y="2652888"/>
            <a:ext cx="11796888" cy="4109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Исследование посвящено личному (субъективному) накоплению материала в процессе преподавания испанского языка и  представлений о культурных парадигмах испанской повседневности, быта, менталитета в наиболее узуальных лексико-грамматических конструкциях испанского языка, встречающихся в процессе преподавания.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Уместно вспомнить предположение Сепира-Уорфа о том, что строй языка способен оказывать определенное воздействие на общее мышление носителей языка. Начинающий изучать испанский язык уже в начальных разговорных формулах начинает понимать эмоционально-психологические особенности вербального воплощения ментальности испанского народа. Например, в обязательной формуле знакомства «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тебя зовут? - Меня зовут (люди, родственники, друзья)...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» в русском языке выявляется (часто это не осознаётся) тот факт, что называют тебя так, а не иначе, именно другие, а не ты сам: глагол зовут стоит в 3 лице мн. ч. B испанском языке, как и в большинстве европейских языков вообще, формула представления себя другому основана на абсолютно ином психологическом принципе: на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Я-принципе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C5DA80-CC13-4831-9197-7EF4DE44CFFC}"/>
              </a:ext>
            </a:extLst>
          </p:cNvPr>
          <p:cNvSpPr/>
          <p:nvPr/>
        </p:nvSpPr>
        <p:spPr>
          <a:xfrm>
            <a:off x="361244" y="428978"/>
            <a:ext cx="11480800" cy="203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200" b="1" i="1" dirty="0">
                <a:latin typeface="+mj-lt"/>
              </a:rPr>
              <a:t>«Я благодарен судьбе за две вещи: за то, что я испанец, и за то, что я ‒ Сальвадор Дали»</a:t>
            </a:r>
          </a:p>
        </p:txBody>
      </p:sp>
    </p:spTree>
    <p:extLst>
      <p:ext uri="{BB962C8B-B14F-4D97-AF65-F5344CB8AC3E}">
        <p14:creationId xmlns:p14="http://schemas.microsoft.com/office/powerpoint/2010/main" xmlns="" val="194100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0D9A47C-5A05-43CA-AD69-6993AA994B7B}"/>
              </a:ext>
            </a:extLst>
          </p:cNvPr>
          <p:cNvSpPr/>
          <p:nvPr/>
        </p:nvSpPr>
        <p:spPr>
          <a:xfrm>
            <a:off x="203201" y="270934"/>
            <a:ext cx="11796888" cy="63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¿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Cómo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llamas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? -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llamo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Juan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Дословно это - Как ты сам себя называешь? - Я называю сам себя Хуан. Или: "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Tú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apellidas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Molina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" - Твоя фамилия - Молина. Здесь возвратный глагол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apellidarse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(от существительного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apellido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/фамилия) поставлен во второе лицо. Как же так? Разве в мыслях человек сам к себе обращается: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Хуан, сделай то-то и то-то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Ведь на самом деле его так назвали, а не он сам себя так называет. Внутренний взгляд испанца изнутри его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Я-мира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обнаруживается с первых шагов обучения. Русское слово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вроде бы и соответствует аналогу в испанском языке, но его значение в двух языках различно. В Испании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другом/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amigo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назовут первого встречного, с которым довелось перекинуться парой приветливых фраз, т. е.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не-врага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55112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4C13DB8-FDA3-4C18-859E-6B4C8B74A889}"/>
              </a:ext>
            </a:extLst>
          </p:cNvPr>
          <p:cNvSpPr/>
          <p:nvPr/>
        </p:nvSpPr>
        <p:spPr>
          <a:xfrm>
            <a:off x="203201" y="270934"/>
            <a:ext cx="11796888" cy="64798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t"/>
            <a:r>
              <a:rPr lang="ru-RU" sz="2800" dirty="0">
                <a:latin typeface="+mj-lt"/>
              </a:rPr>
              <a:t>В кажущемся легким, но трудно усваиваемом русскими высказывании «</a:t>
            </a:r>
            <a:r>
              <a:rPr lang="ru-RU" sz="2800" i="1" dirty="0">
                <a:latin typeface="+mj-lt"/>
              </a:rPr>
              <a:t>Я иду в театр. Ты идёшь со мной</a:t>
            </a:r>
            <a:r>
              <a:rPr lang="ru-RU" sz="2800" dirty="0">
                <a:latin typeface="+mj-lt"/>
              </a:rPr>
              <a:t>?» глагол </a:t>
            </a:r>
            <a:r>
              <a:rPr lang="ru-RU" sz="2800" b="1" dirty="0">
                <a:latin typeface="+mj-lt"/>
              </a:rPr>
              <a:t>идти</a:t>
            </a:r>
            <a:r>
              <a:rPr lang="ru-RU" sz="2800" dirty="0">
                <a:latin typeface="+mj-lt"/>
              </a:rPr>
              <a:t> переводится на испанский язык двумя разными глаголами - </a:t>
            </a:r>
            <a:r>
              <a:rPr lang="ru-RU" sz="2800" b="1" dirty="0" err="1">
                <a:latin typeface="+mj-lt"/>
              </a:rPr>
              <a:t>ir</a:t>
            </a:r>
            <a:r>
              <a:rPr lang="ru-RU" sz="2800" b="1" dirty="0">
                <a:latin typeface="+mj-lt"/>
              </a:rPr>
              <a:t>/</a:t>
            </a:r>
            <a:r>
              <a:rPr lang="ru-RU" sz="2800" b="1" dirty="0" err="1">
                <a:latin typeface="+mj-lt"/>
              </a:rPr>
              <a:t>идти→движение</a:t>
            </a:r>
            <a:r>
              <a:rPr lang="ru-RU" sz="2800" b="1" dirty="0">
                <a:latin typeface="+mj-lt"/>
              </a:rPr>
              <a:t> от говорящего </a:t>
            </a:r>
            <a:r>
              <a:rPr lang="ru-RU" sz="2800" dirty="0">
                <a:latin typeface="+mj-lt"/>
              </a:rPr>
              <a:t>и </a:t>
            </a:r>
            <a:r>
              <a:rPr lang="ru-RU" sz="2800" b="1" dirty="0" err="1">
                <a:latin typeface="+mj-lt"/>
              </a:rPr>
              <a:t>venir</a:t>
            </a:r>
            <a:r>
              <a:rPr lang="ru-RU" sz="2800" b="1" dirty="0">
                <a:latin typeface="+mj-lt"/>
              </a:rPr>
              <a:t>/</a:t>
            </a:r>
            <a:r>
              <a:rPr lang="ru-RU" sz="2800" b="1" dirty="0" err="1">
                <a:latin typeface="+mj-lt"/>
              </a:rPr>
              <a:t>приходить←движение</a:t>
            </a:r>
            <a:r>
              <a:rPr lang="ru-RU" sz="2800" b="1" dirty="0">
                <a:latin typeface="+mj-lt"/>
              </a:rPr>
              <a:t> к говорящему</a:t>
            </a:r>
            <a:r>
              <a:rPr lang="ru-RU" sz="2800" dirty="0">
                <a:latin typeface="+mj-lt"/>
              </a:rPr>
              <a:t>: "</a:t>
            </a:r>
            <a:r>
              <a:rPr lang="ru-RU" sz="2800" i="1" dirty="0" err="1">
                <a:latin typeface="+mj-lt"/>
              </a:rPr>
              <a:t>Voy</a:t>
            </a:r>
            <a:r>
              <a:rPr lang="ru-RU" sz="2800" i="1" dirty="0">
                <a:latin typeface="+mj-lt"/>
              </a:rPr>
              <a:t> </a:t>
            </a:r>
            <a:r>
              <a:rPr lang="ru-RU" sz="2800" i="1" dirty="0" err="1">
                <a:latin typeface="+mj-lt"/>
              </a:rPr>
              <a:t>al</a:t>
            </a:r>
            <a:r>
              <a:rPr lang="ru-RU" sz="2800" i="1" dirty="0">
                <a:latin typeface="+mj-lt"/>
              </a:rPr>
              <a:t> </a:t>
            </a:r>
            <a:r>
              <a:rPr lang="ru-RU" sz="2800" i="1" dirty="0" err="1">
                <a:latin typeface="+mj-lt"/>
              </a:rPr>
              <a:t>teatro</a:t>
            </a:r>
            <a:r>
              <a:rPr lang="ru-RU" sz="2800" i="1" dirty="0">
                <a:latin typeface="+mj-lt"/>
              </a:rPr>
              <a:t>. ¿</a:t>
            </a:r>
            <a:r>
              <a:rPr lang="ru-RU" sz="2800" i="1" dirty="0" err="1">
                <a:latin typeface="+mj-lt"/>
              </a:rPr>
              <a:t>Vienes</a:t>
            </a:r>
            <a:r>
              <a:rPr lang="ru-RU" sz="2800" i="1" dirty="0">
                <a:latin typeface="+mj-lt"/>
              </a:rPr>
              <a:t> </a:t>
            </a:r>
            <a:r>
              <a:rPr lang="ru-RU" sz="2800" i="1" dirty="0" err="1">
                <a:latin typeface="+mj-lt"/>
              </a:rPr>
              <a:t>conmigo</a:t>
            </a:r>
            <a:r>
              <a:rPr lang="ru-RU" sz="2800" dirty="0">
                <a:latin typeface="+mj-lt"/>
              </a:rPr>
              <a:t>?" Дословно: «</a:t>
            </a:r>
            <a:r>
              <a:rPr lang="ru-RU" sz="2800" i="1" dirty="0">
                <a:latin typeface="+mj-lt"/>
              </a:rPr>
              <a:t>Я иду в театр. Ты приходишь со мной?</a:t>
            </a:r>
            <a:r>
              <a:rPr lang="ru-RU" sz="2800" dirty="0">
                <a:latin typeface="+mj-lt"/>
              </a:rPr>
              <a:t>» В чём здесь дело? Почему говорить надо именно так? Потому что самое главное, это </a:t>
            </a:r>
            <a:r>
              <a:rPr lang="ru-RU" sz="2800" b="1" dirty="0">
                <a:latin typeface="+mj-lt"/>
              </a:rPr>
              <a:t>Я</a:t>
            </a:r>
            <a:r>
              <a:rPr lang="ru-RU" sz="2800" dirty="0">
                <a:latin typeface="+mj-lt"/>
              </a:rPr>
              <a:t>. </a:t>
            </a:r>
            <a:r>
              <a:rPr lang="ru-RU" sz="2800" b="1" dirty="0">
                <a:latin typeface="+mj-lt"/>
              </a:rPr>
              <a:t>Я</a:t>
            </a:r>
            <a:r>
              <a:rPr lang="ru-RU" sz="2800" dirty="0">
                <a:latin typeface="+mj-lt"/>
              </a:rPr>
              <a:t> иду, а </a:t>
            </a:r>
            <a:r>
              <a:rPr lang="ru-RU" sz="2800" b="1" dirty="0">
                <a:latin typeface="+mj-lt"/>
              </a:rPr>
              <a:t>Ты</a:t>
            </a:r>
            <a:r>
              <a:rPr lang="ru-RU" sz="2800" dirty="0">
                <a:latin typeface="+mj-lt"/>
              </a:rPr>
              <a:t> ко мне присоединяешься: сначала идешь в </a:t>
            </a:r>
            <a:r>
              <a:rPr lang="ru-RU" sz="2800" b="1" dirty="0">
                <a:latin typeface="+mj-lt"/>
              </a:rPr>
              <a:t>мою</a:t>
            </a:r>
            <a:r>
              <a:rPr lang="ru-RU" sz="2800" dirty="0">
                <a:latin typeface="+mj-lt"/>
              </a:rPr>
              <a:t> сторону, а потом уже в театр, и мы идем вместе: ¡</a:t>
            </a:r>
            <a:r>
              <a:rPr lang="ru-RU" sz="2800" i="1" dirty="0" err="1">
                <a:latin typeface="+mj-lt"/>
              </a:rPr>
              <a:t>Vamos</a:t>
            </a:r>
            <a:r>
              <a:rPr lang="ru-RU" sz="2800" i="1" dirty="0">
                <a:latin typeface="+mj-lt"/>
              </a:rPr>
              <a:t> </a:t>
            </a:r>
            <a:r>
              <a:rPr lang="ru-RU" sz="2800" i="1" dirty="0" err="1">
                <a:latin typeface="+mj-lt"/>
              </a:rPr>
              <a:t>juntos</a:t>
            </a:r>
            <a:r>
              <a:rPr lang="ru-RU" sz="2800" dirty="0">
                <a:latin typeface="+mj-lt"/>
              </a:rPr>
              <a:t>! В канву эгоизма прекрасно вписывается знаменитая на весь мир испанская манера всюду опаздывать</a:t>
            </a:r>
            <a:r>
              <a:rPr lang="en-US" sz="2800" dirty="0">
                <a:latin typeface="+mj-lt"/>
              </a:rPr>
              <a:t> - </a:t>
            </a:r>
            <a:r>
              <a:rPr lang="ru-RU" sz="2800" dirty="0">
                <a:latin typeface="+mj-lt"/>
              </a:rPr>
              <a:t>знаменитое - </a:t>
            </a:r>
            <a:r>
              <a:rPr lang="en-US" sz="2800" b="1" dirty="0" err="1">
                <a:latin typeface="+mj-lt"/>
              </a:rPr>
              <a:t>mañana</a:t>
            </a:r>
            <a:r>
              <a:rPr lang="ru-RU" sz="2800" dirty="0">
                <a:latin typeface="+mj-lt"/>
              </a:rPr>
              <a:t>. Девиз таков: «</a:t>
            </a:r>
            <a:r>
              <a:rPr lang="ru-RU" sz="2800" i="1" dirty="0">
                <a:latin typeface="+mj-lt"/>
              </a:rPr>
              <a:t>Неважно, что кто-то меня ждёт. Подождёт! Главное, чтобы мне было комфортно</a:t>
            </a:r>
            <a:r>
              <a:rPr lang="ru-RU" sz="2800" dirty="0">
                <a:latin typeface="+mj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205519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221A4BA-6960-4C54-BA99-2BBAEDB5A1AA}"/>
              </a:ext>
            </a:extLst>
          </p:cNvPr>
          <p:cNvSpPr/>
          <p:nvPr/>
        </p:nvSpPr>
        <p:spPr>
          <a:xfrm>
            <a:off x="203201" y="270934"/>
            <a:ext cx="11909777" cy="6445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>
                <a:latin typeface="+mj-lt"/>
              </a:rPr>
              <a:t>О непобедимом эгоизме и индивидуализме испанца сказано немало. Так, вживаясь в испанскую реальность, автор замечательного очерка «Наши в Испании» эмигрант Н. Кузнецов рассказывает, как однажды он спросил испанского преподавателя курсов «Язык и культура Испании», есть ли среди испанцев такая дружба, которая значила бы «преданность», «верность», «готовность к самопожертвованию». И услышал ответ коренной испанки: «</a:t>
            </a:r>
            <a:r>
              <a:rPr lang="ru-RU" sz="2800" i="1" dirty="0">
                <a:latin typeface="+mj-lt"/>
              </a:rPr>
              <a:t>В литературе такое понятие существует, в жизни - нет. В жизни каждый за себя</a:t>
            </a:r>
            <a:r>
              <a:rPr lang="ru-RU" sz="2800" dirty="0">
                <a:latin typeface="+mj-lt"/>
              </a:rPr>
              <a:t>». Коллега Н. Кузнецова по курсам, британец, дополнил ответ испанки: «</a:t>
            </a:r>
            <a:r>
              <a:rPr lang="ru-RU" sz="2800" i="1" dirty="0">
                <a:latin typeface="+mj-lt"/>
              </a:rPr>
              <a:t>Настоящего друга в Испании не встретишь, здесь тебе не Англия</a:t>
            </a:r>
            <a:r>
              <a:rPr lang="ru-RU" sz="2800" dirty="0">
                <a:latin typeface="+mj-lt"/>
              </a:rPr>
              <a:t>». Добавим: и не Россия, где «</a:t>
            </a:r>
            <a:r>
              <a:rPr lang="ru-RU" sz="2800" i="1" dirty="0">
                <a:latin typeface="+mj-lt"/>
              </a:rPr>
              <a:t>друг всегда уступить готов место в шлюпке и круг</a:t>
            </a:r>
            <a:r>
              <a:rPr lang="ru-RU" sz="2800" dirty="0">
                <a:latin typeface="+mj-lt"/>
              </a:rPr>
              <a:t>», где «</a:t>
            </a:r>
            <a:r>
              <a:rPr lang="ru-RU" sz="2800" i="1" dirty="0">
                <a:latin typeface="+mj-lt"/>
              </a:rPr>
              <a:t>на миру и смерть красна</a:t>
            </a:r>
            <a:r>
              <a:rPr lang="ru-RU" sz="2800" dirty="0">
                <a:latin typeface="+mj-lt"/>
              </a:rPr>
              <a:t>», где «</a:t>
            </a:r>
            <a:r>
              <a:rPr lang="ru-RU" sz="2800" i="1" dirty="0">
                <a:latin typeface="+mj-lt"/>
              </a:rPr>
              <a:t>один в поле не воин</a:t>
            </a:r>
            <a:r>
              <a:rPr lang="ru-RU" sz="2800" dirty="0">
                <a:latin typeface="+mj-lt"/>
              </a:rPr>
              <a:t>», где когда-то был значимым девиз «</a:t>
            </a:r>
            <a:r>
              <a:rPr lang="ru-RU" sz="2800" i="1" dirty="0">
                <a:latin typeface="+mj-lt"/>
              </a:rPr>
              <a:t>один за всех и все за одного</a:t>
            </a:r>
            <a:r>
              <a:rPr lang="ru-RU" sz="2800" dirty="0">
                <a:latin typeface="+mj-lt"/>
              </a:rPr>
              <a:t>». В испанском поле воюет один - прочно вошедший в мировую литературу - одинокий эгоист Дон Кихот, еще Сид Кампеадор, труп которого привязывают к лошади и отправляют в атаку на сарацин для устрашения.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8279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браз Мигеля Сервантеса и его Дон-Кихота в рисунках и живописи (подборка из интернета)">
            <a:extLst>
              <a:ext uri="{FF2B5EF4-FFF2-40B4-BE49-F238E27FC236}">
                <a16:creationId xmlns:a16="http://schemas.microsoft.com/office/drawing/2014/main" xmlns="" id="{8E2A12BE-1408-4E22-86DB-ED4831E1A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6089" y="203200"/>
            <a:ext cx="593231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7481CE-6E06-4853-8C7A-813294F771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757" y="0"/>
            <a:ext cx="517031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844AF8-9E0A-4598-9FAC-B10C38A47E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7067" y="0"/>
            <a:ext cx="6728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93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7E43B5-C0D5-476C-A32B-D4A1150D8CF6}"/>
              </a:ext>
            </a:extLst>
          </p:cNvPr>
          <p:cNvSpPr/>
          <p:nvPr/>
        </p:nvSpPr>
        <p:spPr>
          <a:xfrm>
            <a:off x="203201" y="169333"/>
            <a:ext cx="11796888" cy="64177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+mj-lt"/>
              </a:rPr>
              <a:t>Некоторую трудность для изучающих русский язык как иностранный представляют наши сочетания личных местоимений, например - </a:t>
            </a:r>
            <a:r>
              <a:rPr lang="ru-RU" sz="2400" i="1" dirty="0">
                <a:latin typeface="+mj-lt"/>
              </a:rPr>
              <a:t>мы с тобой</a:t>
            </a:r>
            <a:r>
              <a:rPr lang="ru-RU" sz="2400" dirty="0">
                <a:latin typeface="+mj-lt"/>
              </a:rPr>
              <a:t>. Возникает вопрос: «</a:t>
            </a:r>
            <a:r>
              <a:rPr lang="ru-RU" sz="2400" i="1" dirty="0">
                <a:latin typeface="+mj-lt"/>
              </a:rPr>
              <a:t>Сколько вас (нас) всего?</a:t>
            </a:r>
            <a:r>
              <a:rPr lang="ru-RU" sz="2400" dirty="0">
                <a:latin typeface="+mj-lt"/>
              </a:rPr>
              <a:t>» Для русского крайне важно, что это именно мы - качественно иное образование по сравнению с испанской формулой </a:t>
            </a:r>
            <a:r>
              <a:rPr lang="ru-RU" sz="2400" i="1" dirty="0" err="1">
                <a:latin typeface="+mj-lt"/>
              </a:rPr>
              <a:t>tú</a:t>
            </a:r>
            <a:r>
              <a:rPr lang="ru-RU" sz="2400" i="1" dirty="0">
                <a:latin typeface="+mj-lt"/>
              </a:rPr>
              <a:t> y </a:t>
            </a:r>
            <a:r>
              <a:rPr lang="ru-RU" sz="2400" i="1" dirty="0" err="1">
                <a:latin typeface="+mj-lt"/>
              </a:rPr>
              <a:t>yo</a:t>
            </a:r>
            <a:r>
              <a:rPr lang="ru-RU" sz="2400" i="1" dirty="0">
                <a:latin typeface="+mj-lt"/>
              </a:rPr>
              <a:t> - ты и я</a:t>
            </a:r>
            <a:r>
              <a:rPr lang="ru-RU" sz="2400" dirty="0">
                <a:latin typeface="+mj-lt"/>
              </a:rPr>
              <a:t>, где </a:t>
            </a:r>
            <a:r>
              <a:rPr lang="ru-RU" sz="2400" b="1" dirty="0">
                <a:latin typeface="+mj-lt"/>
              </a:rPr>
              <a:t>я</a:t>
            </a:r>
            <a:r>
              <a:rPr lang="ru-RU" sz="2400" dirty="0">
                <a:latin typeface="+mj-lt"/>
              </a:rPr>
              <a:t>, оказавшись на последнем месте, от этого лишь становится весомее, перетягивая на себя логическое ударение. Сами испанцы о себе говорят: "</a:t>
            </a:r>
            <a:r>
              <a:rPr lang="ru-RU" sz="2400" i="1" dirty="0" err="1">
                <a:latin typeface="+mj-lt"/>
              </a:rPr>
              <a:t>En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España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amigos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hoy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enemigos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mañana</a:t>
            </a:r>
            <a:r>
              <a:rPr lang="ru-RU" sz="2400" dirty="0">
                <a:latin typeface="+mj-lt"/>
              </a:rPr>
              <a:t>" - «</a:t>
            </a:r>
            <a:r>
              <a:rPr lang="ru-RU" sz="2400" i="1" dirty="0">
                <a:latin typeface="+mj-lt"/>
              </a:rPr>
              <a:t>В Испании сегодняшние друзья завтра становятся врагами</a:t>
            </a:r>
            <a:r>
              <a:rPr lang="ru-RU" sz="2400" dirty="0">
                <a:latin typeface="+mj-lt"/>
              </a:rPr>
              <a:t>». На тему «дружбы» известна не одна поговорка: "</a:t>
            </a:r>
            <a:r>
              <a:rPr lang="ru-RU" sz="2400" i="1" dirty="0" err="1">
                <a:latin typeface="+mj-lt"/>
              </a:rPr>
              <a:t>No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hay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mejor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amigo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que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un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duro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en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el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bolsillo</a:t>
            </a:r>
            <a:r>
              <a:rPr lang="ru-RU" sz="2400" dirty="0">
                <a:latin typeface="+mj-lt"/>
              </a:rPr>
              <a:t>" (</a:t>
            </a:r>
            <a:r>
              <a:rPr lang="ru-RU" sz="2400" i="1" dirty="0">
                <a:latin typeface="+mj-lt"/>
              </a:rPr>
              <a:t>Нет лучшего друга, чем монета в кармане</a:t>
            </a:r>
            <a:r>
              <a:rPr lang="ru-RU" sz="2400" dirty="0">
                <a:latin typeface="+mj-lt"/>
              </a:rPr>
              <a:t>). Приводят к разочарованию очередные рефрены: - </a:t>
            </a:r>
            <a:r>
              <a:rPr lang="en-US" sz="2400" dirty="0">
                <a:latin typeface="+mj-lt"/>
              </a:rPr>
              <a:t>“</a:t>
            </a:r>
            <a:r>
              <a:rPr lang="ru-RU" sz="2400" i="1" dirty="0" err="1">
                <a:latin typeface="+mj-lt"/>
              </a:rPr>
              <a:t>Amigo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amigo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mientras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tengas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trigo</a:t>
            </a:r>
            <a:r>
              <a:rPr lang="ru-RU" sz="2400" i="1" dirty="0">
                <a:latin typeface="+mj-lt"/>
              </a:rPr>
              <a:t>; </a:t>
            </a:r>
            <a:r>
              <a:rPr lang="ru-RU" sz="2400" i="1" dirty="0" err="1">
                <a:latin typeface="+mj-lt"/>
              </a:rPr>
              <a:t>que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el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trigo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acabado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al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amigo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se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le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da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lado</a:t>
            </a:r>
            <a:r>
              <a:rPr lang="en-US" sz="2400" dirty="0">
                <a:latin typeface="+mj-lt"/>
              </a:rPr>
              <a:t>”</a:t>
            </a:r>
            <a:r>
              <a:rPr lang="ru-RU" sz="2400" dirty="0">
                <a:latin typeface="+mj-lt"/>
              </a:rPr>
              <a:t> (</a:t>
            </a:r>
            <a:r>
              <a:rPr lang="ru-RU" sz="2400" i="1" dirty="0">
                <a:latin typeface="+mj-lt"/>
              </a:rPr>
              <a:t>Друг, ты - друг, пока у тебя есть пшеница; закончилась пшеница - друга оставляют в стороне</a:t>
            </a:r>
            <a:r>
              <a:rPr lang="ru-RU" sz="2400" dirty="0">
                <a:latin typeface="+mj-lt"/>
              </a:rPr>
              <a:t>). – </a:t>
            </a:r>
            <a:r>
              <a:rPr lang="en-US" sz="2400" dirty="0">
                <a:latin typeface="+mj-lt"/>
              </a:rPr>
              <a:t>“</a:t>
            </a:r>
            <a:r>
              <a:rPr lang="ru-RU" sz="2400" i="1" dirty="0" err="1">
                <a:latin typeface="+mj-lt"/>
              </a:rPr>
              <a:t>Amigos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hasta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aquí</a:t>
            </a:r>
            <a:r>
              <a:rPr lang="ru-RU" sz="2400" i="1" dirty="0">
                <a:latin typeface="+mj-lt"/>
              </a:rPr>
              <a:t> a </a:t>
            </a:r>
            <a:r>
              <a:rPr lang="ru-RU" sz="2400" i="1" dirty="0" err="1">
                <a:latin typeface="+mj-lt"/>
              </a:rPr>
              <a:t>la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mar</a:t>
            </a:r>
            <a:r>
              <a:rPr lang="ru-RU" sz="2400" i="1" dirty="0">
                <a:latin typeface="+mj-lt"/>
              </a:rPr>
              <a:t>; </a:t>
            </a:r>
            <a:r>
              <a:rPr lang="ru-RU" sz="2400" i="1" dirty="0" err="1">
                <a:latin typeface="+mj-lt"/>
              </a:rPr>
              <a:t>pero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prestarle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dinero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ni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hablar</a:t>
            </a:r>
            <a:r>
              <a:rPr lang="ru-RU" sz="2400" i="1" dirty="0">
                <a:latin typeface="+mj-lt"/>
              </a:rPr>
              <a:t>.</a:t>
            </a:r>
            <a:r>
              <a:rPr lang="en-US" sz="2400" dirty="0">
                <a:latin typeface="+mj-lt"/>
              </a:rPr>
              <a:t>”</a:t>
            </a:r>
            <a:r>
              <a:rPr lang="ru-RU" sz="2400" dirty="0">
                <a:latin typeface="+mj-lt"/>
              </a:rPr>
              <a:t> (</a:t>
            </a:r>
            <a:r>
              <a:rPr lang="ru-RU" sz="2400" i="1" dirty="0">
                <a:latin typeface="+mj-lt"/>
              </a:rPr>
              <a:t>Мы друзья - отсюда и до моря, но чтоб денег дать взаймы - об этом речи быть не может!</a:t>
            </a:r>
            <a:r>
              <a:rPr lang="ru-RU" sz="2400" dirty="0">
                <a:latin typeface="+mj-lt"/>
              </a:rPr>
              <a:t>) – </a:t>
            </a:r>
            <a:r>
              <a:rPr lang="en-US" sz="2400" dirty="0">
                <a:latin typeface="+mj-lt"/>
              </a:rPr>
              <a:t>“</a:t>
            </a:r>
            <a:r>
              <a:rPr lang="ru-RU" sz="2400" i="1" dirty="0" err="1">
                <a:latin typeface="+mj-lt"/>
              </a:rPr>
              <a:t>Amigos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hasta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morir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pero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prestarle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mi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burr</a:t>
            </a:r>
            <a:r>
              <a:rPr lang="en-US" sz="2400" i="1" dirty="0">
                <a:latin typeface="+mj-lt"/>
              </a:rPr>
              <a:t>o</a:t>
            </a:r>
            <a:r>
              <a:rPr lang="ru-RU" sz="2400" i="1" dirty="0">
                <a:latin typeface="+mj-lt"/>
              </a:rPr>
              <a:t>, </a:t>
            </a:r>
            <a:r>
              <a:rPr lang="ru-RU" sz="2400" i="1" dirty="0" err="1">
                <a:latin typeface="+mj-lt"/>
              </a:rPr>
              <a:t>no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hay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nada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que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decir</a:t>
            </a:r>
            <a:r>
              <a:rPr lang="en-US" sz="2400" dirty="0">
                <a:latin typeface="+mj-lt"/>
              </a:rPr>
              <a:t>” </a:t>
            </a:r>
            <a:r>
              <a:rPr lang="ru-RU" sz="2400" dirty="0">
                <a:latin typeface="+mj-lt"/>
              </a:rPr>
              <a:t>(</a:t>
            </a:r>
            <a:r>
              <a:rPr lang="ru-RU" sz="2400" i="1" dirty="0">
                <a:latin typeface="+mj-lt"/>
              </a:rPr>
              <a:t>Друзья до гроба, но чтоб осла на время дать -</a:t>
            </a:r>
            <a:r>
              <a:rPr lang="en-US" sz="2400" i="1" dirty="0">
                <a:latin typeface="+mj-lt"/>
              </a:rPr>
              <a:t> </a:t>
            </a:r>
            <a:r>
              <a:rPr lang="ru-RU" sz="2400" i="1" dirty="0">
                <a:latin typeface="+mj-lt"/>
              </a:rPr>
              <a:t>об этом не может быть и речи!</a:t>
            </a:r>
            <a:r>
              <a:rPr lang="ru-RU" sz="2400" dirty="0">
                <a:latin typeface="+mj-lt"/>
              </a:rPr>
              <a:t>). Русское слово друг вроде бы и имеет полный эквивалент в испанском языке, но его нравственный вес в двух языках неравнозначен.</a:t>
            </a:r>
          </a:p>
        </p:txBody>
      </p:sp>
    </p:spTree>
    <p:extLst>
      <p:ext uri="{BB962C8B-B14F-4D97-AF65-F5344CB8AC3E}">
        <p14:creationId xmlns:p14="http://schemas.microsoft.com/office/powerpoint/2010/main" xmlns="" val="363570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57E442-F77F-47AF-A8F6-E50678E02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270934"/>
            <a:ext cx="11796888" cy="6016977"/>
          </a:xfrm>
        </p:spPr>
        <p:txBody>
          <a:bodyPr>
            <a:normAutofit/>
          </a:bodyPr>
          <a:lstStyle/>
          <a:p>
            <a:pPr algn="r"/>
            <a:endParaRPr lang="ru-RU" sz="2800" dirty="0">
              <a:solidFill>
                <a:schemeClr val="bg1"/>
              </a:solidFill>
            </a:endParaRPr>
          </a:p>
          <a:p>
            <a:pPr algn="r"/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13E89F9-EEC2-4386-9990-2808AA2C7E92}"/>
              </a:ext>
            </a:extLst>
          </p:cNvPr>
          <p:cNvSpPr/>
          <p:nvPr/>
        </p:nvSpPr>
        <p:spPr>
          <a:xfrm>
            <a:off x="327378" y="333022"/>
            <a:ext cx="11559821" cy="6524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t">
              <a:spcBef>
                <a:spcPts val="75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Испанские формулы определения времени года, числа отличаются от привычного нам русского, на мой взгляд, по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Эго-признаку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По-русски мы говорим: 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сейчас осень, сегодня пятое число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Иными словами, мы констатируем самостоятельное существование осени и числа вне нас и независимо от нас. Носитель испанского языка произнесёт: </a:t>
            </a:r>
          </a:p>
          <a:p>
            <a:pPr algn="just" fontAlgn="t">
              <a:spcBef>
                <a:spcPts val="750"/>
              </a:spcBef>
              <a:spcAft>
                <a:spcPts val="0"/>
              </a:spcAft>
            </a:pP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Estoy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en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invierno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т. е. 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Я нахожусь в зиме, в лете, в осени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</a:p>
          <a:p>
            <a:pPr algn="just" fontAlgn="t">
              <a:spcBef>
                <a:spcPts val="75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Или спросит вас: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“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¿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cuántos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estamos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”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 каком числе мы находимся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?);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estamos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de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vacaciones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= мы находимся на каникулах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т. е. у нас каникулы. Обратимся к примеру из современной испанской художественной литературы: "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Estábamos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en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1984 y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teníamos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veinte</a:t>
            </a:r>
            <a:r>
              <a:rPr lang="ru-RU" sz="28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años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". </a:t>
            </a:r>
            <a:endParaRPr lang="ru-RU" sz="28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50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8AFAB57-0A45-43C8-A55D-47554CD4F2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4"/>
            <a:ext cx="6278741" cy="64293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A39E34-17AD-42BB-8075-B25515C510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9388" y="211492"/>
            <a:ext cx="5418667" cy="64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58282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252</TotalTime>
  <Words>1308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Посылка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PaskachevaHA</cp:lastModifiedBy>
  <cp:revision>41</cp:revision>
  <dcterms:created xsi:type="dcterms:W3CDTF">2021-11-25T12:47:43Z</dcterms:created>
  <dcterms:modified xsi:type="dcterms:W3CDTF">2022-02-25T09:09:35Z</dcterms:modified>
</cp:coreProperties>
</file>