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69" r:id="rId4"/>
    <p:sldId id="270" r:id="rId5"/>
    <p:sldId id="274" r:id="rId6"/>
    <p:sldId id="271" r:id="rId7"/>
    <p:sldId id="265" r:id="rId8"/>
    <p:sldId id="273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07EBB61-7D74-4E89-9D36-843CAEC8FC0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5996AD4-07FC-401D-B679-AC0F9C4E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phorism-citation.ru/index/0-129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i="1" dirty="0" smtClean="0">
                <a:latin typeface="+mn-lt"/>
              </a:rPr>
              <a:t>Ершова Л.С. </a:t>
            </a:r>
            <a:r>
              <a:rPr lang="ru-RU" sz="4000" dirty="0" smtClean="0">
                <a:latin typeface="Book Antiqua" panose="02040602050305030304" pitchFamily="18" charset="0"/>
              </a:rPr>
              <a:t/>
            </a:r>
            <a:br>
              <a:rPr lang="ru-RU" sz="4000" dirty="0" smtClean="0">
                <a:latin typeface="Book Antiqua" panose="02040602050305030304" pitchFamily="18" charset="0"/>
              </a:rPr>
            </a:br>
            <a:endParaRPr lang="ru-RU" sz="4000" dirty="0">
              <a:latin typeface="Book Antiqua" panose="0204060205030503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Онлайн педпрактика: старые проблемы и новые возможности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6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82000" cy="10698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Педпрактика и главные дидактические проблемы:</a:t>
            </a:r>
            <a:endParaRPr lang="ru-RU" sz="2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5301207"/>
            <a:ext cx="4032448" cy="1211735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1800" b="0" i="1" dirty="0" err="1" smtClean="0"/>
              <a:t>Лернер</a:t>
            </a:r>
            <a:r>
              <a:rPr lang="ru-RU" sz="1800" b="0" i="1" dirty="0" smtClean="0"/>
              <a:t> </a:t>
            </a:r>
            <a:r>
              <a:rPr lang="ru-RU" sz="1800" b="0" i="1" dirty="0"/>
              <a:t>И.Я. </a:t>
            </a:r>
            <a:r>
              <a:rPr lang="ru-RU" sz="1800" b="0" dirty="0"/>
              <a:t>Философия дидактики и дидактика как философия. – М., 1995. – 49 с.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4" y="2564904"/>
            <a:ext cx="4041775" cy="2592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Что преподавать?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Как преподавать?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Зачем преподавать?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46863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12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Основные </a:t>
            </a:r>
            <a:r>
              <a:rPr lang="ru-RU" sz="2800" dirty="0">
                <a:latin typeface="+mn-lt"/>
              </a:rPr>
              <a:t>черты творческой </a:t>
            </a:r>
            <a:r>
              <a:rPr lang="ru-RU" sz="2800" dirty="0" smtClean="0">
                <a:latin typeface="+mn-lt"/>
              </a:rPr>
              <a:t>дидактики,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по </a:t>
            </a:r>
            <a:r>
              <a:rPr lang="ru-RU" sz="2800" dirty="0">
                <a:latin typeface="+mn-lt"/>
              </a:rPr>
              <a:t>И.Я. </a:t>
            </a:r>
            <a:r>
              <a:rPr lang="ru-RU" sz="2800" dirty="0" err="1">
                <a:latin typeface="+mn-lt"/>
              </a:rPr>
              <a:t>Лернеру</a:t>
            </a:r>
            <a:r>
              <a:rPr lang="ru-RU" sz="2800" dirty="0">
                <a:latin typeface="+mn-lt"/>
              </a:rPr>
              <a:t>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80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самостоятельный перенос ранее усвоенных знаний и умений в новую, подчас неожиданную </a:t>
            </a:r>
            <a:r>
              <a:rPr lang="ru-RU" sz="2000" dirty="0" smtClean="0"/>
              <a:t>ситуацию;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умение </a:t>
            </a:r>
            <a:r>
              <a:rPr lang="ru-RU" sz="2000" dirty="0"/>
              <a:t>самостоятельно найти проблему в привычной </a:t>
            </a:r>
            <a:r>
              <a:rPr lang="ru-RU" sz="2000" dirty="0" smtClean="0"/>
              <a:t>ситуации;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видение </a:t>
            </a:r>
            <a:r>
              <a:rPr lang="ru-RU" sz="2000" dirty="0"/>
              <a:t>новой функции знакомого </a:t>
            </a:r>
            <a:r>
              <a:rPr lang="ru-RU" sz="2000" dirty="0" smtClean="0"/>
              <a:t>объекта;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умение </a:t>
            </a:r>
            <a:r>
              <a:rPr lang="ru-RU" sz="2000" dirty="0"/>
              <a:t>самостоятельно увидеть элементы рассматриваемого объекта в их </a:t>
            </a:r>
            <a:r>
              <a:rPr lang="ru-RU" sz="2000" dirty="0" smtClean="0"/>
              <a:t>взаимосвязях;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в</a:t>
            </a:r>
            <a:r>
              <a:rPr lang="ru-RU" sz="2000" dirty="0" smtClean="0"/>
              <a:t>идение </a:t>
            </a:r>
            <a:r>
              <a:rPr lang="ru-RU" sz="2000" dirty="0"/>
              <a:t>альтернатив, вариантов </a:t>
            </a:r>
            <a:r>
              <a:rPr lang="ru-RU" sz="2000" dirty="0" smtClean="0"/>
              <a:t>решения;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комбинирование ранее известных способов в </a:t>
            </a:r>
            <a:r>
              <a:rPr lang="ru-RU" sz="2000" dirty="0" smtClean="0"/>
              <a:t>новый.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580112" y="5445125"/>
            <a:ext cx="3339601" cy="113665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sz="1600" b="0" i="1" dirty="0" err="1" smtClean="0"/>
              <a:t>Лернер</a:t>
            </a:r>
            <a:r>
              <a:rPr lang="ru-RU" sz="1600" b="0" i="1" dirty="0" smtClean="0"/>
              <a:t> </a:t>
            </a:r>
            <a:r>
              <a:rPr lang="ru-RU" sz="1600" b="0" i="1" dirty="0"/>
              <a:t>И.Я. </a:t>
            </a:r>
            <a:r>
              <a:rPr lang="ru-RU" sz="1600" b="0" dirty="0"/>
              <a:t>Зачем учителю дидактика </a:t>
            </a:r>
            <a:r>
              <a:rPr lang="ru-RU" sz="1600" b="0" dirty="0" smtClean="0"/>
              <a:t>// </a:t>
            </a:r>
            <a:r>
              <a:rPr lang="ru-RU" sz="1600" b="0" dirty="0"/>
              <a:t>Народное образование. – 1992. - №1. - </a:t>
            </a:r>
            <a:r>
              <a:rPr lang="ru-RU" sz="1600" b="0" dirty="0" smtClean="0"/>
              <a:t>с. 13-40.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xmlns="" val="37149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Педпрактика как своеобразная презентация профессиональных способностей и достижений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«… становление </a:t>
            </a:r>
            <a:r>
              <a:rPr lang="ru-RU" dirty="0"/>
              <a:t>философского знания - это всегда внутренний акт, который вспыхивает, опосредуя собой другие действия</a:t>
            </a:r>
            <a:r>
              <a:rPr lang="ru-RU" dirty="0" smtClean="0"/>
              <a:t>»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marL="109728" indent="0" algn="r">
              <a:buNone/>
            </a:pPr>
            <a:r>
              <a:rPr lang="ru-RU" i="1" dirty="0" err="1"/>
              <a:t>Мамардашвили</a:t>
            </a:r>
            <a:r>
              <a:rPr lang="ru-RU" i="1" dirty="0"/>
              <a:t> М.К.</a:t>
            </a:r>
            <a:r>
              <a:rPr lang="ru-RU" dirty="0"/>
              <a:t> Как я понимаю </a:t>
            </a:r>
            <a:r>
              <a:rPr lang="ru-RU" dirty="0" smtClean="0"/>
              <a:t>философию. </a:t>
            </a:r>
            <a:r>
              <a:rPr lang="ru-RU" dirty="0"/>
              <a:t>М</a:t>
            </a:r>
            <a:r>
              <a:rPr lang="ru-RU" dirty="0" smtClean="0"/>
              <a:t>., </a:t>
            </a:r>
            <a:r>
              <a:rPr lang="ru-RU" dirty="0"/>
              <a:t>1992. </a:t>
            </a:r>
            <a:r>
              <a:rPr lang="ru-RU" dirty="0" smtClean="0"/>
              <a:t>с. 14</a:t>
            </a:r>
            <a:endParaRPr lang="ru-RU" dirty="0"/>
          </a:p>
          <a:p>
            <a:pPr fontAlgn="base"/>
            <a:endParaRPr lang="ru-RU" dirty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332593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45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Онлайн педпрактика </a:t>
            </a:r>
            <a:r>
              <a:rPr lang="ru-RU" sz="2800" dirty="0">
                <a:latin typeface="+mn-lt"/>
              </a:rPr>
              <a:t>как возможность преодоления страха публичного выступления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Страх перед </a:t>
            </a:r>
            <a:r>
              <a:rPr lang="ru-RU" sz="2000" dirty="0" smtClean="0"/>
              <a:t>публичным выступлением </a:t>
            </a:r>
            <a:r>
              <a:rPr lang="ru-RU" sz="2000" dirty="0"/>
              <a:t>- естественная реакция на непривычную </a:t>
            </a:r>
            <a:r>
              <a:rPr lang="ru-RU" sz="2000" dirty="0" smtClean="0"/>
              <a:t>ситуацию;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Методы преодоления волнения: тщательная подготовка материала занятий, </a:t>
            </a:r>
            <a:r>
              <a:rPr lang="ru-RU" sz="2000" dirty="0"/>
              <a:t>осознанный настрой на </a:t>
            </a:r>
            <a:r>
              <a:rPr lang="ru-RU" sz="2000" dirty="0" smtClean="0"/>
              <a:t>успех, приемы активации воображения и</a:t>
            </a:r>
            <a:r>
              <a:rPr lang="ru-RU" sz="2000" dirty="0"/>
              <a:t> переключения внимания </a:t>
            </a:r>
            <a:r>
              <a:rPr lang="ru-RU" sz="2000" dirty="0" smtClean="0"/>
              <a:t>с собственного состояния на внешние факторы.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Онлайн </a:t>
            </a:r>
            <a:r>
              <a:rPr lang="ru-RU" sz="2000" dirty="0"/>
              <a:t>занятия заметно снижают </a:t>
            </a:r>
            <a:r>
              <a:rPr lang="ru-RU" sz="2000" dirty="0" smtClean="0"/>
              <a:t>тревожность и беспокойство студентов-практикантов.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620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82000" cy="106984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Педагогический дизайн онлайн </a:t>
            </a:r>
            <a:r>
              <a:rPr lang="ru-RU" sz="2800" dirty="0" smtClean="0">
                <a:latin typeface="+mn-lt"/>
              </a:rPr>
              <a:t>обучения. Смещение акцентов на этап подготовки занятий.</a:t>
            </a:r>
            <a:endParaRPr lang="ru-RU" sz="2800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932039" y="5445224"/>
            <a:ext cx="3665029" cy="1152128"/>
          </a:xfrm>
        </p:spPr>
        <p:txBody>
          <a:bodyPr/>
          <a:lstStyle/>
          <a:p>
            <a:pPr algn="r" fontAlgn="t"/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r>
              <a:rPr lang="ru-RU" b="0" dirty="0" smtClean="0">
                <a:solidFill>
                  <a:schemeClr val="tx1"/>
                </a:solidFill>
              </a:rPr>
              <a:t>«Прежде</a:t>
            </a:r>
            <a:r>
              <a:rPr lang="ru-RU" b="0" dirty="0">
                <a:solidFill>
                  <a:schemeClr val="tx1"/>
                </a:solidFill>
              </a:rPr>
              <a:t> чем сказать что-либо другим, скажи это </a:t>
            </a:r>
            <a:r>
              <a:rPr lang="ru-RU" b="0" dirty="0" smtClean="0">
                <a:solidFill>
                  <a:schemeClr val="tx1"/>
                </a:solidFill>
              </a:rPr>
              <a:t>себе» </a:t>
            </a:r>
            <a:r>
              <a:rPr lang="ru-RU" sz="1800" b="0" i="1" dirty="0" err="1" smtClean="0">
                <a:solidFill>
                  <a:schemeClr val="tx1"/>
                </a:solidFill>
              </a:rPr>
              <a:t>Луций</a:t>
            </a:r>
            <a:r>
              <a:rPr lang="ru-RU" sz="1800" b="0" i="1" dirty="0" smtClean="0">
                <a:solidFill>
                  <a:schemeClr val="tx1"/>
                </a:solidFill>
              </a:rPr>
              <a:t> </a:t>
            </a:r>
            <a:r>
              <a:rPr lang="ru-RU" sz="1800" b="0" i="1" dirty="0" err="1" smtClean="0">
                <a:solidFill>
                  <a:schemeClr val="tx1"/>
                </a:solidFill>
              </a:rPr>
              <a:t>Анней</a:t>
            </a:r>
            <a:r>
              <a:rPr lang="ru-RU" sz="1800" b="0" i="1" dirty="0" smtClean="0">
                <a:solidFill>
                  <a:schemeClr val="tx1"/>
                </a:solidFill>
              </a:rPr>
              <a:t> Сенека</a:t>
            </a:r>
            <a:endParaRPr lang="ru-RU" sz="1800" b="0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7544" y="1844824"/>
            <a:ext cx="4041648" cy="48245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истемный </a:t>
            </a:r>
            <a:r>
              <a:rPr lang="ru-RU" dirty="0"/>
              <a:t>подход к </a:t>
            </a:r>
            <a:r>
              <a:rPr lang="ru-RU" dirty="0" smtClean="0"/>
              <a:t>преподаванию;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ведущая идея – </a:t>
            </a:r>
            <a:r>
              <a:rPr lang="ru-RU" dirty="0" smtClean="0"/>
              <a:t>целеполагание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формулировка </a:t>
            </a:r>
            <a:r>
              <a:rPr lang="ru-RU" dirty="0"/>
              <a:t>цели-мотивации, </a:t>
            </a:r>
            <a:r>
              <a:rPr lang="ru-RU" dirty="0" smtClean="0"/>
              <a:t>значимой </a:t>
            </a:r>
            <a:r>
              <a:rPr lang="ru-RU" dirty="0"/>
              <a:t>и привлекательной для </a:t>
            </a:r>
            <a:r>
              <a:rPr lang="ru-RU" dirty="0" smtClean="0"/>
              <a:t>студентов;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проектирование </a:t>
            </a:r>
            <a:r>
              <a:rPr lang="ru-RU" dirty="0"/>
              <a:t>основного содержания </a:t>
            </a:r>
            <a:r>
              <a:rPr lang="ru-RU" dirty="0" smtClean="0"/>
              <a:t>дисциплины;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выбор стратегий </a:t>
            </a:r>
            <a:r>
              <a:rPr lang="ru-RU" dirty="0" smtClean="0"/>
              <a:t>обучения;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разработка </a:t>
            </a:r>
            <a:r>
              <a:rPr lang="ru-RU" dirty="0"/>
              <a:t>учебного материала с использованием информационных </a:t>
            </a:r>
            <a:r>
              <a:rPr lang="ru-RU" dirty="0" smtClean="0"/>
              <a:t>технологий.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844824"/>
            <a:ext cx="367240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30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ru-RU" sz="2800" dirty="0">
                <a:latin typeface="+mn-lt"/>
              </a:rPr>
              <a:t>Анализ мнений студентов </a:t>
            </a:r>
            <a:r>
              <a:rPr lang="ru-RU" sz="2800" dirty="0" smtClean="0">
                <a:latin typeface="+mn-lt"/>
              </a:rPr>
              <a:t>разных групп</a:t>
            </a:r>
            <a:r>
              <a:rPr lang="ru-RU" sz="2800" dirty="0">
                <a:latin typeface="+mn-lt"/>
              </a:rPr>
              <a:t>, участвовавших </a:t>
            </a:r>
            <a:r>
              <a:rPr lang="ru-RU" sz="2800" dirty="0" smtClean="0">
                <a:latin typeface="+mn-lt"/>
              </a:rPr>
              <a:t>в онлайн </a:t>
            </a:r>
            <a:r>
              <a:rPr lang="ru-RU" sz="2800" dirty="0">
                <a:latin typeface="+mn-lt"/>
              </a:rPr>
              <a:t>семинарах: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25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Повышение </a:t>
            </a:r>
            <a:r>
              <a:rPr lang="ru-RU" sz="2000" dirty="0"/>
              <a:t>мотивации </a:t>
            </a:r>
            <a:r>
              <a:rPr lang="ru-RU" sz="2000" dirty="0" smtClean="0"/>
              <a:t>изучения философии: </a:t>
            </a:r>
            <a:r>
              <a:rPr lang="ru-RU" sz="1800" i="1" dirty="0" smtClean="0"/>
              <a:t>«Восточная </a:t>
            </a:r>
            <a:r>
              <a:rPr lang="ru-RU" sz="1800" i="1" dirty="0"/>
              <a:t>философия приоткрыла свою завесу и привлекла, </a:t>
            </a:r>
            <a:r>
              <a:rPr lang="ru-RU" sz="1800" i="1" dirty="0" smtClean="0"/>
              <a:t>каждый </a:t>
            </a:r>
            <a:r>
              <a:rPr lang="ru-RU" sz="1800" i="1" dirty="0"/>
              <a:t>расширил кругозор и обрел новые знания</a:t>
            </a:r>
            <a:r>
              <a:rPr lang="ru-RU" sz="1800" i="1" dirty="0" smtClean="0"/>
              <a:t>!».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Комфортная атмосфера общения: </a:t>
            </a:r>
            <a:r>
              <a:rPr lang="ru-RU" sz="1800" i="1" dirty="0" smtClean="0"/>
              <a:t>«В результате </a:t>
            </a:r>
            <a:r>
              <a:rPr lang="ru-RU" sz="1800" i="1" dirty="0"/>
              <a:t>дружественных отношений исчезла боязнь семинарских занятий, осталось чувство, что существенно продвинулись в понимании </a:t>
            </a:r>
            <a:r>
              <a:rPr lang="ru-RU" sz="1800" i="1" dirty="0" smtClean="0"/>
              <a:t>философии».</a:t>
            </a:r>
            <a:endParaRPr lang="ru-RU" sz="1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000" dirty="0"/>
              <a:t>Способность </a:t>
            </a:r>
            <a:r>
              <a:rPr lang="ru-RU" sz="2000" dirty="0" smtClean="0"/>
              <a:t>практикантов к </a:t>
            </a:r>
            <a:r>
              <a:rPr lang="ru-RU" sz="2000" dirty="0"/>
              <a:t>визуализации </a:t>
            </a:r>
            <a:r>
              <a:rPr lang="ru-RU" sz="2000" dirty="0" smtClean="0"/>
              <a:t>обсуждаемого </a:t>
            </a:r>
            <a:r>
              <a:rPr lang="ru-RU" sz="2000" dirty="0"/>
              <a:t>материала, умение </a:t>
            </a:r>
            <a:r>
              <a:rPr lang="ru-RU" sz="2000" dirty="0" smtClean="0"/>
              <a:t>давать ответы </a:t>
            </a:r>
            <a:r>
              <a:rPr lang="ru-RU" sz="2000" dirty="0"/>
              <a:t>с наглядными </a:t>
            </a:r>
            <a:r>
              <a:rPr lang="ru-RU" sz="2000" dirty="0" smtClean="0"/>
              <a:t>примерами: </a:t>
            </a:r>
            <a:r>
              <a:rPr lang="ru-RU" sz="1800" i="1" dirty="0"/>
              <a:t>«Когда мы долго молчим и тупим, поскольку буквы в слова не складываются, а слова в предложения, ахах,  Вы предугадываете, что мы, возможно,  хотим сказать и спросить, потому что это молчание угнетает, а так своей подсказкой вы можете натолкнуть нас на нужные мысли/слова».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230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Примеры итоговых суждений студентов-практикантов:</a:t>
            </a:r>
            <a:endParaRPr lang="ru-RU" sz="3200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«Онлайн педпрактика не </a:t>
            </a:r>
            <a:r>
              <a:rPr lang="ru-RU" sz="2400" dirty="0"/>
              <a:t>переубедила </a:t>
            </a:r>
            <a:r>
              <a:rPr lang="ru-RU" sz="2400" dirty="0" smtClean="0"/>
              <a:t>меня в </a:t>
            </a:r>
            <a:r>
              <a:rPr lang="ru-RU" sz="2400" dirty="0"/>
              <a:t>том, что </a:t>
            </a:r>
            <a:r>
              <a:rPr lang="ru-RU" sz="2400" dirty="0" smtClean="0"/>
              <a:t>исследовательская </a:t>
            </a:r>
            <a:r>
              <a:rPr lang="ru-RU" sz="2400" dirty="0"/>
              <a:t>работа </a:t>
            </a:r>
            <a:r>
              <a:rPr lang="ru-RU" sz="2400" dirty="0" smtClean="0"/>
              <a:t>кажется мне </a:t>
            </a:r>
            <a:r>
              <a:rPr lang="ru-RU" sz="2400" dirty="0"/>
              <a:t>более близкой сферой, чем педагогическая </a:t>
            </a:r>
            <a:r>
              <a:rPr lang="ru-RU" sz="2400" dirty="0" smtClean="0"/>
              <a:t>деятельность».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« В будущем я вижу себя преподавателем </a:t>
            </a:r>
            <a:r>
              <a:rPr lang="ru-RU" sz="2400" dirty="0"/>
              <a:t>высшей школы и/или онлайн курсов, </a:t>
            </a:r>
            <a:r>
              <a:rPr lang="ru-RU" sz="2400" dirty="0" smtClean="0"/>
              <a:t>с </a:t>
            </a:r>
            <a:r>
              <a:rPr lang="ru-RU" sz="2400" dirty="0"/>
              <a:t>возможностью самостоятельного составления планов </a:t>
            </a:r>
            <a:r>
              <a:rPr lang="ru-RU" sz="2400" dirty="0" smtClean="0"/>
              <a:t>обучения».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578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Расширение </a:t>
            </a:r>
            <a:r>
              <a:rPr lang="ru-RU" sz="3200" dirty="0">
                <a:latin typeface="+mn-lt"/>
              </a:rPr>
              <a:t>опыта самопознания -</a:t>
            </a:r>
            <a:r>
              <a:rPr lang="ru-RU" sz="3200" dirty="0" smtClean="0">
                <a:latin typeface="+mn-lt"/>
              </a:rPr>
              <a:t> главный результат педпрактики студентов философского факультета 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40283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«В </a:t>
            </a:r>
            <a:r>
              <a:rPr lang="ru-RU" dirty="0"/>
              <a:t>познании о себе самом человек приобщается к тайнам, неведомым в отношении к </a:t>
            </a:r>
            <a:r>
              <a:rPr lang="ru-RU" dirty="0" smtClean="0"/>
              <a:t>другим»</a:t>
            </a:r>
          </a:p>
          <a:p>
            <a:pPr marL="109728" indent="0" algn="just">
              <a:buNone/>
            </a:pPr>
            <a:endParaRPr lang="ru-RU" i="1" dirty="0" smtClean="0"/>
          </a:p>
          <a:p>
            <a:pPr marL="109728" indent="0" algn="r">
              <a:buNone/>
            </a:pPr>
            <a:endParaRPr lang="ru-RU" i="1" dirty="0" smtClean="0"/>
          </a:p>
          <a:p>
            <a:pPr marL="109728" indent="0" algn="r">
              <a:buNone/>
            </a:pPr>
            <a:r>
              <a:rPr lang="ru-RU" sz="1800" i="1" dirty="0" smtClean="0"/>
              <a:t>Бердяев </a:t>
            </a:r>
            <a:r>
              <a:rPr lang="ru-RU" sz="1800" i="1" dirty="0"/>
              <a:t>Н.А.</a:t>
            </a:r>
            <a:r>
              <a:rPr lang="ru-RU" sz="1800" dirty="0"/>
              <a:t> Самопознание (Опыт философской автобиографии). М.: Изд-во «Книга», 1991. </a:t>
            </a:r>
            <a:r>
              <a:rPr lang="ru-RU" sz="1800" dirty="0" smtClean="0"/>
              <a:t>с. 8</a:t>
            </a:r>
            <a:endParaRPr lang="ru-RU" sz="18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3240360" cy="476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19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232</TotalTime>
  <Words>447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 Ершова Л.С.  </vt:lpstr>
      <vt:lpstr>Педпрактика и главные дидактические проблемы:</vt:lpstr>
      <vt:lpstr>  Основные черты творческой дидактики,  по И.Я. Лернеру:  </vt:lpstr>
      <vt:lpstr>Педпрактика как своеобразная презентация профессиональных способностей и достижений </vt:lpstr>
      <vt:lpstr>Онлайн педпрактика как возможность преодоления страха публичного выступления</vt:lpstr>
      <vt:lpstr>Педагогический дизайн онлайн обучения. Смещение акцентов на этап подготовки занятий.</vt:lpstr>
      <vt:lpstr>Анализ мнений студентов разных групп, участвовавших в онлайн семинарах:</vt:lpstr>
      <vt:lpstr>Примеры итоговых суждений студентов-практикантов:</vt:lpstr>
      <vt:lpstr> Расширение опыта самопознания - главный результат педпрактики студентов философского факультета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PaskachevaHA</cp:lastModifiedBy>
  <cp:revision>25</cp:revision>
  <dcterms:created xsi:type="dcterms:W3CDTF">2022-02-16T07:28:08Z</dcterms:created>
  <dcterms:modified xsi:type="dcterms:W3CDTF">2022-02-25T11:52:48Z</dcterms:modified>
</cp:coreProperties>
</file>