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4" r:id="rId10"/>
    <p:sldId id="266" r:id="rId11"/>
    <p:sldId id="267" r:id="rId12"/>
    <p:sldId id="269" r:id="rId13"/>
    <p:sldId id="265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4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2764-DA73-4F62-922B-D3098C37D447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AFE7C-9D09-4DDF-82A2-2C7889403D8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90835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2764-DA73-4F62-922B-D3098C37D447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AFE7C-9D09-4DDF-82A2-2C7889403D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4910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2764-DA73-4F62-922B-D3098C37D447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AFE7C-9D09-4DDF-82A2-2C7889403D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5955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2764-DA73-4F62-922B-D3098C37D447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AFE7C-9D09-4DDF-82A2-2C7889403D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2886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2764-DA73-4F62-922B-D3098C37D447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AFE7C-9D09-4DDF-82A2-2C7889403D8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88808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2764-DA73-4F62-922B-D3098C37D447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AFE7C-9D09-4DDF-82A2-2C7889403D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8307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2764-DA73-4F62-922B-D3098C37D447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AFE7C-9D09-4DDF-82A2-2C7889403D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4024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2764-DA73-4F62-922B-D3098C37D447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AFE7C-9D09-4DDF-82A2-2C7889403D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8823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2764-DA73-4F62-922B-D3098C37D447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AFE7C-9D09-4DDF-82A2-2C7889403D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1956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E182764-DA73-4F62-922B-D3098C37D447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7AFE7C-9D09-4DDF-82A2-2C7889403D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9722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2764-DA73-4F62-922B-D3098C37D447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AFE7C-9D09-4DDF-82A2-2C7889403D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853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E182764-DA73-4F62-922B-D3098C37D447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37AFE7C-9D09-4DDF-82A2-2C7889403D8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15026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«Трудности </a:t>
            </a:r>
            <a:r>
              <a:rPr lang="ru-RU" sz="6000" dirty="0"/>
              <a:t>усвоения безличных предложений турецкими </a:t>
            </a:r>
            <a:r>
              <a:rPr lang="ru-RU" sz="6000" dirty="0" smtClean="0"/>
              <a:t>обучающимися»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Аймалетдинова </a:t>
            </a:r>
            <a:r>
              <a:rPr lang="ru-RU" b="1" dirty="0" err="1" smtClean="0"/>
              <a:t>Ильсияр</a:t>
            </a:r>
            <a:r>
              <a:rPr lang="ru-RU" b="1" dirty="0" smtClean="0"/>
              <a:t> Аликовна</a:t>
            </a:r>
            <a:r>
              <a:rPr lang="ru-RU" dirty="0" smtClean="0"/>
              <a:t>, старший преподаватель Департамента английского языка и профессиональной коммуникации, финансовый университет при правительстве </a:t>
            </a:r>
            <a:r>
              <a:rPr lang="ru-RU" dirty="0" err="1" smtClean="0"/>
              <a:t>рф</a:t>
            </a:r>
            <a:endParaRPr lang="ru-RU" dirty="0" smtClean="0"/>
          </a:p>
          <a:p>
            <a:r>
              <a:rPr lang="ru-RU" b="1" dirty="0" err="1" smtClean="0"/>
              <a:t>Коклюдже</a:t>
            </a:r>
            <a:r>
              <a:rPr lang="ru-RU" b="1" dirty="0" smtClean="0"/>
              <a:t> </a:t>
            </a:r>
            <a:r>
              <a:rPr lang="ru-RU" b="1" dirty="0" err="1" smtClean="0"/>
              <a:t>мукаддес</a:t>
            </a:r>
            <a:r>
              <a:rPr lang="ru-RU" b="1" dirty="0" smtClean="0"/>
              <a:t>, </a:t>
            </a:r>
            <a:r>
              <a:rPr lang="ru-RU" dirty="0" smtClean="0"/>
              <a:t>бакалавр 4 курса, московский государственный областной университет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72107" y="5872766"/>
            <a:ext cx="1508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Москва, 2022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5979" y="90870"/>
            <a:ext cx="1194800" cy="133616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2401" y="249443"/>
            <a:ext cx="3412900" cy="1153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3368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4401" y="399245"/>
            <a:ext cx="10058400" cy="5186514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Важно, чтобы студенты уяснили, что сам термин «безличное» не всегда подразумевает отсутствие действующего лица (Мне хорошо отдыхается). Однако отсутствие </a:t>
            </a:r>
            <a:r>
              <a:rPr lang="ru-RU" dirty="0" err="1"/>
              <a:t>им.падежа</a:t>
            </a:r>
            <a:r>
              <a:rPr lang="ru-RU" dirty="0"/>
              <a:t> ещё не является показателем смысловой (субъектной) безличности. Подлежащее, как известно, это грамматическая категория, а не логическая.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Студенты должны понять разницу, тонкие смысловые различия между словами </a:t>
            </a:r>
            <a:r>
              <a:rPr lang="ru-RU" i="1" dirty="0"/>
              <a:t>приходится, стоит, следует, удаётся, хочется и т.д</a:t>
            </a:r>
            <a:r>
              <a:rPr lang="ru-RU" dirty="0"/>
              <a:t>. Модальные слова </a:t>
            </a:r>
            <a:r>
              <a:rPr lang="ru-RU" i="1" dirty="0"/>
              <a:t>надо, нужно</a:t>
            </a:r>
            <a:r>
              <a:rPr lang="ru-RU" dirty="0"/>
              <a:t>, используются в том случае, если говорящий нацелен на совершение действия. Если же действие относится к обобщённому лицу (каждому человеку), то в предложениях отсутствует позиция субъекта. Такая модель часто встречается в инструкциях и правилах: </a:t>
            </a:r>
            <a:r>
              <a:rPr lang="ru-RU" i="1" dirty="0"/>
              <a:t>Необходимо предъявлять пропуск. Не переходить черту. </a:t>
            </a:r>
            <a:r>
              <a:rPr lang="ru-RU" dirty="0"/>
              <a:t>Здесь усилено значение категоричности. Действие, выраженное словом стоит, носит рекомендательный характер: </a:t>
            </a:r>
            <a:r>
              <a:rPr lang="ru-RU" i="1" dirty="0"/>
              <a:t>Тебе стоит записаться на курсы.</a:t>
            </a:r>
            <a:r>
              <a:rPr lang="ru-RU" dirty="0"/>
              <a:t> Если кому-то сопутствует удача и везёт во всех делах, то используется безличный глагол удалось: </a:t>
            </a:r>
            <a:r>
              <a:rPr lang="ru-RU" i="1" dirty="0"/>
              <a:t>Мне удалось приобрести дом (приобрёл после долгих ожиданий)</a:t>
            </a:r>
            <a:r>
              <a:rPr lang="ru-RU" dirty="0"/>
              <a:t>. Глагол приходится употребляется в том случае, если действие совершается по насущной необходимости (иногда и против воли говорящего): </a:t>
            </a:r>
            <a:r>
              <a:rPr lang="ru-RU" i="1" dirty="0"/>
              <a:t>Нам приходится часто быть в разъездах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2813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Необходимо постоянно расширять запас слов, необходимых для выражения как физического, так и душевного состояния человека (горько, обидно, больно, стыдно, душно, шумно, смешно, неудобно и др.). Данные слова следует сочетать с инфинитивом: Мне тяжело думать об этом. Нам неудобно говорить это. Для обозначения предиката, характеризующего состояние природы, могут быть использованы следующие слова: </a:t>
            </a:r>
            <a:r>
              <a:rPr lang="ru-RU" i="1" dirty="0"/>
              <a:t>шумно, тихо, сыро, скользко, грязно, не прибрано, натоптано</a:t>
            </a:r>
            <a:r>
              <a:rPr lang="ru-RU" dirty="0"/>
              <a:t>. </a:t>
            </a:r>
          </a:p>
          <a:p>
            <a:pPr algn="just"/>
            <a:r>
              <a:rPr lang="ru-RU" dirty="0"/>
              <a:t>В обучении данным типам предложений важно конкретно объяснять семантические нюансы значения и грамматические способы их выражения, что, несомненно, должно вызвать интерес учащихся.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3148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/>
              <a:t>Список использованной </a:t>
            </a:r>
            <a:r>
              <a:rPr lang="ru-RU" sz="2400" b="1" dirty="0" smtClean="0"/>
              <a:t>литературы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1. </a:t>
            </a:r>
            <a:r>
              <a:rPr lang="ru-RU" dirty="0" err="1" smtClean="0"/>
              <a:t>Бабайцева</a:t>
            </a:r>
            <a:r>
              <a:rPr lang="ru-RU" dirty="0" smtClean="0"/>
              <a:t> </a:t>
            </a:r>
            <a:r>
              <a:rPr lang="ru-RU" dirty="0"/>
              <a:t>В.В. Система односоставных предложений в современном русском языке. – М.: Дрофа, 2004. – 512 с.</a:t>
            </a:r>
          </a:p>
          <a:p>
            <a:r>
              <a:rPr lang="ru-RU" dirty="0" smtClean="0"/>
              <a:t>2. </a:t>
            </a:r>
            <a:r>
              <a:rPr lang="ru-RU" dirty="0" err="1"/>
              <a:t>Бабайцева</a:t>
            </a:r>
            <a:r>
              <a:rPr lang="ru-RU" dirty="0"/>
              <a:t> В.В., Максимов Л.Ю. Современный русский язык. Синтаксис. Пунктуация. - М., 1981. - 272 с.</a:t>
            </a:r>
          </a:p>
          <a:p>
            <a:pPr fontAlgn="t"/>
            <a:r>
              <a:rPr lang="ru-RU" dirty="0" smtClean="0"/>
              <a:t>3. </a:t>
            </a:r>
            <a:r>
              <a:rPr lang="ru-RU" dirty="0" err="1" smtClean="0"/>
              <a:t>Валгина</a:t>
            </a:r>
            <a:r>
              <a:rPr lang="ru-RU" dirty="0" smtClean="0"/>
              <a:t> </a:t>
            </a:r>
            <a:r>
              <a:rPr lang="ru-RU" dirty="0"/>
              <a:t>Н.С. Розенталь Д.Э. Фомина М.И. Русский язык. – М.: Высшая школа, 1972. – 424 с.</a:t>
            </a:r>
          </a:p>
          <a:p>
            <a:pPr fontAlgn="t"/>
            <a:r>
              <a:rPr lang="ru-RU" dirty="0" smtClean="0"/>
              <a:t>4. </a:t>
            </a:r>
            <a:r>
              <a:rPr lang="ru-RU" dirty="0" err="1"/>
              <a:t>Вежбицкая</a:t>
            </a:r>
            <a:r>
              <a:rPr lang="ru-RU" dirty="0"/>
              <a:t> А. Понимание культур через посредство ключевых слов. - М., 2001. - С.55.</a:t>
            </a:r>
          </a:p>
          <a:p>
            <a:r>
              <a:rPr lang="ru-RU" dirty="0" smtClean="0"/>
              <a:t>5. </a:t>
            </a:r>
            <a:r>
              <a:rPr lang="ru-RU" dirty="0" err="1" smtClean="0"/>
              <a:t>Лекант</a:t>
            </a:r>
            <a:r>
              <a:rPr lang="ru-RU" dirty="0" smtClean="0"/>
              <a:t> </a:t>
            </a:r>
            <a:r>
              <a:rPr lang="ru-RU" dirty="0"/>
              <a:t>П. А. Синтаксис простого предложения в современном русском языке. Учебное пособие. 2-е изд. М. : Высшая школа, 1986. С. 86</a:t>
            </a:r>
          </a:p>
          <a:p>
            <a:r>
              <a:rPr lang="ru-RU" dirty="0"/>
              <a:t>6</a:t>
            </a:r>
            <a:r>
              <a:rPr lang="ru-RU" dirty="0" smtClean="0"/>
              <a:t>. </a:t>
            </a:r>
            <a:r>
              <a:rPr lang="ru-RU" dirty="0" err="1"/>
              <a:t>Озмитель</a:t>
            </a:r>
            <a:r>
              <a:rPr lang="ru-RU" dirty="0"/>
              <a:t> М.И. Безличные предложения русского языка и их соответствия в киргизском языке: </a:t>
            </a:r>
            <a:r>
              <a:rPr lang="ru-RU" dirty="0" err="1"/>
              <a:t>автореф</a:t>
            </a:r>
            <a:r>
              <a:rPr lang="ru-RU" dirty="0"/>
              <a:t>. </a:t>
            </a:r>
            <a:r>
              <a:rPr lang="ru-RU" dirty="0" err="1"/>
              <a:t>дис</a:t>
            </a:r>
            <a:r>
              <a:rPr lang="ru-RU" dirty="0"/>
              <a:t>. …канд. фил. наук. – М., 1986. – 15 с.</a:t>
            </a:r>
          </a:p>
          <a:p>
            <a:r>
              <a:rPr lang="ru-RU" dirty="0"/>
              <a:t>7</a:t>
            </a:r>
            <a:r>
              <a:rPr lang="ru-RU" dirty="0" smtClean="0"/>
              <a:t>. </a:t>
            </a:r>
            <a:r>
              <a:rPr lang="ru-RU" dirty="0" err="1"/>
              <a:t>Пешковский</a:t>
            </a:r>
            <a:r>
              <a:rPr lang="ru-RU" dirty="0"/>
              <a:t> А. М. Русский синтаксис в научном освещении. М. : Языки славянской культуры, 2001. С. 342.</a:t>
            </a:r>
          </a:p>
          <a:p>
            <a:r>
              <a:rPr lang="ru-RU" dirty="0" smtClean="0"/>
              <a:t>8. Безличное </a:t>
            </a:r>
            <a:r>
              <a:rPr lang="ru-RU" dirty="0"/>
              <a:t>предложение : методическая разработка для преподавателей русского языка как иностранного и студентов-иностранцев подготовительного факультета, изучающих русский язык / сост. Л. В. Архипова. Тамбов : Изд-во ФГБОУ ВПО «ТГТУ», 2015. С. 17. </a:t>
            </a:r>
          </a:p>
          <a:p>
            <a:r>
              <a:rPr lang="ru-RU" dirty="0" smtClean="0"/>
              <a:t>9</a:t>
            </a:r>
            <a:r>
              <a:rPr lang="en-US" dirty="0" smtClean="0"/>
              <a:t>. </a:t>
            </a:r>
            <a:r>
              <a:rPr lang="en-US" dirty="0" err="1"/>
              <a:t>Balyemez</a:t>
            </a:r>
            <a:r>
              <a:rPr lang="en-US" dirty="0"/>
              <a:t>, </a:t>
            </a:r>
            <a:r>
              <a:rPr lang="en-US" dirty="0" err="1"/>
              <a:t>Sedat</a:t>
            </a:r>
            <a:r>
              <a:rPr lang="en-US" dirty="0"/>
              <a:t>. (2016). </a:t>
            </a:r>
            <a:r>
              <a:rPr lang="en-US" dirty="0" err="1"/>
              <a:t>Dil</a:t>
            </a:r>
            <a:r>
              <a:rPr lang="en-US" dirty="0"/>
              <a:t> </a:t>
            </a:r>
            <a:r>
              <a:rPr lang="en-US" dirty="0" err="1"/>
              <a:t>Bilgisi</a:t>
            </a:r>
            <a:r>
              <a:rPr lang="en-US" dirty="0"/>
              <a:t> </a:t>
            </a:r>
            <a:r>
              <a:rPr lang="en-US" dirty="0" err="1"/>
              <a:t>Üzerine</a:t>
            </a:r>
            <a:r>
              <a:rPr lang="en-US" dirty="0"/>
              <a:t> </a:t>
            </a:r>
            <a:r>
              <a:rPr lang="en-US" dirty="0" err="1"/>
              <a:t>Açıklamalar</a:t>
            </a:r>
            <a:r>
              <a:rPr lang="en-US" dirty="0"/>
              <a:t>, Ankara: </a:t>
            </a:r>
            <a:r>
              <a:rPr lang="en-US" dirty="0" err="1"/>
              <a:t>Pegem</a:t>
            </a:r>
            <a:r>
              <a:rPr lang="en-US" dirty="0"/>
              <a:t> </a:t>
            </a:r>
            <a:r>
              <a:rPr lang="en-US" dirty="0" err="1"/>
              <a:t>Akademi</a:t>
            </a:r>
            <a:r>
              <a:rPr lang="en-US" dirty="0"/>
              <a:t> Yay., s.180-181. </a:t>
            </a:r>
            <a:r>
              <a:rPr lang="en-US" dirty="0" err="1"/>
              <a:t>Baydar</a:t>
            </a:r>
            <a:r>
              <a:rPr lang="en-US" dirty="0"/>
              <a:t>, </a:t>
            </a:r>
            <a:r>
              <a:rPr lang="en-US" dirty="0" err="1"/>
              <a:t>Turgut</a:t>
            </a:r>
            <a:r>
              <a:rPr lang="en-US" dirty="0"/>
              <a:t>. (2013). “</a:t>
            </a:r>
            <a:r>
              <a:rPr lang="en-US" dirty="0" err="1"/>
              <a:t>Özne</a:t>
            </a:r>
            <a:r>
              <a:rPr lang="en-US" dirty="0"/>
              <a:t> </a:t>
            </a:r>
            <a:r>
              <a:rPr lang="en-US" dirty="0" err="1"/>
              <a:t>Türleri</a:t>
            </a:r>
            <a:r>
              <a:rPr lang="en-US" dirty="0"/>
              <a:t> </a:t>
            </a:r>
            <a:r>
              <a:rPr lang="en-US" dirty="0" err="1"/>
              <a:t>Üzerine</a:t>
            </a:r>
            <a:r>
              <a:rPr lang="en-US" dirty="0"/>
              <a:t>”, Ankara: VI. </a:t>
            </a:r>
            <a:r>
              <a:rPr lang="en-US" dirty="0" err="1"/>
              <a:t>Uluslararası</a:t>
            </a:r>
            <a:r>
              <a:rPr lang="en-US" dirty="0"/>
              <a:t> </a:t>
            </a:r>
            <a:r>
              <a:rPr lang="en-US" dirty="0" err="1"/>
              <a:t>Türk</a:t>
            </a:r>
            <a:r>
              <a:rPr lang="en-US" dirty="0"/>
              <a:t> Dili </a:t>
            </a:r>
            <a:r>
              <a:rPr lang="en-US" dirty="0" err="1"/>
              <a:t>Kurultayı</a:t>
            </a:r>
            <a:r>
              <a:rPr lang="en-US" dirty="0"/>
              <a:t> </a:t>
            </a:r>
            <a:r>
              <a:rPr lang="en-US" dirty="0" err="1"/>
              <a:t>Bildirileri</a:t>
            </a:r>
            <a:r>
              <a:rPr lang="en-US" dirty="0"/>
              <a:t> (4 </a:t>
            </a:r>
            <a:r>
              <a:rPr lang="en-US" dirty="0" err="1"/>
              <a:t>Cilt</a:t>
            </a:r>
            <a:r>
              <a:rPr lang="en-US" dirty="0"/>
              <a:t>), 20-25 </a:t>
            </a:r>
            <a:r>
              <a:rPr lang="en-US" dirty="0" err="1"/>
              <a:t>Ekim</a:t>
            </a:r>
            <a:r>
              <a:rPr lang="en-US" dirty="0"/>
              <a:t> 2008, s.713-728. </a:t>
            </a:r>
            <a:endParaRPr lang="ru-RU" dirty="0"/>
          </a:p>
          <a:p>
            <a:r>
              <a:rPr lang="ru-RU" dirty="0" smtClean="0"/>
              <a:t>10</a:t>
            </a:r>
            <a:r>
              <a:rPr lang="en-US" dirty="0" smtClean="0"/>
              <a:t>. </a:t>
            </a:r>
            <a:r>
              <a:rPr lang="en-US" dirty="0" err="1"/>
              <a:t>Ergin</a:t>
            </a:r>
            <a:r>
              <a:rPr lang="en-US" dirty="0"/>
              <a:t>, </a:t>
            </a:r>
            <a:r>
              <a:rPr lang="en-US" dirty="0" err="1"/>
              <a:t>Muharrem</a:t>
            </a:r>
            <a:r>
              <a:rPr lang="en-US" dirty="0"/>
              <a:t>. (1989). </a:t>
            </a:r>
            <a:r>
              <a:rPr lang="en-US" dirty="0" err="1"/>
              <a:t>Türk</a:t>
            </a:r>
            <a:r>
              <a:rPr lang="en-US" dirty="0"/>
              <a:t> </a:t>
            </a:r>
            <a:r>
              <a:rPr lang="en-US" dirty="0" err="1"/>
              <a:t>Dil</a:t>
            </a:r>
            <a:r>
              <a:rPr lang="en-US" dirty="0"/>
              <a:t> </a:t>
            </a:r>
            <a:r>
              <a:rPr lang="en-US" dirty="0" err="1"/>
              <a:t>Bilgisi</a:t>
            </a:r>
            <a:r>
              <a:rPr lang="en-US" dirty="0"/>
              <a:t>, 18. </a:t>
            </a:r>
            <a:r>
              <a:rPr lang="en-US" dirty="0" err="1"/>
              <a:t>bs</a:t>
            </a:r>
            <a:r>
              <a:rPr lang="en-US" dirty="0"/>
              <a:t>., İstanbul: </a:t>
            </a:r>
            <a:r>
              <a:rPr lang="en-US" dirty="0" err="1"/>
              <a:t>Bayrak</a:t>
            </a:r>
            <a:r>
              <a:rPr lang="en-US" dirty="0"/>
              <a:t> Yay. </a:t>
            </a:r>
            <a:r>
              <a:rPr lang="en-US" dirty="0" err="1"/>
              <a:t>Gülsevin</a:t>
            </a:r>
            <a:r>
              <a:rPr lang="en-US" dirty="0"/>
              <a:t>, Selma. (2011). “</a:t>
            </a:r>
            <a:r>
              <a:rPr lang="en-US" dirty="0" err="1"/>
              <a:t>Geçişli</a:t>
            </a:r>
            <a:r>
              <a:rPr lang="en-US" dirty="0"/>
              <a:t> </a:t>
            </a:r>
            <a:r>
              <a:rPr lang="en-US" dirty="0" err="1"/>
              <a:t>Fiillerle</a:t>
            </a:r>
            <a:r>
              <a:rPr lang="en-US" dirty="0"/>
              <a:t> </a:t>
            </a:r>
            <a:r>
              <a:rPr lang="en-US" dirty="0" err="1"/>
              <a:t>Kurulmuş</a:t>
            </a:r>
            <a:r>
              <a:rPr lang="en-US" dirty="0"/>
              <a:t> ‘</a:t>
            </a:r>
            <a:r>
              <a:rPr lang="en-US" dirty="0" err="1"/>
              <a:t>Deyimleşmiş</a:t>
            </a:r>
            <a:r>
              <a:rPr lang="en-US" dirty="0"/>
              <a:t> </a:t>
            </a:r>
            <a:r>
              <a:rPr lang="en-US" dirty="0" err="1"/>
              <a:t>Birleşik</a:t>
            </a:r>
            <a:r>
              <a:rPr lang="en-US" dirty="0"/>
              <a:t> </a:t>
            </a:r>
            <a:r>
              <a:rPr lang="en-US" dirty="0" err="1"/>
              <a:t>Fiiller’in</a:t>
            </a:r>
            <a:r>
              <a:rPr lang="en-US" dirty="0"/>
              <a:t> </a:t>
            </a:r>
            <a:r>
              <a:rPr lang="en-US" dirty="0" err="1"/>
              <a:t>Yüklem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Cümlelerde</a:t>
            </a:r>
            <a:r>
              <a:rPr lang="en-US" dirty="0"/>
              <a:t> </a:t>
            </a:r>
            <a:r>
              <a:rPr lang="en-US" dirty="0" err="1"/>
              <a:t>Nesne</a:t>
            </a:r>
            <a:r>
              <a:rPr lang="en-US" dirty="0"/>
              <a:t> </a:t>
            </a:r>
            <a:r>
              <a:rPr lang="en-US" dirty="0" err="1"/>
              <a:t>Meselesi</a:t>
            </a:r>
            <a:r>
              <a:rPr lang="en-US" dirty="0"/>
              <a:t>”, Turkish Studies International Periodical For the Languages, Literature and History of Turkish or Turkic, Volume 6/1 Winter, s.1181-1185.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1633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Благодарим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Контакты</a:t>
            </a:r>
            <a:r>
              <a:rPr lang="en-US" dirty="0" smtClean="0"/>
              <a:t> </a:t>
            </a:r>
            <a:r>
              <a:rPr lang="ru-RU" dirty="0" smtClean="0"/>
              <a:t>для связи:</a:t>
            </a:r>
          </a:p>
          <a:p>
            <a:pPr algn="ctr"/>
            <a:r>
              <a:rPr lang="en-US" dirty="0" smtClean="0"/>
              <a:t>iabatanova@fa.ru</a:t>
            </a:r>
            <a:endParaRPr lang="ru-RU" dirty="0" smtClean="0"/>
          </a:p>
          <a:p>
            <a:pPr algn="ctr"/>
            <a:r>
              <a:rPr lang="en-US" dirty="0" smtClean="0"/>
              <a:t>mu.kokluce@gmail.com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411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Темой исследования </a:t>
            </a:r>
            <a:r>
              <a:rPr lang="ru-RU" dirty="0"/>
              <a:t>в данной работе является рассмотрение и характеристика безличного предложения в русском и турецком языках, </a:t>
            </a:r>
            <a:r>
              <a:rPr lang="ru-RU" dirty="0" smtClean="0"/>
              <a:t>а также </a:t>
            </a:r>
            <a:r>
              <a:rPr lang="ru-RU" dirty="0"/>
              <a:t>трудности восприятия безличных предложений.</a:t>
            </a:r>
          </a:p>
          <a:p>
            <a:pPr algn="just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Актуальность</a:t>
            </a:r>
            <a:r>
              <a:rPr lang="ru-RU" b="1" dirty="0"/>
              <a:t> </a:t>
            </a:r>
            <a:r>
              <a:rPr lang="ru-RU" dirty="0"/>
              <a:t>данной работы объясняется тем, что усвоение безличного предложения современного русского языка представляет некоторые трудности для студентов – иностранцев, в частности турецких студентов, поэтому анализ безличного предложения в русском и турецком языке актуален в свете международного обмена студентами. Подобные исследования, проводимые с целью внесения определенного вклада в типологическое описание разноструктурных языков и создание общей типологии языков мира, считаем необходимыми для прикладного использования при изучении проблем перевода и разработки адекватных методик преподавания языка.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7960239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Теоретико-методологической основой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/>
              <a:t>работы является накопленный опыт исследования простого предложения в отечественной и зарубежной лингвистике. Базой исследования явились теоретические положения, нашедшие отражение в трудах исследователей как русского синтаксиса (Крючковой, </a:t>
            </a:r>
            <a:r>
              <a:rPr lang="ru-RU" sz="2400" dirty="0" err="1"/>
              <a:t>Пешковским</a:t>
            </a:r>
            <a:r>
              <a:rPr lang="ru-RU" sz="2400" dirty="0"/>
              <a:t>, Галкиной-Федорук </a:t>
            </a:r>
            <a:r>
              <a:rPr lang="ru-RU" sz="2400" dirty="0" err="1"/>
              <a:t>Бабайцевой</a:t>
            </a:r>
            <a:r>
              <a:rPr lang="ru-RU" sz="2400" dirty="0"/>
              <a:t>), так и турецкого  (работы </a:t>
            </a:r>
            <a:r>
              <a:rPr lang="ru-RU" sz="2400" dirty="0" err="1"/>
              <a:t>А.Н.Баскакова</a:t>
            </a:r>
            <a:r>
              <a:rPr lang="ru-RU" sz="2400" dirty="0"/>
              <a:t>, </a:t>
            </a:r>
            <a:r>
              <a:rPr lang="ru-RU" sz="2400" dirty="0" err="1"/>
              <a:t>Н.К.Дмитриева</a:t>
            </a:r>
            <a:r>
              <a:rPr lang="ru-RU" sz="2400" dirty="0"/>
              <a:t>, </a:t>
            </a:r>
            <a:r>
              <a:rPr lang="ru-RU" sz="2400" dirty="0" err="1"/>
              <a:t>Х.Зюльфикара</a:t>
            </a:r>
            <a:r>
              <a:rPr lang="ru-RU" sz="2400" dirty="0"/>
              <a:t>, </a:t>
            </a:r>
            <a:r>
              <a:rPr lang="ru-RU" sz="2400" dirty="0" err="1"/>
              <a:t>Л.Карахан</a:t>
            </a:r>
            <a:r>
              <a:rPr lang="ru-RU" sz="2400" dirty="0"/>
              <a:t>, </a:t>
            </a:r>
            <a:r>
              <a:rPr lang="ru-RU" sz="2400" dirty="0" err="1"/>
              <a:t>А.Н.Кононова</a:t>
            </a:r>
            <a:r>
              <a:rPr lang="ru-RU" sz="2400" dirty="0"/>
              <a:t>, </a:t>
            </a:r>
            <a:r>
              <a:rPr lang="ru-RU" sz="2400" dirty="0" err="1"/>
              <a:t>А.Р.Рахимовой</a:t>
            </a:r>
            <a:r>
              <a:rPr lang="ru-RU" sz="2400" dirty="0"/>
              <a:t>, </a:t>
            </a:r>
            <a:r>
              <a:rPr lang="ru-RU" sz="2400" dirty="0" err="1"/>
              <a:t>М.Хенгирмена</a:t>
            </a:r>
            <a:r>
              <a:rPr lang="ru-RU" sz="2400" dirty="0"/>
              <a:t>, </a:t>
            </a:r>
            <a:r>
              <a:rPr lang="ru-RU" sz="2400" dirty="0" err="1"/>
              <a:t>Ю.В.Щека</a:t>
            </a:r>
            <a:r>
              <a:rPr lang="ru-RU" sz="2400" dirty="0"/>
              <a:t>, </a:t>
            </a:r>
            <a:r>
              <a:rPr lang="ru-RU" sz="2400" dirty="0" err="1"/>
              <a:t>М.Эргина</a:t>
            </a:r>
            <a:r>
              <a:rPr lang="ru-RU" sz="2400" dirty="0"/>
              <a:t> и др.).</a:t>
            </a:r>
          </a:p>
        </p:txBody>
      </p:sp>
    </p:spTree>
    <p:extLst>
      <p:ext uri="{BB962C8B-B14F-4D97-AF65-F5344CB8AC3E}">
        <p14:creationId xmlns:p14="http://schemas.microsoft.com/office/powerpoint/2010/main" xmlns="" val="52666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4400" y="425002"/>
            <a:ext cx="10506585" cy="518651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Безличность характерна для большинства языков мира, безличные предложения обогащают возможности языков для выражения самых разных состояний человека и природы, ощущений, положений. Русские безличные предложения определяются следующим образом: односоставные предложения, в которых описываются явления природы, стихийные действия или бедствия, состояние среды, состояние какого-либо неактивного субъекта </a:t>
            </a:r>
            <a:endParaRPr lang="ru-RU" dirty="0" smtClean="0"/>
          </a:p>
          <a:p>
            <a:pPr algn="just"/>
            <a:r>
              <a:rPr lang="ru-RU" dirty="0" smtClean="0"/>
              <a:t>Безличными </a:t>
            </a:r>
            <a:r>
              <a:rPr lang="ru-RU" dirty="0"/>
              <a:t>называются простые односоставные предложения со сказуемым, называющим такое действие или состояние, которое представлено без участия субъекта действия (подлежащего). </a:t>
            </a:r>
            <a:endParaRPr lang="ru-RU" dirty="0" smtClean="0"/>
          </a:p>
          <a:p>
            <a:pPr algn="just"/>
            <a:r>
              <a:rPr lang="ru-RU" dirty="0" smtClean="0"/>
              <a:t>Например</a:t>
            </a:r>
            <a:r>
              <a:rPr lang="ru-RU" dirty="0"/>
              <a:t>: </a:t>
            </a:r>
            <a:endParaRPr lang="ru-RU" dirty="0" smtClean="0"/>
          </a:p>
          <a:p>
            <a:pPr algn="just"/>
            <a:r>
              <a:rPr lang="ru-RU" i="1" dirty="0" smtClean="0"/>
              <a:t>До </a:t>
            </a:r>
            <a:r>
              <a:rPr lang="ru-RU" i="1" dirty="0"/>
              <a:t>станции оставалось еще с версту; </a:t>
            </a:r>
            <a:endParaRPr lang="ru-RU" i="1" dirty="0" smtClean="0"/>
          </a:p>
          <a:p>
            <a:pPr algn="just"/>
            <a:r>
              <a:rPr lang="ru-RU" i="1" dirty="0" smtClean="0"/>
              <a:t>Смеркалось</a:t>
            </a:r>
            <a:r>
              <a:rPr lang="ru-RU" i="1" dirty="0"/>
              <a:t>; </a:t>
            </a:r>
            <a:endParaRPr lang="ru-RU" i="1" dirty="0" smtClean="0"/>
          </a:p>
          <a:p>
            <a:pPr algn="just"/>
            <a:r>
              <a:rPr lang="ru-RU" i="1" dirty="0" smtClean="0"/>
              <a:t>на </a:t>
            </a:r>
            <a:r>
              <a:rPr lang="ru-RU" i="1" dirty="0"/>
              <a:t>столе, блистая, шипел вечерний самовар...</a:t>
            </a:r>
          </a:p>
          <a:p>
            <a:pPr algn="just"/>
            <a:r>
              <a:rPr lang="ru-RU" dirty="0"/>
              <a:t>Семантической основой безличных предложений является отсутствие именно активного деятеля (или носителя признака), так как указание на деятеля (или носителя признака) в предложении все-таки может быть, однако в такой форме, которая не допускает грамматического подлежащего.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2778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785611"/>
            <a:ext cx="10058400" cy="5083483"/>
          </a:xfrm>
        </p:spPr>
        <p:txBody>
          <a:bodyPr/>
          <a:lstStyle/>
          <a:p>
            <a:pPr algn="just"/>
            <a:r>
              <a:rPr lang="ru-RU" dirty="0"/>
              <a:t>В турецком языке абсолютно ясно, как формируется предложение, то есть как слово или цепочка слов могут выразить суждение. В системе турецкого языка лицо, суждение, характеристики действия – все это выражено в сказуемом. </a:t>
            </a:r>
          </a:p>
          <a:p>
            <a:pPr algn="just"/>
            <a:r>
              <a:rPr lang="ru-RU" dirty="0"/>
              <a:t>В системе турецкого языка есть четкий порядок слов в предложениях. Основным правилом при этом является порядок следования аффиксов залога, времени и лица. Таким образом, в сказуемом выражено лицо, совершающее действие. Так, например, корень глагола </a:t>
            </a:r>
            <a:r>
              <a:rPr lang="tr-TR" i="1" dirty="0"/>
              <a:t>gel</a:t>
            </a:r>
            <a:r>
              <a:rPr lang="ru-RU" dirty="0"/>
              <a:t> принимает окончания залога, времени и лица, в которых и заключается смысл предложения – </a:t>
            </a:r>
            <a:r>
              <a:rPr lang="tr-TR" i="1" dirty="0"/>
              <a:t>geldim</a:t>
            </a:r>
            <a:r>
              <a:rPr lang="tr-TR" dirty="0"/>
              <a:t> – </a:t>
            </a:r>
            <a:r>
              <a:rPr lang="ru-RU" dirty="0"/>
              <a:t>я пришел. Сколько бы слов не включало предложение, если в сказуемом нет окончания залога, времени и лица, то считается, что предложение построено неверно. Таким образом, обязательным условием построения предложения становится наличие в нем окончание субъекта действия.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064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Турецкие студенты, особенно начального и среднего уровня, большее внимание обращают на грамматическую структуру предложений и слабо отличают предложения по семантике. В различении безличных и инфинитивных предложений и состоит одна из их трудностей.</a:t>
            </a:r>
          </a:p>
          <a:p>
            <a:r>
              <a:rPr lang="ru-RU" dirty="0"/>
              <a:t>В турецком языке нет понятия безличности, </a:t>
            </a:r>
            <a:r>
              <a:rPr lang="ru-RU" dirty="0" err="1"/>
              <a:t>соотвествующей</a:t>
            </a:r>
            <a:r>
              <a:rPr lang="ru-RU" dirty="0"/>
              <a:t> русскому понятию, безличные предложения не существуют, имеются лишь бессубъектные предложения. Вот почему при передаче русских безличных предложений на турецкий язык встречаются трудности.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6178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978794"/>
            <a:ext cx="10058400" cy="489030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Характерной чертой турецких «безличных» глаголов, сообщающих о явлениях природы или соответствующих русским оборотам «нужно», «должно» и т.п., является то, что существует, как правило, только одна форма 3-го л. </a:t>
            </a:r>
            <a:r>
              <a:rPr lang="ru-RU" dirty="0" err="1"/>
              <a:t>Ед.ч</a:t>
            </a:r>
            <a:r>
              <a:rPr lang="ru-RU" dirty="0"/>
              <a:t>., в силу чего они называются «одноличными глаголами». Например:</a:t>
            </a:r>
          </a:p>
          <a:p>
            <a:r>
              <a:rPr lang="tr-TR" i="1" dirty="0"/>
              <a:t>Sular kararıyor</a:t>
            </a:r>
            <a:r>
              <a:rPr lang="tr-TR" dirty="0"/>
              <a:t> – </a:t>
            </a:r>
            <a:r>
              <a:rPr lang="ru-RU" dirty="0"/>
              <a:t>темнеет </a:t>
            </a:r>
          </a:p>
          <a:p>
            <a:r>
              <a:rPr lang="ru-RU" dirty="0"/>
              <a:t>Обобщенно-личные предложения, действующее лицо в которых мыслится обобщенно, выражаются:</a:t>
            </a:r>
          </a:p>
          <a:p>
            <a:pPr lvl="0"/>
            <a:r>
              <a:rPr lang="ru-RU" dirty="0"/>
              <a:t>3-м лицом </a:t>
            </a:r>
            <a:r>
              <a:rPr lang="ru-RU" dirty="0" err="1"/>
              <a:t>ед.ч</a:t>
            </a:r>
            <a:r>
              <a:rPr lang="ru-RU" dirty="0"/>
              <a:t>. страдательной формы как переходных, так и непереходных глаголов:</a:t>
            </a:r>
          </a:p>
          <a:p>
            <a:r>
              <a:rPr lang="tr-TR" i="1" dirty="0"/>
              <a:t>Burada içilmez</a:t>
            </a:r>
            <a:r>
              <a:rPr lang="ru-RU" dirty="0"/>
              <a:t> – здесь курить нельзя </a:t>
            </a:r>
          </a:p>
          <a:p>
            <a:pPr lvl="0"/>
            <a:r>
              <a:rPr lang="ru-RU" dirty="0"/>
              <a:t>3-м лицом </a:t>
            </a:r>
            <a:r>
              <a:rPr lang="ru-RU" dirty="0" err="1"/>
              <a:t>мн.ч</a:t>
            </a:r>
            <a:r>
              <a:rPr lang="ru-RU" dirty="0"/>
              <a:t>. действительной формы:</a:t>
            </a:r>
          </a:p>
          <a:p>
            <a:r>
              <a:rPr lang="tr-TR" i="1" dirty="0"/>
              <a:t>Nasıl söylerler?</a:t>
            </a:r>
            <a:r>
              <a:rPr lang="tr-TR" dirty="0"/>
              <a:t> – </a:t>
            </a:r>
            <a:r>
              <a:rPr lang="ru-RU" dirty="0"/>
              <a:t>как говорят?</a:t>
            </a:r>
          </a:p>
          <a:p>
            <a:pPr lvl="0"/>
            <a:r>
              <a:rPr lang="ru-RU" dirty="0"/>
              <a:t>2-м лицом </a:t>
            </a:r>
            <a:r>
              <a:rPr lang="ru-RU" dirty="0" err="1"/>
              <a:t>ед.ч</a:t>
            </a:r>
            <a:r>
              <a:rPr lang="ru-RU" dirty="0"/>
              <a:t>. действительной формы. Чаще всего встречаются в пословицах и поговорках.</a:t>
            </a:r>
          </a:p>
          <a:p>
            <a:r>
              <a:rPr lang="tr-TR" i="1" dirty="0"/>
              <a:t>Ne ekersen onu biçersin</a:t>
            </a:r>
            <a:r>
              <a:rPr lang="tr-TR" dirty="0"/>
              <a:t> </a:t>
            </a:r>
            <a:r>
              <a:rPr lang="ru-RU" dirty="0"/>
              <a:t>– что посеешь, то и пожнешь (посл.)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4687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 большинстве турецких бессубъектных предложениях подлежащее подразумевается в контексте, вот эти предложения могут переводить на русский язык безличными, личными или </a:t>
            </a:r>
            <a:r>
              <a:rPr lang="ru-RU" dirty="0" err="1"/>
              <a:t>обобщенноличными</a:t>
            </a:r>
            <a:r>
              <a:rPr lang="ru-RU" dirty="0"/>
              <a:t> предложениями.</a:t>
            </a:r>
          </a:p>
          <a:p>
            <a:r>
              <a:rPr lang="ru-RU" dirty="0"/>
              <a:t>В русском предложении рассматриваемая ситуация оценивается как событие, не поддающееся контролю со стороны человека, что не передает турецкий перевод</a:t>
            </a:r>
            <a:r>
              <a:rPr lang="ru-RU" dirty="0" smtClean="0"/>
              <a:t>.</a:t>
            </a:r>
          </a:p>
          <a:p>
            <a:r>
              <a:rPr lang="ru-RU" dirty="0"/>
              <a:t>Русские безличные предложения в большей степени выражают непредвиденную случайность или какое-либо явление, как будто не обусловленное причиной и в силу этого необъяснимое и таинственное. В процессе обучения этим русским предложениям принято использовать художественные переводы на турецком языке, выраженные двусоставными предложениями, которые свидетельствуют, на наш взгляд, о большей степени контролируемости окружающего мира членами турецкого </a:t>
            </a:r>
            <a:r>
              <a:rPr lang="ru-RU" dirty="0" err="1"/>
              <a:t>этносоциума</a:t>
            </a:r>
            <a:r>
              <a:rPr lang="ru-RU" dirty="0"/>
              <a:t>.</a:t>
            </a:r>
          </a:p>
          <a:p>
            <a:r>
              <a:rPr lang="uk-UA" dirty="0" err="1"/>
              <a:t>Представление</a:t>
            </a:r>
            <a:r>
              <a:rPr lang="uk-UA" dirty="0"/>
              <a:t> </a:t>
            </a:r>
            <a:r>
              <a:rPr lang="uk-UA" dirty="0" err="1"/>
              <a:t>слишком</a:t>
            </a:r>
            <a:r>
              <a:rPr lang="uk-UA" dirty="0"/>
              <a:t> </a:t>
            </a:r>
            <a:r>
              <a:rPr lang="uk-UA" dirty="0" err="1"/>
              <a:t>большого</a:t>
            </a:r>
            <a:r>
              <a:rPr lang="uk-UA" dirty="0"/>
              <a:t> </a:t>
            </a:r>
            <a:r>
              <a:rPr lang="uk-UA" dirty="0" err="1"/>
              <a:t>количества</a:t>
            </a:r>
            <a:r>
              <a:rPr lang="uk-UA" dirty="0"/>
              <a:t> </a:t>
            </a:r>
            <a:r>
              <a:rPr lang="uk-UA" dirty="0" err="1"/>
              <a:t>видов</a:t>
            </a:r>
            <a:r>
              <a:rPr lang="uk-UA" dirty="0"/>
              <a:t> </a:t>
            </a:r>
            <a:r>
              <a:rPr lang="uk-UA" dirty="0" err="1"/>
              <a:t>предложений</a:t>
            </a:r>
            <a:r>
              <a:rPr lang="uk-UA" dirty="0"/>
              <a:t>, </a:t>
            </a:r>
            <a:r>
              <a:rPr lang="uk-UA" dirty="0" err="1"/>
              <a:t>неопределенность</a:t>
            </a:r>
            <a:r>
              <a:rPr lang="uk-UA" dirty="0"/>
              <a:t> в принципе </a:t>
            </a:r>
            <a:r>
              <a:rPr lang="uk-UA" dirty="0" err="1"/>
              <a:t>отбора</a:t>
            </a:r>
            <a:r>
              <a:rPr lang="uk-UA" dirty="0"/>
              <a:t> </a:t>
            </a:r>
            <a:r>
              <a:rPr lang="uk-UA" dirty="0" err="1"/>
              <a:t>могут</a:t>
            </a:r>
            <a:r>
              <a:rPr lang="uk-UA" dirty="0"/>
              <a:t> </a:t>
            </a:r>
            <a:r>
              <a:rPr lang="uk-UA" dirty="0" err="1"/>
              <a:t>отрицательно</a:t>
            </a:r>
            <a:r>
              <a:rPr lang="uk-UA" dirty="0"/>
              <a:t> </a:t>
            </a:r>
            <a:r>
              <a:rPr lang="uk-UA" dirty="0" err="1"/>
              <a:t>сказаться</a:t>
            </a:r>
            <a:r>
              <a:rPr lang="uk-UA" dirty="0"/>
              <a:t> на </a:t>
            </a:r>
            <a:r>
              <a:rPr lang="uk-UA" dirty="0" err="1"/>
              <a:t>прочности</a:t>
            </a:r>
            <a:r>
              <a:rPr lang="uk-UA" dirty="0"/>
              <a:t> знаний </a:t>
            </a:r>
            <a:r>
              <a:rPr lang="uk-UA" dirty="0" err="1"/>
              <a:t>учащихся</a:t>
            </a:r>
            <a:r>
              <a:rPr lang="uk-UA" dirty="0"/>
              <a:t> и </a:t>
            </a:r>
            <a:r>
              <a:rPr lang="uk-UA" dirty="0" err="1"/>
              <a:t>мотивации</a:t>
            </a:r>
            <a:r>
              <a:rPr lang="uk-UA" dirty="0"/>
              <a:t> </a:t>
            </a:r>
            <a:r>
              <a:rPr lang="uk-UA" dirty="0" err="1"/>
              <a:t>дальнейшего</a:t>
            </a:r>
            <a:r>
              <a:rPr lang="uk-UA" dirty="0"/>
              <a:t> </a:t>
            </a:r>
            <a:r>
              <a:rPr lang="uk-UA" dirty="0" err="1"/>
              <a:t>изучения</a:t>
            </a:r>
            <a:r>
              <a:rPr lang="uk-UA" dirty="0"/>
              <a:t> </a:t>
            </a:r>
            <a:r>
              <a:rPr lang="uk-UA" dirty="0" err="1"/>
              <a:t>русского</a:t>
            </a:r>
            <a:r>
              <a:rPr lang="uk-UA" dirty="0"/>
              <a:t> </a:t>
            </a:r>
            <a:r>
              <a:rPr lang="uk-UA" dirty="0" err="1"/>
              <a:t>языка</a:t>
            </a:r>
            <a:r>
              <a:rPr lang="uk-UA" dirty="0"/>
              <a:t>. 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1921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Изучение безличных предложений на занятиях практического русского языка необходимо организовать следующим образом: </a:t>
            </a:r>
          </a:p>
          <a:p>
            <a:r>
              <a:rPr lang="ru-RU" dirty="0"/>
              <a:t>1. наблюдение над различными моделями безличных предложений; </a:t>
            </a:r>
          </a:p>
          <a:p>
            <a:r>
              <a:rPr lang="ru-RU" dirty="0"/>
              <a:t>2. характеристика особенностей построения данных конструкций, смысловых отношений, способов выражения; </a:t>
            </a:r>
          </a:p>
          <a:p>
            <a:r>
              <a:rPr lang="ru-RU" dirty="0"/>
              <a:t>3. применение полученных знаний в основных видах речевой деятельности с учётом конкретной ситуации общения.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5347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95</TotalTime>
  <Words>1542</Words>
  <Application>Microsoft Office PowerPoint</Application>
  <PresentationFormat>Произвольный</PresentationFormat>
  <Paragraphs>55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Ретро</vt:lpstr>
      <vt:lpstr>«Трудности усвоения безличных предложений турецкими обучающимися»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Список использованной литературы</vt:lpstr>
      <vt:lpstr>Благодарим за внимание!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ILSIYAR</dc:creator>
  <cp:lastModifiedBy>PaskachevaHA</cp:lastModifiedBy>
  <cp:revision>7</cp:revision>
  <dcterms:created xsi:type="dcterms:W3CDTF">2022-05-15T09:09:58Z</dcterms:created>
  <dcterms:modified xsi:type="dcterms:W3CDTF">2022-05-16T11:44:29Z</dcterms:modified>
</cp:coreProperties>
</file>