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9.jpg" ContentType="image/jpeg"/>
  <Override PartName="/ppt/notesSlides/notesSlide3.xml" ContentType="application/vnd.openxmlformats-officedocument.presentationml.notesSlide+xml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media/image98.jpg" ContentType="image/jpeg"/>
  <Override PartName="/ppt/media/image9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04" r:id="rId2"/>
    <p:sldId id="265" r:id="rId3"/>
    <p:sldId id="264" r:id="rId4"/>
    <p:sldId id="317" r:id="rId5"/>
    <p:sldId id="259" r:id="rId6"/>
    <p:sldId id="257" r:id="rId7"/>
    <p:sldId id="291" r:id="rId8"/>
    <p:sldId id="261" r:id="rId9"/>
    <p:sldId id="316" r:id="rId10"/>
    <p:sldId id="284" r:id="rId11"/>
    <p:sldId id="263" r:id="rId12"/>
    <p:sldId id="324" r:id="rId13"/>
    <p:sldId id="321" r:id="rId14"/>
    <p:sldId id="266" r:id="rId15"/>
    <p:sldId id="267" r:id="rId16"/>
    <p:sldId id="325" r:id="rId17"/>
    <p:sldId id="269" r:id="rId18"/>
    <p:sldId id="270" r:id="rId19"/>
    <p:sldId id="272" r:id="rId20"/>
    <p:sldId id="271" r:id="rId21"/>
    <p:sldId id="273" r:id="rId22"/>
    <p:sldId id="274" r:id="rId23"/>
    <p:sldId id="305" r:id="rId24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F92"/>
    <a:srgbClr val="E6F4FF"/>
    <a:srgbClr val="09472A"/>
    <a:srgbClr val="00BA6E"/>
    <a:srgbClr val="09331E"/>
    <a:srgbClr val="037241"/>
    <a:srgbClr val="0071FF"/>
    <a:srgbClr val="064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8"/>
    <p:restoredTop sz="94610"/>
  </p:normalViewPr>
  <p:slideViewPr>
    <p:cSldViewPr snapToGrid="0" snapToObjects="1">
      <p:cViewPr>
        <p:scale>
          <a:sx n="44" d="100"/>
          <a:sy n="44" d="100"/>
        </p:scale>
        <p:origin x="216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2B7D9-1D70-4530-8C32-96404C13543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A0A819-5105-4016-9461-903C97660CB2}">
      <dgm:prSet custT="1"/>
      <dgm:spPr/>
      <dgm:t>
        <a:bodyPr/>
        <a:lstStyle/>
        <a:p>
          <a:r>
            <a:rPr lang="en-US" sz="1600" dirty="0" err="1">
              <a:latin typeface="Lora" pitchFamily="2" charset="0"/>
            </a:rPr>
            <a:t>Ежегодные</a:t>
          </a:r>
          <a:r>
            <a:rPr lang="en-US" sz="1600" dirty="0">
              <a:latin typeface="Lora" pitchFamily="2" charset="0"/>
            </a:rPr>
            <a:t> </a:t>
          </a:r>
          <a:r>
            <a:rPr lang="en-US" sz="1600" dirty="0" err="1">
              <a:latin typeface="Lora" pitchFamily="2" charset="0"/>
            </a:rPr>
            <a:t>студенческие</a:t>
          </a:r>
          <a:r>
            <a:rPr lang="en-US" sz="1600" dirty="0">
              <a:latin typeface="Lora" pitchFamily="2" charset="0"/>
            </a:rPr>
            <a:t> </a:t>
          </a:r>
          <a:r>
            <a:rPr lang="en-US" sz="1600" dirty="0" err="1">
              <a:latin typeface="Lora" pitchFamily="2" charset="0"/>
            </a:rPr>
            <a:t>научные</a:t>
          </a:r>
          <a:r>
            <a:rPr lang="en-US" sz="1600" dirty="0">
              <a:latin typeface="Lora" pitchFamily="2" charset="0"/>
            </a:rPr>
            <a:t> </a:t>
          </a:r>
          <a:r>
            <a:rPr lang="en-US" sz="1600" dirty="0" err="1">
              <a:latin typeface="Lora" pitchFamily="2" charset="0"/>
            </a:rPr>
            <a:t>конференции</a:t>
          </a:r>
          <a:r>
            <a:rPr lang="ru-RU" sz="1600" dirty="0">
              <a:latin typeface="Lora" pitchFamily="2" charset="0"/>
            </a:rPr>
            <a:t>, например,</a:t>
          </a:r>
          <a:r>
            <a:rPr lang="en-US" sz="1600" dirty="0">
              <a:latin typeface="Lora" pitchFamily="2" charset="0"/>
            </a:rPr>
            <a:t> «</a:t>
          </a:r>
          <a:r>
            <a:rPr lang="en-US" sz="1600" dirty="0" err="1">
              <a:latin typeface="Lora" pitchFamily="2" charset="0"/>
            </a:rPr>
            <a:t>Историческая</a:t>
          </a:r>
          <a:r>
            <a:rPr lang="en-US" sz="1600" dirty="0">
              <a:latin typeface="Lora" pitchFamily="2" charset="0"/>
            </a:rPr>
            <a:t> </a:t>
          </a:r>
          <a:r>
            <a:rPr lang="en-US" sz="1600" dirty="0" err="1">
              <a:latin typeface="Lora" pitchFamily="2" charset="0"/>
            </a:rPr>
            <a:t>наука</a:t>
          </a:r>
          <a:r>
            <a:rPr lang="ru-RU" sz="1600" dirty="0">
              <a:latin typeface="Lora" pitchFamily="2" charset="0"/>
            </a:rPr>
            <a:t> </a:t>
          </a:r>
          <a:r>
            <a:rPr lang="en-US" sz="1600" dirty="0" err="1">
              <a:latin typeface="Lora" pitchFamily="2" charset="0"/>
            </a:rPr>
            <a:t>завтрашнего</a:t>
          </a:r>
          <a:r>
            <a:rPr lang="en-US" sz="1600" dirty="0">
              <a:latin typeface="Lora" pitchFamily="2" charset="0"/>
            </a:rPr>
            <a:t> </a:t>
          </a:r>
          <a:r>
            <a:rPr lang="en-US" sz="1600" dirty="0" err="1">
              <a:latin typeface="Lora" pitchFamily="2" charset="0"/>
            </a:rPr>
            <a:t>дня</a:t>
          </a:r>
          <a:r>
            <a:rPr lang="en-US" sz="1600" dirty="0">
              <a:latin typeface="Lora" pitchFamily="2" charset="0"/>
            </a:rPr>
            <a:t>»</a:t>
          </a:r>
        </a:p>
      </dgm:t>
    </dgm:pt>
    <dgm:pt modelId="{21AFD14D-F40C-450E-8589-75F58E673C3A}" type="parTrans" cxnId="{24D22B73-958E-4D27-87FE-F67ABC521812}">
      <dgm:prSet/>
      <dgm:spPr/>
      <dgm:t>
        <a:bodyPr/>
        <a:lstStyle/>
        <a:p>
          <a:endParaRPr lang="en-US"/>
        </a:p>
      </dgm:t>
    </dgm:pt>
    <dgm:pt modelId="{92093CCD-0AC1-46CB-9F31-C68FF89F4FA4}" type="sibTrans" cxnId="{24D22B73-958E-4D27-87FE-F67ABC521812}">
      <dgm:prSet/>
      <dgm:spPr/>
      <dgm:t>
        <a:bodyPr/>
        <a:lstStyle/>
        <a:p>
          <a:endParaRPr lang="en-US"/>
        </a:p>
      </dgm:t>
    </dgm:pt>
    <dgm:pt modelId="{F058F834-128F-4178-BAF9-7A6C5723A9D9}">
      <dgm:prSet custT="1"/>
      <dgm:spPr/>
      <dgm:t>
        <a:bodyPr/>
        <a:lstStyle/>
        <a:p>
          <a:r>
            <a:rPr lang="en-US" sz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Публикации</a:t>
          </a:r>
          <a:r>
            <a:rPr lang="en-US" sz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исследовательских</a:t>
          </a:r>
          <a:r>
            <a:rPr lang="en-US" sz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работ</a:t>
          </a:r>
          <a:r>
            <a:rPr lang="en-US" sz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лучших</a:t>
          </a:r>
          <a:r>
            <a:rPr lang="en-US" sz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студентов</a:t>
          </a:r>
          <a:endParaRPr lang="en-US" sz="1200" dirty="0">
            <a:ln>
              <a:noFill/>
            </a:ln>
            <a:solidFill>
              <a:schemeClr val="lt1"/>
            </a:solidFill>
            <a:latin typeface="Lora" pitchFamily="2" charset="0"/>
          </a:endParaRPr>
        </a:p>
      </dgm:t>
    </dgm:pt>
    <dgm:pt modelId="{B6CFF4B3-F2C6-410B-B701-71E01AD857BC}" type="parTrans" cxnId="{4141C448-4834-4861-8018-AC8CC46DB270}">
      <dgm:prSet/>
      <dgm:spPr/>
      <dgm:t>
        <a:bodyPr/>
        <a:lstStyle/>
        <a:p>
          <a:endParaRPr lang="en-US"/>
        </a:p>
      </dgm:t>
    </dgm:pt>
    <dgm:pt modelId="{8D641553-5C08-4880-85A9-98259C60E171}" type="sibTrans" cxnId="{4141C448-4834-4861-8018-AC8CC46DB270}">
      <dgm:prSet/>
      <dgm:spPr/>
      <dgm:t>
        <a:bodyPr/>
        <a:lstStyle/>
        <a:p>
          <a:endParaRPr lang="en-US"/>
        </a:p>
      </dgm:t>
    </dgm:pt>
    <dgm:pt modelId="{1F3747B0-9449-48E1-B751-2C199EA14E38}">
      <dgm:prSet custT="1"/>
      <dgm:spPr/>
      <dgm:t>
        <a:bodyPr/>
        <a:lstStyle/>
        <a:p>
          <a:r>
            <a:rPr lang="en-US" sz="1200" dirty="0" err="1">
              <a:latin typeface="Lora" pitchFamily="2" charset="0"/>
            </a:rPr>
            <a:t>Встречи</a:t>
          </a:r>
          <a:r>
            <a:rPr lang="en-US" sz="1200" dirty="0">
              <a:latin typeface="Lora" pitchFamily="2" charset="0"/>
            </a:rPr>
            <a:t>, </a:t>
          </a:r>
          <a:r>
            <a:rPr lang="en-US" sz="1200" dirty="0" err="1">
              <a:latin typeface="Lora" pitchFamily="2" charset="0"/>
            </a:rPr>
            <a:t>лекции</a:t>
          </a:r>
          <a:r>
            <a:rPr lang="en-US" sz="1200" dirty="0">
              <a:latin typeface="Lora" pitchFamily="2" charset="0"/>
            </a:rPr>
            <a:t>, </a:t>
          </a:r>
          <a:r>
            <a:rPr lang="en-US" sz="1200" dirty="0" err="1">
              <a:latin typeface="Lora" pitchFamily="2" charset="0"/>
            </a:rPr>
            <a:t>мастер-классы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с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ведущими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специалистами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и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известными</a:t>
          </a:r>
          <a:r>
            <a:rPr lang="en-US" sz="1200" dirty="0">
              <a:latin typeface="Lora" pitchFamily="2" charset="0"/>
            </a:rPr>
            <a:t> </a:t>
          </a:r>
          <a:r>
            <a:rPr lang="ru-RU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учёными</a:t>
          </a:r>
          <a:endParaRPr lang="en-US" sz="1200" dirty="0">
            <a:latin typeface="Lora" pitchFamily="2" charset="0"/>
          </a:endParaRPr>
        </a:p>
      </dgm:t>
    </dgm:pt>
    <dgm:pt modelId="{0E949F5C-510A-4D1B-A63B-F2046845D1CE}" type="parTrans" cxnId="{AB76F57D-F629-40B5-B772-EF9A83E44743}">
      <dgm:prSet/>
      <dgm:spPr/>
      <dgm:t>
        <a:bodyPr/>
        <a:lstStyle/>
        <a:p>
          <a:endParaRPr lang="en-US"/>
        </a:p>
      </dgm:t>
    </dgm:pt>
    <dgm:pt modelId="{E1C1066C-48A7-4BD0-928B-DB85BFFA4F5C}" type="sibTrans" cxnId="{AB76F57D-F629-40B5-B772-EF9A83E44743}">
      <dgm:prSet/>
      <dgm:spPr/>
      <dgm:t>
        <a:bodyPr/>
        <a:lstStyle/>
        <a:p>
          <a:endParaRPr lang="en-US"/>
        </a:p>
      </dgm:t>
    </dgm:pt>
    <dgm:pt modelId="{EB64A496-387C-4411-BFBE-B262BA67C232}">
      <dgm:prSet/>
      <dgm:spPr/>
      <dgm:t>
        <a:bodyPr/>
        <a:lstStyle/>
        <a:p>
          <a:r>
            <a:rPr lang="en-US" dirty="0" err="1">
              <a:latin typeface="Lora" pitchFamily="2" charset="0"/>
            </a:rPr>
            <a:t>Студенческие</a:t>
          </a:r>
          <a:r>
            <a:rPr lang="en-US" dirty="0">
              <a:latin typeface="Lora" pitchFamily="2" charset="0"/>
            </a:rPr>
            <a:t> </a:t>
          </a:r>
          <a:r>
            <a:rPr lang="en-US" dirty="0" err="1">
              <a:latin typeface="Lora" pitchFamily="2" charset="0"/>
            </a:rPr>
            <a:t>научные</a:t>
          </a:r>
          <a:r>
            <a:rPr lang="en-US" dirty="0">
              <a:latin typeface="Lora" pitchFamily="2" charset="0"/>
            </a:rPr>
            <a:t> </a:t>
          </a:r>
          <a:r>
            <a:rPr lang="en-US" dirty="0" err="1">
              <a:latin typeface="Lora" pitchFamily="2" charset="0"/>
            </a:rPr>
            <a:t>объединения</a:t>
          </a:r>
          <a:r>
            <a:rPr lang="en-US" dirty="0">
              <a:latin typeface="Lora" pitchFamily="2" charset="0"/>
            </a:rPr>
            <a:t> </a:t>
          </a:r>
          <a:r>
            <a:rPr lang="en-US" dirty="0" err="1">
              <a:latin typeface="Lora" pitchFamily="2" charset="0"/>
            </a:rPr>
            <a:t>и</a:t>
          </a:r>
          <a:r>
            <a:rPr lang="en-US" dirty="0">
              <a:latin typeface="Lora" pitchFamily="2" charset="0"/>
            </a:rPr>
            <a:t> </a:t>
          </a:r>
          <a:r>
            <a:rPr lang="en-US" dirty="0" err="1">
              <a:latin typeface="Lora" pitchFamily="2" charset="0"/>
            </a:rPr>
            <a:t>семинары</a:t>
          </a:r>
          <a:endParaRPr lang="en-US" dirty="0">
            <a:latin typeface="Lora" pitchFamily="2" charset="0"/>
          </a:endParaRPr>
        </a:p>
      </dgm:t>
    </dgm:pt>
    <dgm:pt modelId="{954A2426-17B1-4EB6-89A7-BBAF617FC41D}" type="parTrans" cxnId="{E48C680A-F675-414A-9926-C485844E086E}">
      <dgm:prSet/>
      <dgm:spPr/>
      <dgm:t>
        <a:bodyPr/>
        <a:lstStyle/>
        <a:p>
          <a:endParaRPr lang="en-US"/>
        </a:p>
      </dgm:t>
    </dgm:pt>
    <dgm:pt modelId="{1085FD81-03AB-4FE8-86DB-6B89D55748B1}" type="sibTrans" cxnId="{E48C680A-F675-414A-9926-C485844E086E}">
      <dgm:prSet/>
      <dgm:spPr/>
      <dgm:t>
        <a:bodyPr/>
        <a:lstStyle/>
        <a:p>
          <a:endParaRPr lang="en-US"/>
        </a:p>
      </dgm:t>
    </dgm:pt>
    <dgm:pt modelId="{BFDBA99B-581D-4EE5-B090-C91168D0D5B0}">
      <dgm:prSet custT="1"/>
      <dgm:spPr/>
      <dgm:t>
        <a:bodyPr/>
        <a:lstStyle/>
        <a:p>
          <a:r>
            <a:rPr lang="en-US" sz="1200" dirty="0" err="1">
              <a:latin typeface="Lora" pitchFamily="2" charset="0"/>
            </a:rPr>
            <a:t>Выездные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мероприятия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в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Государственной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публичной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исторической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библиотеке</a:t>
          </a:r>
          <a:r>
            <a:rPr lang="en-US" sz="1200" dirty="0">
              <a:latin typeface="Lora" pitchFamily="2" charset="0"/>
            </a:rPr>
            <a:t>, </a:t>
          </a:r>
          <a:r>
            <a:rPr lang="en-US" sz="1200" dirty="0" err="1">
              <a:latin typeface="Lora" pitchFamily="2" charset="0"/>
            </a:rPr>
            <a:t>Российском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историческом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обществе</a:t>
          </a:r>
          <a:r>
            <a:rPr lang="en-US" sz="1200" dirty="0">
              <a:latin typeface="Lora" pitchFamily="2" charset="0"/>
            </a:rPr>
            <a:t>, </a:t>
          </a:r>
          <a:r>
            <a:rPr lang="ru-RU" sz="1200" dirty="0">
              <a:latin typeface="Lora" pitchFamily="2" charset="0"/>
            </a:rPr>
            <a:t>ГЦМСИР</a:t>
          </a:r>
          <a:r>
            <a:rPr lang="en-US" sz="1200" dirty="0" err="1">
              <a:latin typeface="Lora" pitchFamily="2" charset="0"/>
            </a:rPr>
            <a:t>и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др</a:t>
          </a:r>
          <a:r>
            <a:rPr lang="en-US" sz="1200" dirty="0">
              <a:latin typeface="Lora" pitchFamily="2" charset="0"/>
            </a:rPr>
            <a:t>.</a:t>
          </a:r>
        </a:p>
      </dgm:t>
    </dgm:pt>
    <dgm:pt modelId="{B3003BED-AB59-455B-AF5F-4B841A96039A}" type="parTrans" cxnId="{69C1E17A-1C4A-4345-9C4F-5784E1510D14}">
      <dgm:prSet/>
      <dgm:spPr/>
      <dgm:t>
        <a:bodyPr/>
        <a:lstStyle/>
        <a:p>
          <a:endParaRPr lang="en-US"/>
        </a:p>
      </dgm:t>
    </dgm:pt>
    <dgm:pt modelId="{8A2AA6C7-5805-4D50-BEA1-865271716FEE}" type="sibTrans" cxnId="{69C1E17A-1C4A-4345-9C4F-5784E1510D14}">
      <dgm:prSet/>
      <dgm:spPr/>
      <dgm:t>
        <a:bodyPr/>
        <a:lstStyle/>
        <a:p>
          <a:endParaRPr lang="en-US"/>
        </a:p>
      </dgm:t>
    </dgm:pt>
    <dgm:pt modelId="{A3443704-942B-40E6-B2C9-28C8AF1112CC}">
      <dgm:prSet custT="1"/>
      <dgm:spPr/>
      <dgm:t>
        <a:bodyPr/>
        <a:lstStyle/>
        <a:p>
          <a:r>
            <a:rPr lang="en-US" sz="1200" dirty="0" err="1">
              <a:latin typeface="Lora" pitchFamily="2" charset="0"/>
            </a:rPr>
            <a:t>Участие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в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научных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конференциях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в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разных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городах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России</a:t>
          </a:r>
          <a:r>
            <a:rPr lang="en-US" sz="1200" dirty="0">
              <a:latin typeface="Lora" pitchFamily="2" charset="0"/>
            </a:rPr>
            <a:t> (</a:t>
          </a:r>
          <a:r>
            <a:rPr lang="en-US" sz="1200" dirty="0" err="1">
              <a:latin typeface="Lora" pitchFamily="2" charset="0"/>
            </a:rPr>
            <a:t>Екатеринбург</a:t>
          </a:r>
          <a:r>
            <a:rPr lang="en-US" sz="1200" dirty="0">
              <a:latin typeface="Lora" pitchFamily="2" charset="0"/>
            </a:rPr>
            <a:t>, 	</a:t>
          </a:r>
          <a:r>
            <a:rPr lang="en-US" sz="1200" dirty="0" err="1">
              <a:latin typeface="Lora" pitchFamily="2" charset="0"/>
            </a:rPr>
            <a:t>Казань</a:t>
          </a:r>
          <a:r>
            <a:rPr lang="en-US" sz="1200" dirty="0">
              <a:latin typeface="Lora" pitchFamily="2" charset="0"/>
            </a:rPr>
            <a:t>, </a:t>
          </a:r>
          <a:r>
            <a:rPr lang="en-US" sz="1200" dirty="0" err="1">
              <a:latin typeface="Lora" pitchFamily="2" charset="0"/>
            </a:rPr>
            <a:t>Нижний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Новгород</a:t>
          </a:r>
          <a:r>
            <a:rPr lang="en-US" sz="1200" dirty="0">
              <a:latin typeface="Lora" pitchFamily="2" charset="0"/>
            </a:rPr>
            <a:t>, </a:t>
          </a:r>
          <a:r>
            <a:rPr lang="en-US" sz="1200" dirty="0" err="1">
              <a:latin typeface="Lora" pitchFamily="2" charset="0"/>
            </a:rPr>
            <a:t>Смоленск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и</a:t>
          </a:r>
          <a:r>
            <a:rPr lang="en-US" sz="1200" dirty="0">
              <a:latin typeface="Lora" pitchFamily="2" charset="0"/>
            </a:rPr>
            <a:t> </a:t>
          </a:r>
          <a:r>
            <a:rPr lang="en-US" sz="1200" dirty="0" err="1">
              <a:latin typeface="Lora" pitchFamily="2" charset="0"/>
            </a:rPr>
            <a:t>др</a:t>
          </a:r>
          <a:r>
            <a:rPr lang="en-US" sz="1200" dirty="0">
              <a:latin typeface="Lora" pitchFamily="2" charset="0"/>
            </a:rPr>
            <a:t>.)</a:t>
          </a:r>
        </a:p>
      </dgm:t>
    </dgm:pt>
    <dgm:pt modelId="{06EF0E91-6A37-478D-92F5-B9128B69F0FC}" type="parTrans" cxnId="{11B519C5-E7D6-4DD0-9ABF-BEB965FB1A88}">
      <dgm:prSet/>
      <dgm:spPr/>
      <dgm:t>
        <a:bodyPr/>
        <a:lstStyle/>
        <a:p>
          <a:endParaRPr lang="en-US"/>
        </a:p>
      </dgm:t>
    </dgm:pt>
    <dgm:pt modelId="{B2BF39D1-D483-4130-8F89-2F3520945C1E}" type="sibTrans" cxnId="{11B519C5-E7D6-4DD0-9ABF-BEB965FB1A88}">
      <dgm:prSet/>
      <dgm:spPr/>
      <dgm:t>
        <a:bodyPr/>
        <a:lstStyle/>
        <a:p>
          <a:endParaRPr lang="en-US"/>
        </a:p>
      </dgm:t>
    </dgm:pt>
    <dgm:pt modelId="{EE7B9326-40BE-4C45-9E0A-91CE100BD792}" type="pres">
      <dgm:prSet presAssocID="{8612B7D9-1D70-4530-8C32-96404C13543E}" presName="diagram" presStyleCnt="0">
        <dgm:presLayoutVars>
          <dgm:dir/>
          <dgm:resizeHandles val="exact"/>
        </dgm:presLayoutVars>
      </dgm:prSet>
      <dgm:spPr/>
    </dgm:pt>
    <dgm:pt modelId="{4850B76D-794C-5E4C-B5B5-20C6D620E4D6}" type="pres">
      <dgm:prSet presAssocID="{28A0A819-5105-4016-9461-903C97660CB2}" presName="node" presStyleLbl="node1" presStyleIdx="0" presStyleCnt="6">
        <dgm:presLayoutVars>
          <dgm:bulletEnabled val="1"/>
        </dgm:presLayoutVars>
      </dgm:prSet>
      <dgm:spPr/>
    </dgm:pt>
    <dgm:pt modelId="{CC2E3FEE-EC64-8044-982C-D62DE2EF3686}" type="pres">
      <dgm:prSet presAssocID="{92093CCD-0AC1-46CB-9F31-C68FF89F4FA4}" presName="sibTrans" presStyleCnt="0"/>
      <dgm:spPr/>
    </dgm:pt>
    <dgm:pt modelId="{02A3507E-FFF4-3244-B744-807E4EAABC23}" type="pres">
      <dgm:prSet presAssocID="{F058F834-128F-4178-BAF9-7A6C5723A9D9}" presName="node" presStyleLbl="node1" presStyleIdx="1" presStyleCnt="6">
        <dgm:presLayoutVars>
          <dgm:bulletEnabled val="1"/>
        </dgm:presLayoutVars>
      </dgm:prSet>
      <dgm:spPr/>
    </dgm:pt>
    <dgm:pt modelId="{1CA58F93-38FB-C548-B860-0A442409974B}" type="pres">
      <dgm:prSet presAssocID="{8D641553-5C08-4880-85A9-98259C60E171}" presName="sibTrans" presStyleCnt="0"/>
      <dgm:spPr/>
    </dgm:pt>
    <dgm:pt modelId="{C103EA2B-E866-034F-8369-884C56BDF9D2}" type="pres">
      <dgm:prSet presAssocID="{1F3747B0-9449-48E1-B751-2C199EA14E38}" presName="node" presStyleLbl="node1" presStyleIdx="2" presStyleCnt="6">
        <dgm:presLayoutVars>
          <dgm:bulletEnabled val="1"/>
        </dgm:presLayoutVars>
      </dgm:prSet>
      <dgm:spPr/>
    </dgm:pt>
    <dgm:pt modelId="{555D4619-EE44-8644-A5D3-4DC54EE8C521}" type="pres">
      <dgm:prSet presAssocID="{E1C1066C-48A7-4BD0-928B-DB85BFFA4F5C}" presName="sibTrans" presStyleCnt="0"/>
      <dgm:spPr/>
    </dgm:pt>
    <dgm:pt modelId="{008D19FC-86A1-FB46-B018-CF767E23F6C5}" type="pres">
      <dgm:prSet presAssocID="{EB64A496-387C-4411-BFBE-B262BA67C232}" presName="node" presStyleLbl="node1" presStyleIdx="3" presStyleCnt="6">
        <dgm:presLayoutVars>
          <dgm:bulletEnabled val="1"/>
        </dgm:presLayoutVars>
      </dgm:prSet>
      <dgm:spPr/>
    </dgm:pt>
    <dgm:pt modelId="{6DD8B431-7ADA-E045-B191-D555D408463B}" type="pres">
      <dgm:prSet presAssocID="{1085FD81-03AB-4FE8-86DB-6B89D55748B1}" presName="sibTrans" presStyleCnt="0"/>
      <dgm:spPr/>
    </dgm:pt>
    <dgm:pt modelId="{E95798FF-EAE5-414C-A297-3F8A9D7327FD}" type="pres">
      <dgm:prSet presAssocID="{BFDBA99B-581D-4EE5-B090-C91168D0D5B0}" presName="node" presStyleLbl="node1" presStyleIdx="4" presStyleCnt="6">
        <dgm:presLayoutVars>
          <dgm:bulletEnabled val="1"/>
        </dgm:presLayoutVars>
      </dgm:prSet>
      <dgm:spPr/>
    </dgm:pt>
    <dgm:pt modelId="{BFD9B15D-6995-4648-9CCE-B40A6CD8C033}" type="pres">
      <dgm:prSet presAssocID="{8A2AA6C7-5805-4D50-BEA1-865271716FEE}" presName="sibTrans" presStyleCnt="0"/>
      <dgm:spPr/>
    </dgm:pt>
    <dgm:pt modelId="{03DEC982-D72C-8B41-9C3A-B10DFAB5BA86}" type="pres">
      <dgm:prSet presAssocID="{A3443704-942B-40E6-B2C9-28C8AF1112CC}" presName="node" presStyleLbl="node1" presStyleIdx="5" presStyleCnt="6">
        <dgm:presLayoutVars>
          <dgm:bulletEnabled val="1"/>
        </dgm:presLayoutVars>
      </dgm:prSet>
      <dgm:spPr/>
    </dgm:pt>
  </dgm:ptLst>
  <dgm:cxnLst>
    <dgm:cxn modelId="{E48C680A-F675-414A-9926-C485844E086E}" srcId="{8612B7D9-1D70-4530-8C32-96404C13543E}" destId="{EB64A496-387C-4411-BFBE-B262BA67C232}" srcOrd="3" destOrd="0" parTransId="{954A2426-17B1-4EB6-89A7-BBAF617FC41D}" sibTransId="{1085FD81-03AB-4FE8-86DB-6B89D55748B1}"/>
    <dgm:cxn modelId="{5F315A16-8A34-1C44-8898-BE6829D57682}" type="presOf" srcId="{28A0A819-5105-4016-9461-903C97660CB2}" destId="{4850B76D-794C-5E4C-B5B5-20C6D620E4D6}" srcOrd="0" destOrd="0" presId="urn:microsoft.com/office/officeart/2005/8/layout/default"/>
    <dgm:cxn modelId="{83C1F41B-1E0A-7142-BD79-F9E564E24894}" type="presOf" srcId="{F058F834-128F-4178-BAF9-7A6C5723A9D9}" destId="{02A3507E-FFF4-3244-B744-807E4EAABC23}" srcOrd="0" destOrd="0" presId="urn:microsoft.com/office/officeart/2005/8/layout/default"/>
    <dgm:cxn modelId="{4141C448-4834-4861-8018-AC8CC46DB270}" srcId="{8612B7D9-1D70-4530-8C32-96404C13543E}" destId="{F058F834-128F-4178-BAF9-7A6C5723A9D9}" srcOrd="1" destOrd="0" parTransId="{B6CFF4B3-F2C6-410B-B701-71E01AD857BC}" sibTransId="{8D641553-5C08-4880-85A9-98259C60E171}"/>
    <dgm:cxn modelId="{24D22B73-958E-4D27-87FE-F67ABC521812}" srcId="{8612B7D9-1D70-4530-8C32-96404C13543E}" destId="{28A0A819-5105-4016-9461-903C97660CB2}" srcOrd="0" destOrd="0" parTransId="{21AFD14D-F40C-450E-8589-75F58E673C3A}" sibTransId="{92093CCD-0AC1-46CB-9F31-C68FF89F4FA4}"/>
    <dgm:cxn modelId="{69C1E17A-1C4A-4345-9C4F-5784E1510D14}" srcId="{8612B7D9-1D70-4530-8C32-96404C13543E}" destId="{BFDBA99B-581D-4EE5-B090-C91168D0D5B0}" srcOrd="4" destOrd="0" parTransId="{B3003BED-AB59-455B-AF5F-4B841A96039A}" sibTransId="{8A2AA6C7-5805-4D50-BEA1-865271716FEE}"/>
    <dgm:cxn modelId="{AB76F57D-F629-40B5-B772-EF9A83E44743}" srcId="{8612B7D9-1D70-4530-8C32-96404C13543E}" destId="{1F3747B0-9449-48E1-B751-2C199EA14E38}" srcOrd="2" destOrd="0" parTransId="{0E949F5C-510A-4D1B-A63B-F2046845D1CE}" sibTransId="{E1C1066C-48A7-4BD0-928B-DB85BFFA4F5C}"/>
    <dgm:cxn modelId="{096B0E90-05B3-6945-A2D2-155FD14BA351}" type="presOf" srcId="{BFDBA99B-581D-4EE5-B090-C91168D0D5B0}" destId="{E95798FF-EAE5-414C-A297-3F8A9D7327FD}" srcOrd="0" destOrd="0" presId="urn:microsoft.com/office/officeart/2005/8/layout/default"/>
    <dgm:cxn modelId="{6AAF39A1-EDB4-1D41-BDA0-8064BCB7BA90}" type="presOf" srcId="{A3443704-942B-40E6-B2C9-28C8AF1112CC}" destId="{03DEC982-D72C-8B41-9C3A-B10DFAB5BA86}" srcOrd="0" destOrd="0" presId="urn:microsoft.com/office/officeart/2005/8/layout/default"/>
    <dgm:cxn modelId="{A34805AB-3067-634B-9375-DA84C9C624E4}" type="presOf" srcId="{EB64A496-387C-4411-BFBE-B262BA67C232}" destId="{008D19FC-86A1-FB46-B018-CF767E23F6C5}" srcOrd="0" destOrd="0" presId="urn:microsoft.com/office/officeart/2005/8/layout/default"/>
    <dgm:cxn modelId="{4B9C0ABC-0DBE-214B-BB72-1F8645163625}" type="presOf" srcId="{1F3747B0-9449-48E1-B751-2C199EA14E38}" destId="{C103EA2B-E866-034F-8369-884C56BDF9D2}" srcOrd="0" destOrd="0" presId="urn:microsoft.com/office/officeart/2005/8/layout/default"/>
    <dgm:cxn modelId="{BC5763C3-5435-8648-8FF7-19461C134CEF}" type="presOf" srcId="{8612B7D9-1D70-4530-8C32-96404C13543E}" destId="{EE7B9326-40BE-4C45-9E0A-91CE100BD792}" srcOrd="0" destOrd="0" presId="urn:microsoft.com/office/officeart/2005/8/layout/default"/>
    <dgm:cxn modelId="{11B519C5-E7D6-4DD0-9ABF-BEB965FB1A88}" srcId="{8612B7D9-1D70-4530-8C32-96404C13543E}" destId="{A3443704-942B-40E6-B2C9-28C8AF1112CC}" srcOrd="5" destOrd="0" parTransId="{06EF0E91-6A37-478D-92F5-B9128B69F0FC}" sibTransId="{B2BF39D1-D483-4130-8F89-2F3520945C1E}"/>
    <dgm:cxn modelId="{7711406C-9DC3-7240-8FF0-F833BD49FD1C}" type="presParOf" srcId="{EE7B9326-40BE-4C45-9E0A-91CE100BD792}" destId="{4850B76D-794C-5E4C-B5B5-20C6D620E4D6}" srcOrd="0" destOrd="0" presId="urn:microsoft.com/office/officeart/2005/8/layout/default"/>
    <dgm:cxn modelId="{DEF30620-2AF0-8245-ABCA-03B3406891F8}" type="presParOf" srcId="{EE7B9326-40BE-4C45-9E0A-91CE100BD792}" destId="{CC2E3FEE-EC64-8044-982C-D62DE2EF3686}" srcOrd="1" destOrd="0" presId="urn:microsoft.com/office/officeart/2005/8/layout/default"/>
    <dgm:cxn modelId="{11CCA2CF-00A6-D94C-8351-EB56D0D62D39}" type="presParOf" srcId="{EE7B9326-40BE-4C45-9E0A-91CE100BD792}" destId="{02A3507E-FFF4-3244-B744-807E4EAABC23}" srcOrd="2" destOrd="0" presId="urn:microsoft.com/office/officeart/2005/8/layout/default"/>
    <dgm:cxn modelId="{5F94125A-613F-A241-9349-4C003494896C}" type="presParOf" srcId="{EE7B9326-40BE-4C45-9E0A-91CE100BD792}" destId="{1CA58F93-38FB-C548-B860-0A442409974B}" srcOrd="3" destOrd="0" presId="urn:microsoft.com/office/officeart/2005/8/layout/default"/>
    <dgm:cxn modelId="{683354BB-1A6F-FC41-9B00-9281E752CB00}" type="presParOf" srcId="{EE7B9326-40BE-4C45-9E0A-91CE100BD792}" destId="{C103EA2B-E866-034F-8369-884C56BDF9D2}" srcOrd="4" destOrd="0" presId="urn:microsoft.com/office/officeart/2005/8/layout/default"/>
    <dgm:cxn modelId="{AEF6239F-45D6-5E4A-88B8-FC379BD88F08}" type="presParOf" srcId="{EE7B9326-40BE-4C45-9E0A-91CE100BD792}" destId="{555D4619-EE44-8644-A5D3-4DC54EE8C521}" srcOrd="5" destOrd="0" presId="urn:microsoft.com/office/officeart/2005/8/layout/default"/>
    <dgm:cxn modelId="{3DD0C3A3-3BB8-7E47-A86F-27D4734F5E9B}" type="presParOf" srcId="{EE7B9326-40BE-4C45-9E0A-91CE100BD792}" destId="{008D19FC-86A1-FB46-B018-CF767E23F6C5}" srcOrd="6" destOrd="0" presId="urn:microsoft.com/office/officeart/2005/8/layout/default"/>
    <dgm:cxn modelId="{272DF8A0-56B4-4942-A6AD-E9D5DB46B92F}" type="presParOf" srcId="{EE7B9326-40BE-4C45-9E0A-91CE100BD792}" destId="{6DD8B431-7ADA-E045-B191-D555D408463B}" srcOrd="7" destOrd="0" presId="urn:microsoft.com/office/officeart/2005/8/layout/default"/>
    <dgm:cxn modelId="{4A343C40-AAFA-E044-8C80-5F155A4537A1}" type="presParOf" srcId="{EE7B9326-40BE-4C45-9E0A-91CE100BD792}" destId="{E95798FF-EAE5-414C-A297-3F8A9D7327FD}" srcOrd="8" destOrd="0" presId="urn:microsoft.com/office/officeart/2005/8/layout/default"/>
    <dgm:cxn modelId="{E7163D56-72B7-E149-AB42-EED778A9C752}" type="presParOf" srcId="{EE7B9326-40BE-4C45-9E0A-91CE100BD792}" destId="{BFD9B15D-6995-4648-9CCE-B40A6CD8C033}" srcOrd="9" destOrd="0" presId="urn:microsoft.com/office/officeart/2005/8/layout/default"/>
    <dgm:cxn modelId="{D5BA9B75-AB3A-DB4D-B3EB-9D792CB358C7}" type="presParOf" srcId="{EE7B9326-40BE-4C45-9E0A-91CE100BD792}" destId="{03DEC982-D72C-8B41-9C3A-B10DFAB5BA8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3C5EE4-C1A6-4DF3-B684-8CC00FEEF7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501BF1-1008-4FC0-B48E-2C10E667D9AE}">
      <dgm:prSet/>
      <dgm:spPr/>
      <dgm:t>
        <a:bodyPr/>
        <a:lstStyle/>
        <a:p>
          <a:r>
            <a:rPr lang="ru-RU" b="1"/>
            <a:t>46.03.01 История, профили:</a:t>
          </a:r>
          <a:endParaRPr lang="en-US"/>
        </a:p>
      </dgm:t>
    </dgm:pt>
    <dgm:pt modelId="{22418FDC-0AE2-4CC8-90EE-0ACAB2BA12C7}" type="parTrans" cxnId="{0C689247-F71E-4FA4-B388-04D23A2E9D56}">
      <dgm:prSet/>
      <dgm:spPr/>
      <dgm:t>
        <a:bodyPr/>
        <a:lstStyle/>
        <a:p>
          <a:endParaRPr lang="en-US"/>
        </a:p>
      </dgm:t>
    </dgm:pt>
    <dgm:pt modelId="{C2CA3E8F-53F1-4571-9976-E6D358054786}" type="sibTrans" cxnId="{0C689247-F71E-4FA4-B388-04D23A2E9D56}">
      <dgm:prSet/>
      <dgm:spPr/>
      <dgm:t>
        <a:bodyPr/>
        <a:lstStyle/>
        <a:p>
          <a:endParaRPr lang="en-US"/>
        </a:p>
      </dgm:t>
    </dgm:pt>
    <dgm:pt modelId="{F9F555EE-548A-4B79-B6D9-711746BBCDD8}">
      <dgm:prSet/>
      <dgm:spPr/>
      <dgm:t>
        <a:bodyPr/>
        <a:lstStyle/>
        <a:p>
          <a:r>
            <a:rPr lang="ru-RU" b="1" u="sng" dirty="0"/>
            <a:t>История </a:t>
          </a:r>
          <a:r>
            <a:rPr lang="ru-RU" b="1" u="none" dirty="0"/>
            <a:t>– 28 бюджетных мест, 65 мест по договору;</a:t>
          </a:r>
          <a:endParaRPr lang="en-US" b="1" u="none" dirty="0"/>
        </a:p>
      </dgm:t>
    </dgm:pt>
    <dgm:pt modelId="{BF7516A2-CBC8-489D-96F7-B34BA2FA2776}" type="parTrans" cxnId="{D0F782FB-49CF-488C-BA7B-74719AAEB150}">
      <dgm:prSet/>
      <dgm:spPr/>
      <dgm:t>
        <a:bodyPr/>
        <a:lstStyle/>
        <a:p>
          <a:endParaRPr lang="en-US"/>
        </a:p>
      </dgm:t>
    </dgm:pt>
    <dgm:pt modelId="{3A71E633-A670-4BCF-892F-44EA93706AFC}" type="sibTrans" cxnId="{D0F782FB-49CF-488C-BA7B-74719AAEB150}">
      <dgm:prSet/>
      <dgm:spPr/>
      <dgm:t>
        <a:bodyPr/>
        <a:lstStyle/>
        <a:p>
          <a:endParaRPr lang="en-US"/>
        </a:p>
      </dgm:t>
    </dgm:pt>
    <dgm:pt modelId="{AC5CF32E-45C8-4F62-B837-A1CC47BF246A}">
      <dgm:prSet/>
      <dgm:spPr/>
      <dgm:t>
        <a:bodyPr/>
        <a:lstStyle/>
        <a:p>
          <a:r>
            <a:rPr lang="ru-RU" b="1" u="sng" dirty="0"/>
            <a:t>Историческое краеведение </a:t>
          </a:r>
          <a:r>
            <a:rPr lang="ru-RU" b="1" dirty="0"/>
            <a:t>– </a:t>
          </a:r>
          <a:r>
            <a:rPr lang="ru-RU" b="1" u="none" dirty="0"/>
            <a:t>14 бюджетных мест, 15 мест по договору </a:t>
          </a:r>
          <a:r>
            <a:rPr lang="ru-RU" i="1" dirty="0"/>
            <a:t>(с дополнительной квалификацией в сфере государственного и муниципального управления);</a:t>
          </a:r>
          <a:endParaRPr lang="en-US" i="1" dirty="0"/>
        </a:p>
      </dgm:t>
    </dgm:pt>
    <dgm:pt modelId="{CF266D7F-3F6D-4A53-803A-9A8EEC4F4858}" type="parTrans" cxnId="{905AF63D-DE63-4756-AAF1-26BEFFF42FF3}">
      <dgm:prSet/>
      <dgm:spPr/>
      <dgm:t>
        <a:bodyPr/>
        <a:lstStyle/>
        <a:p>
          <a:endParaRPr lang="en-US"/>
        </a:p>
      </dgm:t>
    </dgm:pt>
    <dgm:pt modelId="{1A9DBA4F-0244-47C0-A827-E860D5B15B81}" type="sibTrans" cxnId="{905AF63D-DE63-4756-AAF1-26BEFFF42FF3}">
      <dgm:prSet/>
      <dgm:spPr/>
      <dgm:t>
        <a:bodyPr/>
        <a:lstStyle/>
        <a:p>
          <a:endParaRPr lang="en-US"/>
        </a:p>
      </dgm:t>
    </dgm:pt>
    <dgm:pt modelId="{2B90ABF1-2234-43B9-8B16-30CAFA823F99}">
      <dgm:prSet/>
      <dgm:spPr/>
      <dgm:t>
        <a:bodyPr/>
        <a:lstStyle/>
        <a:p>
          <a:r>
            <a:rPr lang="ru-RU" b="1" dirty="0"/>
            <a:t>41.03.02 Регионоведение России (очное-заочное):</a:t>
          </a:r>
          <a:endParaRPr lang="en-US" dirty="0"/>
        </a:p>
      </dgm:t>
    </dgm:pt>
    <dgm:pt modelId="{938520EA-5BAB-4607-8C4F-A3D12C95E3A5}" type="parTrans" cxnId="{E2FBAF15-ADF1-4F5D-9D85-F0875F2831E7}">
      <dgm:prSet/>
      <dgm:spPr/>
      <dgm:t>
        <a:bodyPr/>
        <a:lstStyle/>
        <a:p>
          <a:endParaRPr lang="en-US"/>
        </a:p>
      </dgm:t>
    </dgm:pt>
    <dgm:pt modelId="{193BD709-2658-4717-9436-0A00BE5F1276}" type="sibTrans" cxnId="{E2FBAF15-ADF1-4F5D-9D85-F0875F2831E7}">
      <dgm:prSet/>
      <dgm:spPr/>
      <dgm:t>
        <a:bodyPr/>
        <a:lstStyle/>
        <a:p>
          <a:endParaRPr lang="en-US"/>
        </a:p>
      </dgm:t>
    </dgm:pt>
    <dgm:pt modelId="{136ABDB4-2A38-41C0-AA5C-0F1E05E56690}">
      <dgm:prSet/>
      <dgm:spPr/>
      <dgm:t>
        <a:bodyPr/>
        <a:lstStyle/>
        <a:p>
          <a:r>
            <a:rPr lang="ru-RU" b="1" dirty="0"/>
            <a:t>Историко-культурное развитие регионов России </a:t>
          </a:r>
          <a:r>
            <a:rPr lang="ru-RU" i="1" dirty="0"/>
            <a:t>(с дополнительной квалификацией в сфере государственного и муниципального управления)</a:t>
          </a:r>
          <a:r>
            <a:rPr lang="ru-RU" b="1" dirty="0"/>
            <a:t> – 10 мест по договору</a:t>
          </a:r>
          <a:endParaRPr lang="en-US" i="1" dirty="0"/>
        </a:p>
      </dgm:t>
    </dgm:pt>
    <dgm:pt modelId="{482DEAE2-37CD-485A-AB66-4E432D8C0A44}" type="parTrans" cxnId="{84050318-AC16-4C49-94B1-F920D35D85F1}">
      <dgm:prSet/>
      <dgm:spPr/>
      <dgm:t>
        <a:bodyPr/>
        <a:lstStyle/>
        <a:p>
          <a:endParaRPr lang="en-US"/>
        </a:p>
      </dgm:t>
    </dgm:pt>
    <dgm:pt modelId="{2A84A8C5-8A64-4A39-9AB6-7BE958F70FD1}" type="sibTrans" cxnId="{84050318-AC16-4C49-94B1-F920D35D85F1}">
      <dgm:prSet/>
      <dgm:spPr/>
      <dgm:t>
        <a:bodyPr/>
        <a:lstStyle/>
        <a:p>
          <a:endParaRPr lang="en-US"/>
        </a:p>
      </dgm:t>
    </dgm:pt>
    <dgm:pt modelId="{8D739FEA-658B-4261-A0CF-E93B2AED68D0}">
      <dgm:prSet/>
      <dgm:spPr/>
      <dgm:t>
        <a:bodyPr/>
        <a:lstStyle/>
        <a:p>
          <a:r>
            <a:rPr lang="ru-RU" b="1" dirty="0"/>
            <a:t>41.03.06 Публичная политика и социальные науки:</a:t>
          </a:r>
          <a:endParaRPr lang="en-US" dirty="0"/>
        </a:p>
      </dgm:t>
    </dgm:pt>
    <dgm:pt modelId="{065C78B5-F9CB-4107-AEE7-426699D64E68}" type="parTrans" cxnId="{BA78D317-5E28-46E2-9F67-CDCCA5665B8D}">
      <dgm:prSet/>
      <dgm:spPr/>
      <dgm:t>
        <a:bodyPr/>
        <a:lstStyle/>
        <a:p>
          <a:endParaRPr lang="en-US"/>
        </a:p>
      </dgm:t>
    </dgm:pt>
    <dgm:pt modelId="{0E173142-8CAE-4462-84A6-8B9F99106124}" type="sibTrans" cxnId="{BA78D317-5E28-46E2-9F67-CDCCA5665B8D}">
      <dgm:prSet/>
      <dgm:spPr/>
      <dgm:t>
        <a:bodyPr/>
        <a:lstStyle/>
        <a:p>
          <a:endParaRPr lang="en-US"/>
        </a:p>
      </dgm:t>
    </dgm:pt>
    <dgm:pt modelId="{7B0FD567-1FE9-46AA-B270-B741D55651C3}">
      <dgm:prSet/>
      <dgm:spPr/>
      <dgm:t>
        <a:bodyPr/>
        <a:lstStyle/>
        <a:p>
          <a:r>
            <a:rPr lang="ru-RU" b="1" dirty="0"/>
            <a:t>Публичная политика и социальные науки – 4</a:t>
          </a:r>
          <a:r>
            <a:rPr lang="ru-RU" b="1" u="none" dirty="0"/>
            <a:t> бюджетных места, 16 мест по договору;</a:t>
          </a:r>
          <a:r>
            <a:rPr lang="ru-RU" b="1" dirty="0"/>
            <a:t> </a:t>
          </a:r>
          <a:r>
            <a:rPr lang="ru-RU" i="1" dirty="0"/>
            <a:t>(с дополнительной квалификацией в сфере государственного и муниципального управления)</a:t>
          </a:r>
          <a:endParaRPr lang="en-US" dirty="0"/>
        </a:p>
      </dgm:t>
    </dgm:pt>
    <dgm:pt modelId="{67BED041-94E0-45DB-AA3A-7FC027284BAD}" type="parTrans" cxnId="{78938291-0CEC-4963-AA3E-FED6F1D8E823}">
      <dgm:prSet/>
      <dgm:spPr/>
      <dgm:t>
        <a:bodyPr/>
        <a:lstStyle/>
        <a:p>
          <a:endParaRPr lang="en-US"/>
        </a:p>
      </dgm:t>
    </dgm:pt>
    <dgm:pt modelId="{27815F98-C87E-447B-9150-78DE3D69DF9B}" type="sibTrans" cxnId="{78938291-0CEC-4963-AA3E-FED6F1D8E823}">
      <dgm:prSet/>
      <dgm:spPr/>
      <dgm:t>
        <a:bodyPr/>
        <a:lstStyle/>
        <a:p>
          <a:endParaRPr lang="en-US"/>
        </a:p>
      </dgm:t>
    </dgm:pt>
    <dgm:pt modelId="{42DEF570-6FAE-8140-80C5-5C7B00CB47AD}">
      <dgm:prSet/>
      <dgm:spPr/>
      <dgm:t>
        <a:bodyPr/>
        <a:lstStyle/>
        <a:p>
          <a:r>
            <a:rPr lang="ru-RU" b="1" u="sng" dirty="0"/>
            <a:t>История современной России </a:t>
          </a:r>
          <a:r>
            <a:rPr lang="ru-RU" b="1" u="none" dirty="0"/>
            <a:t>– 20 бюджетных мест, 15 мест по договору </a:t>
          </a:r>
          <a:r>
            <a:rPr lang="ru-RU" b="1" u="sng" dirty="0"/>
            <a:t> </a:t>
          </a:r>
          <a:r>
            <a:rPr lang="ru-RU" i="1" dirty="0"/>
            <a:t>(с дополнительной квалификацией в сфере государственного и муниципального управления);</a:t>
          </a:r>
          <a:endParaRPr lang="en-US" i="1" dirty="0"/>
        </a:p>
      </dgm:t>
    </dgm:pt>
    <dgm:pt modelId="{0746E3C1-7C49-454F-B152-54D574112B9D}" type="parTrans" cxnId="{9467F7C2-79F4-3047-895F-382D148B2B21}">
      <dgm:prSet/>
      <dgm:spPr/>
      <dgm:t>
        <a:bodyPr/>
        <a:lstStyle/>
        <a:p>
          <a:endParaRPr lang="ru-RU"/>
        </a:p>
      </dgm:t>
    </dgm:pt>
    <dgm:pt modelId="{8E09DAF7-8EC4-6746-9516-6F78AF64FE8F}" type="sibTrans" cxnId="{9467F7C2-79F4-3047-895F-382D148B2B21}">
      <dgm:prSet/>
      <dgm:spPr/>
      <dgm:t>
        <a:bodyPr/>
        <a:lstStyle/>
        <a:p>
          <a:endParaRPr lang="ru-RU"/>
        </a:p>
      </dgm:t>
    </dgm:pt>
    <dgm:pt modelId="{93130832-F14E-D648-A617-EBD597F491F8}">
      <dgm:prSet/>
      <dgm:spPr/>
      <dgm:t>
        <a:bodyPr/>
        <a:lstStyle/>
        <a:p>
          <a:r>
            <a:rPr lang="ru-RU" b="1" u="sng" dirty="0"/>
            <a:t>История и культура стран Латинской Америки </a:t>
          </a:r>
          <a:r>
            <a:rPr lang="ru-RU" b="1" u="none" dirty="0"/>
            <a:t>– 8 бюджетных мест, 15 мест по договору;</a:t>
          </a:r>
          <a:endParaRPr lang="en-US" b="1" u="none" dirty="0"/>
        </a:p>
      </dgm:t>
    </dgm:pt>
    <dgm:pt modelId="{04E66C9C-B07B-014C-916A-6CAAEA9B59EC}" type="parTrans" cxnId="{63D722A7-65DF-4C49-BFF4-8A617C249D2C}">
      <dgm:prSet/>
      <dgm:spPr/>
      <dgm:t>
        <a:bodyPr/>
        <a:lstStyle/>
        <a:p>
          <a:endParaRPr lang="ru-RU"/>
        </a:p>
      </dgm:t>
    </dgm:pt>
    <dgm:pt modelId="{3AA172B3-007A-854D-82BB-435F635F6608}" type="sibTrans" cxnId="{63D722A7-65DF-4C49-BFF4-8A617C249D2C}">
      <dgm:prSet/>
      <dgm:spPr/>
      <dgm:t>
        <a:bodyPr/>
        <a:lstStyle/>
        <a:p>
          <a:endParaRPr lang="ru-RU"/>
        </a:p>
      </dgm:t>
    </dgm:pt>
    <dgm:pt modelId="{B0CB3EA3-95D8-D443-AD79-70E1FD99714D}">
      <dgm:prSet/>
      <dgm:spPr/>
      <dgm:t>
        <a:bodyPr/>
        <a:lstStyle/>
        <a:p>
          <a:r>
            <a:rPr lang="ru-RU" b="1" u="sng" dirty="0"/>
            <a:t>Археология</a:t>
          </a:r>
          <a:r>
            <a:rPr lang="ru-RU" b="1" dirty="0"/>
            <a:t> – 12 бюджетных мест, 15 мест по договору;</a:t>
          </a:r>
          <a:endParaRPr lang="en-US" b="1" dirty="0"/>
        </a:p>
      </dgm:t>
    </dgm:pt>
    <dgm:pt modelId="{A3667A10-6D6B-FE4D-A767-E85E00E946A8}" type="parTrans" cxnId="{C95A6181-9B12-254D-B2B4-EC41C300D60E}">
      <dgm:prSet/>
      <dgm:spPr/>
      <dgm:t>
        <a:bodyPr/>
        <a:lstStyle/>
        <a:p>
          <a:endParaRPr lang="ru-RU"/>
        </a:p>
      </dgm:t>
    </dgm:pt>
    <dgm:pt modelId="{7B1905A2-09A3-E34C-91EB-5651B7259606}" type="sibTrans" cxnId="{C95A6181-9B12-254D-B2B4-EC41C300D60E}">
      <dgm:prSet/>
      <dgm:spPr/>
      <dgm:t>
        <a:bodyPr/>
        <a:lstStyle/>
        <a:p>
          <a:endParaRPr lang="ru-RU"/>
        </a:p>
      </dgm:t>
    </dgm:pt>
    <dgm:pt modelId="{DFC78294-BBFA-8A41-9399-F5BBC558471E}">
      <dgm:prSet/>
      <dgm:spPr/>
      <dgm:t>
        <a:bodyPr/>
        <a:lstStyle/>
        <a:p>
          <a:r>
            <a:rPr lang="ru-RU" b="1" u="sng" dirty="0"/>
            <a:t>История международных отношений – </a:t>
          </a:r>
          <a:r>
            <a:rPr lang="ru-RU" b="1" u="none" dirty="0"/>
            <a:t>18 бюджетных мест, 35 мест по договору;</a:t>
          </a:r>
          <a:endParaRPr lang="en-US" b="1" u="sng" dirty="0"/>
        </a:p>
      </dgm:t>
    </dgm:pt>
    <dgm:pt modelId="{79DE38F4-F467-794C-AB6E-22CB91E53938}" type="parTrans" cxnId="{6CC3AC16-96DC-EC44-8EE3-ED02F99626CA}">
      <dgm:prSet/>
      <dgm:spPr/>
      <dgm:t>
        <a:bodyPr/>
        <a:lstStyle/>
        <a:p>
          <a:endParaRPr lang="ru-RU"/>
        </a:p>
      </dgm:t>
    </dgm:pt>
    <dgm:pt modelId="{4A4CBC88-BDCF-8042-B86F-1519E70A3C8A}" type="sibTrans" cxnId="{6CC3AC16-96DC-EC44-8EE3-ED02F99626CA}">
      <dgm:prSet/>
      <dgm:spPr/>
      <dgm:t>
        <a:bodyPr/>
        <a:lstStyle/>
        <a:p>
          <a:endParaRPr lang="ru-RU"/>
        </a:p>
      </dgm:t>
    </dgm:pt>
    <dgm:pt modelId="{D7621E46-358E-3349-A2F0-21CA7A7EF59B}" type="pres">
      <dgm:prSet presAssocID="{FF3C5EE4-C1A6-4DF3-B684-8CC00FEEF7F5}" presName="linear" presStyleCnt="0">
        <dgm:presLayoutVars>
          <dgm:animLvl val="lvl"/>
          <dgm:resizeHandles val="exact"/>
        </dgm:presLayoutVars>
      </dgm:prSet>
      <dgm:spPr/>
    </dgm:pt>
    <dgm:pt modelId="{5652864B-96FA-284C-847D-DC09B5178F7B}" type="pres">
      <dgm:prSet presAssocID="{8A501BF1-1008-4FC0-B48E-2C10E667D9A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94E0F38-9AF8-9E44-BE07-BB281DCA1FE9}" type="pres">
      <dgm:prSet presAssocID="{8A501BF1-1008-4FC0-B48E-2C10E667D9AE}" presName="childText" presStyleLbl="revTx" presStyleIdx="0" presStyleCnt="3">
        <dgm:presLayoutVars>
          <dgm:bulletEnabled val="1"/>
        </dgm:presLayoutVars>
      </dgm:prSet>
      <dgm:spPr/>
    </dgm:pt>
    <dgm:pt modelId="{D83909F4-F3D5-E643-95D3-BE627F711B89}" type="pres">
      <dgm:prSet presAssocID="{2B90ABF1-2234-43B9-8B16-30CAFA823F9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3D152B-A32F-F74F-8309-7A92B4CB4995}" type="pres">
      <dgm:prSet presAssocID="{2B90ABF1-2234-43B9-8B16-30CAFA823F99}" presName="childText" presStyleLbl="revTx" presStyleIdx="1" presStyleCnt="3">
        <dgm:presLayoutVars>
          <dgm:bulletEnabled val="1"/>
        </dgm:presLayoutVars>
      </dgm:prSet>
      <dgm:spPr/>
    </dgm:pt>
    <dgm:pt modelId="{F9EB4CFD-4632-4C44-9B8B-5560F039369A}" type="pres">
      <dgm:prSet presAssocID="{8D739FEA-658B-4261-A0CF-E93B2AED68D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0C57A18-EB27-8742-B6FB-AD73532F6D8E}" type="pres">
      <dgm:prSet presAssocID="{8D739FEA-658B-4261-A0CF-E93B2AED68D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2FBAF15-ADF1-4F5D-9D85-F0875F2831E7}" srcId="{FF3C5EE4-C1A6-4DF3-B684-8CC00FEEF7F5}" destId="{2B90ABF1-2234-43B9-8B16-30CAFA823F99}" srcOrd="1" destOrd="0" parTransId="{938520EA-5BAB-4607-8C4F-A3D12C95E3A5}" sibTransId="{193BD709-2658-4717-9436-0A00BE5F1276}"/>
    <dgm:cxn modelId="{6CC3AC16-96DC-EC44-8EE3-ED02F99626CA}" srcId="{8A501BF1-1008-4FC0-B48E-2C10E667D9AE}" destId="{DFC78294-BBFA-8A41-9399-F5BBC558471E}" srcOrd="4" destOrd="0" parTransId="{79DE38F4-F467-794C-AB6E-22CB91E53938}" sibTransId="{4A4CBC88-BDCF-8042-B86F-1519E70A3C8A}"/>
    <dgm:cxn modelId="{BA78D317-5E28-46E2-9F67-CDCCA5665B8D}" srcId="{FF3C5EE4-C1A6-4DF3-B684-8CC00FEEF7F5}" destId="{8D739FEA-658B-4261-A0CF-E93B2AED68D0}" srcOrd="2" destOrd="0" parTransId="{065C78B5-F9CB-4107-AEE7-426699D64E68}" sibTransId="{0E173142-8CAE-4462-84A6-8B9F99106124}"/>
    <dgm:cxn modelId="{84050318-AC16-4C49-94B1-F920D35D85F1}" srcId="{2B90ABF1-2234-43B9-8B16-30CAFA823F99}" destId="{136ABDB4-2A38-41C0-AA5C-0F1E05E56690}" srcOrd="0" destOrd="0" parTransId="{482DEAE2-37CD-485A-AB66-4E432D8C0A44}" sibTransId="{2A84A8C5-8A64-4A39-9AB6-7BE958F70FD1}"/>
    <dgm:cxn modelId="{B0B1D126-8A5E-5B49-A114-1139C939C0F9}" type="presOf" srcId="{42DEF570-6FAE-8140-80C5-5C7B00CB47AD}" destId="{E94E0F38-9AF8-9E44-BE07-BB281DCA1FE9}" srcOrd="0" destOrd="1" presId="urn:microsoft.com/office/officeart/2005/8/layout/vList2"/>
    <dgm:cxn modelId="{ADEE1432-5C79-3449-BEA5-167C57A3BC76}" type="presOf" srcId="{AC5CF32E-45C8-4F62-B837-A1CC47BF246A}" destId="{E94E0F38-9AF8-9E44-BE07-BB281DCA1FE9}" srcOrd="0" destOrd="3" presId="urn:microsoft.com/office/officeart/2005/8/layout/vList2"/>
    <dgm:cxn modelId="{905AF63D-DE63-4756-AAF1-26BEFFF42FF3}" srcId="{8A501BF1-1008-4FC0-B48E-2C10E667D9AE}" destId="{AC5CF32E-45C8-4F62-B837-A1CC47BF246A}" srcOrd="3" destOrd="0" parTransId="{CF266D7F-3F6D-4A53-803A-9A8EEC4F4858}" sibTransId="{1A9DBA4F-0244-47C0-A827-E860D5B15B81}"/>
    <dgm:cxn modelId="{76AD7D42-1C6C-1A45-A21B-0B01CE20A873}" type="presOf" srcId="{8D739FEA-658B-4261-A0CF-E93B2AED68D0}" destId="{F9EB4CFD-4632-4C44-9B8B-5560F039369A}" srcOrd="0" destOrd="0" presId="urn:microsoft.com/office/officeart/2005/8/layout/vList2"/>
    <dgm:cxn modelId="{0C689247-F71E-4FA4-B388-04D23A2E9D56}" srcId="{FF3C5EE4-C1A6-4DF3-B684-8CC00FEEF7F5}" destId="{8A501BF1-1008-4FC0-B48E-2C10E667D9AE}" srcOrd="0" destOrd="0" parTransId="{22418FDC-0AE2-4CC8-90EE-0ACAB2BA12C7}" sibTransId="{C2CA3E8F-53F1-4571-9976-E6D358054786}"/>
    <dgm:cxn modelId="{8DCD8449-2B16-2B44-97C7-4FE48248F196}" type="presOf" srcId="{8A501BF1-1008-4FC0-B48E-2C10E667D9AE}" destId="{5652864B-96FA-284C-847D-DC09B5178F7B}" srcOrd="0" destOrd="0" presId="urn:microsoft.com/office/officeart/2005/8/layout/vList2"/>
    <dgm:cxn modelId="{C35D475A-E0D3-C34A-A853-9E5ED6BC3E2F}" type="presOf" srcId="{93130832-F14E-D648-A617-EBD597F491F8}" destId="{E94E0F38-9AF8-9E44-BE07-BB281DCA1FE9}" srcOrd="0" destOrd="2" presId="urn:microsoft.com/office/officeart/2005/8/layout/vList2"/>
    <dgm:cxn modelId="{CBEB076E-F2D6-E944-ABD3-560ADE0DAC5E}" type="presOf" srcId="{2B90ABF1-2234-43B9-8B16-30CAFA823F99}" destId="{D83909F4-F3D5-E643-95D3-BE627F711B89}" srcOrd="0" destOrd="0" presId="urn:microsoft.com/office/officeart/2005/8/layout/vList2"/>
    <dgm:cxn modelId="{5CDBA773-3056-2E41-A8AA-D12D1E05CF82}" type="presOf" srcId="{136ABDB4-2A38-41C0-AA5C-0F1E05E56690}" destId="{2C3D152B-A32F-F74F-8309-7A92B4CB4995}" srcOrd="0" destOrd="0" presId="urn:microsoft.com/office/officeart/2005/8/layout/vList2"/>
    <dgm:cxn modelId="{7FDFA178-8C28-BF44-A6EC-A04EA1E23513}" type="presOf" srcId="{7B0FD567-1FE9-46AA-B270-B741D55651C3}" destId="{F0C57A18-EB27-8742-B6FB-AD73532F6D8E}" srcOrd="0" destOrd="0" presId="urn:microsoft.com/office/officeart/2005/8/layout/vList2"/>
    <dgm:cxn modelId="{C95A6181-9B12-254D-B2B4-EC41C300D60E}" srcId="{8A501BF1-1008-4FC0-B48E-2C10E667D9AE}" destId="{B0CB3EA3-95D8-D443-AD79-70E1FD99714D}" srcOrd="5" destOrd="0" parTransId="{A3667A10-6D6B-FE4D-A767-E85E00E946A8}" sibTransId="{7B1905A2-09A3-E34C-91EB-5651B7259606}"/>
    <dgm:cxn modelId="{78938291-0CEC-4963-AA3E-FED6F1D8E823}" srcId="{8D739FEA-658B-4261-A0CF-E93B2AED68D0}" destId="{7B0FD567-1FE9-46AA-B270-B741D55651C3}" srcOrd="0" destOrd="0" parTransId="{67BED041-94E0-45DB-AA3A-7FC027284BAD}" sibTransId="{27815F98-C87E-447B-9150-78DE3D69DF9B}"/>
    <dgm:cxn modelId="{0FCF2396-8D36-7648-8EC4-C130889B9D7D}" type="presOf" srcId="{B0CB3EA3-95D8-D443-AD79-70E1FD99714D}" destId="{E94E0F38-9AF8-9E44-BE07-BB281DCA1FE9}" srcOrd="0" destOrd="5" presId="urn:microsoft.com/office/officeart/2005/8/layout/vList2"/>
    <dgm:cxn modelId="{63D722A7-65DF-4C49-BFF4-8A617C249D2C}" srcId="{8A501BF1-1008-4FC0-B48E-2C10E667D9AE}" destId="{93130832-F14E-D648-A617-EBD597F491F8}" srcOrd="2" destOrd="0" parTransId="{04E66C9C-B07B-014C-916A-6CAAEA9B59EC}" sibTransId="{3AA172B3-007A-854D-82BB-435F635F6608}"/>
    <dgm:cxn modelId="{9467F7C2-79F4-3047-895F-382D148B2B21}" srcId="{8A501BF1-1008-4FC0-B48E-2C10E667D9AE}" destId="{42DEF570-6FAE-8140-80C5-5C7B00CB47AD}" srcOrd="1" destOrd="0" parTransId="{0746E3C1-7C49-454F-B152-54D574112B9D}" sibTransId="{8E09DAF7-8EC4-6746-9516-6F78AF64FE8F}"/>
    <dgm:cxn modelId="{083137D8-BE23-6143-822D-40109CD0D309}" type="presOf" srcId="{DFC78294-BBFA-8A41-9399-F5BBC558471E}" destId="{E94E0F38-9AF8-9E44-BE07-BB281DCA1FE9}" srcOrd="0" destOrd="4" presId="urn:microsoft.com/office/officeart/2005/8/layout/vList2"/>
    <dgm:cxn modelId="{883E88E8-C000-284A-B797-52DC9BA44DD5}" type="presOf" srcId="{F9F555EE-548A-4B79-B6D9-711746BBCDD8}" destId="{E94E0F38-9AF8-9E44-BE07-BB281DCA1FE9}" srcOrd="0" destOrd="0" presId="urn:microsoft.com/office/officeart/2005/8/layout/vList2"/>
    <dgm:cxn modelId="{D0F782FB-49CF-488C-BA7B-74719AAEB150}" srcId="{8A501BF1-1008-4FC0-B48E-2C10E667D9AE}" destId="{F9F555EE-548A-4B79-B6D9-711746BBCDD8}" srcOrd="0" destOrd="0" parTransId="{BF7516A2-CBC8-489D-96F7-B34BA2FA2776}" sibTransId="{3A71E633-A670-4BCF-892F-44EA93706AFC}"/>
    <dgm:cxn modelId="{735E3AFF-2FEC-5D45-A78B-AB95D2B04432}" type="presOf" srcId="{FF3C5EE4-C1A6-4DF3-B684-8CC00FEEF7F5}" destId="{D7621E46-358E-3349-A2F0-21CA7A7EF59B}" srcOrd="0" destOrd="0" presId="urn:microsoft.com/office/officeart/2005/8/layout/vList2"/>
    <dgm:cxn modelId="{3D8C1B9E-EB0C-FD48-9EE8-FDEF563900B7}" type="presParOf" srcId="{D7621E46-358E-3349-A2F0-21CA7A7EF59B}" destId="{5652864B-96FA-284C-847D-DC09B5178F7B}" srcOrd="0" destOrd="0" presId="urn:microsoft.com/office/officeart/2005/8/layout/vList2"/>
    <dgm:cxn modelId="{22E4C1C1-B4A6-B041-AD31-4C34E77AD885}" type="presParOf" srcId="{D7621E46-358E-3349-A2F0-21CA7A7EF59B}" destId="{E94E0F38-9AF8-9E44-BE07-BB281DCA1FE9}" srcOrd="1" destOrd="0" presId="urn:microsoft.com/office/officeart/2005/8/layout/vList2"/>
    <dgm:cxn modelId="{2FD5215C-D674-2343-9534-358596827A87}" type="presParOf" srcId="{D7621E46-358E-3349-A2F0-21CA7A7EF59B}" destId="{D83909F4-F3D5-E643-95D3-BE627F711B89}" srcOrd="2" destOrd="0" presId="urn:microsoft.com/office/officeart/2005/8/layout/vList2"/>
    <dgm:cxn modelId="{03C6355D-B8C9-754E-9B5B-E1F2D5F3D778}" type="presParOf" srcId="{D7621E46-358E-3349-A2F0-21CA7A7EF59B}" destId="{2C3D152B-A32F-F74F-8309-7A92B4CB4995}" srcOrd="3" destOrd="0" presId="urn:microsoft.com/office/officeart/2005/8/layout/vList2"/>
    <dgm:cxn modelId="{BE7A8A8C-C295-4143-8D05-89DB03546A93}" type="presParOf" srcId="{D7621E46-358E-3349-A2F0-21CA7A7EF59B}" destId="{F9EB4CFD-4632-4C44-9B8B-5560F039369A}" srcOrd="4" destOrd="0" presId="urn:microsoft.com/office/officeart/2005/8/layout/vList2"/>
    <dgm:cxn modelId="{DD17C974-69F1-FF43-9832-DC24055615F1}" type="presParOf" srcId="{D7621E46-358E-3349-A2F0-21CA7A7EF59B}" destId="{F0C57A18-EB27-8742-B6FB-AD73532F6D8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C42454-6B6E-5142-B537-64DCE551717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E6C05D-1155-0D4A-AF3D-57DEC54A48C3}">
      <dgm:prSet/>
      <dgm:spPr/>
      <dgm:t>
        <a:bodyPr/>
        <a:lstStyle/>
        <a:p>
          <a:r>
            <a:rPr lang="ru-RU" b="1"/>
            <a:t>46.03.01 История: </a:t>
          </a:r>
          <a:endParaRPr lang="ru-RU"/>
        </a:p>
      </dgm:t>
    </dgm:pt>
    <dgm:pt modelId="{0A8CA3DB-A4A3-6A4B-BC4B-27B84ED6ECF1}" type="parTrans" cxnId="{03A4763E-0BDA-C843-A93F-048AE39EBF40}">
      <dgm:prSet/>
      <dgm:spPr/>
      <dgm:t>
        <a:bodyPr/>
        <a:lstStyle/>
        <a:p>
          <a:endParaRPr lang="ru-RU"/>
        </a:p>
      </dgm:t>
    </dgm:pt>
    <dgm:pt modelId="{D5EE83FB-909C-FE44-BA8B-A9F2EE568A25}" type="sibTrans" cxnId="{03A4763E-0BDA-C843-A93F-048AE39EBF40}">
      <dgm:prSet/>
      <dgm:spPr/>
      <dgm:t>
        <a:bodyPr/>
        <a:lstStyle/>
        <a:p>
          <a:endParaRPr lang="ru-RU"/>
        </a:p>
      </dgm:t>
    </dgm:pt>
    <dgm:pt modelId="{9611476E-7FEF-BA4A-84AB-8730CDAC0FD6}">
      <dgm:prSet/>
      <dgm:spPr/>
      <dgm:t>
        <a:bodyPr/>
        <a:lstStyle/>
        <a:p>
          <a:r>
            <a:rPr lang="ru-RU" dirty="0"/>
            <a:t>РУССКИЙ ЯЗЫК </a:t>
          </a:r>
        </a:p>
      </dgm:t>
    </dgm:pt>
    <dgm:pt modelId="{08A09CA0-527B-864F-B564-537E5ADB1C0C}" type="parTrans" cxnId="{C4ECF506-3F0E-4C4A-8933-9F9CD4655E22}">
      <dgm:prSet/>
      <dgm:spPr/>
      <dgm:t>
        <a:bodyPr/>
        <a:lstStyle/>
        <a:p>
          <a:endParaRPr lang="ru-RU"/>
        </a:p>
      </dgm:t>
    </dgm:pt>
    <dgm:pt modelId="{7E6E7592-3460-BF4E-992F-A1D36E3C2C58}" type="sibTrans" cxnId="{C4ECF506-3F0E-4C4A-8933-9F9CD4655E22}">
      <dgm:prSet/>
      <dgm:spPr/>
      <dgm:t>
        <a:bodyPr/>
        <a:lstStyle/>
        <a:p>
          <a:endParaRPr lang="ru-RU"/>
        </a:p>
      </dgm:t>
    </dgm:pt>
    <dgm:pt modelId="{DA07A3D2-DE63-EC41-9EEC-D35F3300A66C}">
      <dgm:prSet/>
      <dgm:spPr/>
      <dgm:t>
        <a:bodyPr/>
        <a:lstStyle/>
        <a:p>
          <a:r>
            <a:rPr lang="ru-RU" dirty="0"/>
            <a:t>ИСТОРИЯ</a:t>
          </a:r>
        </a:p>
      </dgm:t>
    </dgm:pt>
    <dgm:pt modelId="{C23C5748-DE2E-674E-B594-FD6806716D88}" type="parTrans" cxnId="{3C40F095-2626-A742-BA8A-2AD13121610D}">
      <dgm:prSet/>
      <dgm:spPr/>
      <dgm:t>
        <a:bodyPr/>
        <a:lstStyle/>
        <a:p>
          <a:endParaRPr lang="ru-RU"/>
        </a:p>
      </dgm:t>
    </dgm:pt>
    <dgm:pt modelId="{A4754416-9469-0E4D-B543-B1F492A6CCE6}" type="sibTrans" cxnId="{3C40F095-2626-A742-BA8A-2AD13121610D}">
      <dgm:prSet/>
      <dgm:spPr/>
      <dgm:t>
        <a:bodyPr/>
        <a:lstStyle/>
        <a:p>
          <a:endParaRPr lang="ru-RU"/>
        </a:p>
      </dgm:t>
    </dgm:pt>
    <dgm:pt modelId="{0676C5C3-A2D2-094C-95AD-8D963211163B}">
      <dgm:prSet/>
      <dgm:spPr/>
      <dgm:t>
        <a:bodyPr/>
        <a:lstStyle/>
        <a:p>
          <a:r>
            <a:rPr lang="ru-RU" b="1" dirty="0"/>
            <a:t>41.03.02 Регионоведение России (очно-заочное): </a:t>
          </a:r>
          <a:endParaRPr lang="ru-RU" dirty="0"/>
        </a:p>
      </dgm:t>
    </dgm:pt>
    <dgm:pt modelId="{7DA1CB9A-1592-CD49-A139-01D804407C57}" type="parTrans" cxnId="{BD9EA45F-3C28-B149-8377-3596C3BA154E}">
      <dgm:prSet/>
      <dgm:spPr/>
      <dgm:t>
        <a:bodyPr/>
        <a:lstStyle/>
        <a:p>
          <a:endParaRPr lang="ru-RU"/>
        </a:p>
      </dgm:t>
    </dgm:pt>
    <dgm:pt modelId="{93B850C9-6E17-1F4C-ABEC-203C0A4FB32F}" type="sibTrans" cxnId="{BD9EA45F-3C28-B149-8377-3596C3BA154E}">
      <dgm:prSet/>
      <dgm:spPr/>
      <dgm:t>
        <a:bodyPr/>
        <a:lstStyle/>
        <a:p>
          <a:endParaRPr lang="ru-RU"/>
        </a:p>
      </dgm:t>
    </dgm:pt>
    <dgm:pt modelId="{04C6250C-91D2-2748-85A6-17D3B366CE9D}">
      <dgm:prSet/>
      <dgm:spPr/>
      <dgm:t>
        <a:bodyPr/>
        <a:lstStyle/>
        <a:p>
          <a:r>
            <a:rPr lang="ru-RU" dirty="0"/>
            <a:t>РУССКИЙ ЯЗЫК</a:t>
          </a:r>
        </a:p>
      </dgm:t>
    </dgm:pt>
    <dgm:pt modelId="{48FDB959-F15A-7544-A728-7356249CD5A6}" type="parTrans" cxnId="{06041085-AF7E-0A41-88A3-4D8039C58FC6}">
      <dgm:prSet/>
      <dgm:spPr/>
      <dgm:t>
        <a:bodyPr/>
        <a:lstStyle/>
        <a:p>
          <a:endParaRPr lang="ru-RU"/>
        </a:p>
      </dgm:t>
    </dgm:pt>
    <dgm:pt modelId="{E5BD273E-8ED4-B942-BF72-056F97C0F016}" type="sibTrans" cxnId="{06041085-AF7E-0A41-88A3-4D8039C58FC6}">
      <dgm:prSet/>
      <dgm:spPr/>
      <dgm:t>
        <a:bodyPr/>
        <a:lstStyle/>
        <a:p>
          <a:endParaRPr lang="ru-RU"/>
        </a:p>
      </dgm:t>
    </dgm:pt>
    <dgm:pt modelId="{F0A20E2C-26B8-704E-9B40-73F8D5290935}">
      <dgm:prSet/>
      <dgm:spPr/>
      <dgm:t>
        <a:bodyPr/>
        <a:lstStyle/>
        <a:p>
          <a:r>
            <a:rPr lang="ru-RU" b="1" dirty="0"/>
            <a:t>41.03.06 Публичная политика и социальные науки:</a:t>
          </a:r>
          <a:endParaRPr lang="ru-RU" dirty="0"/>
        </a:p>
      </dgm:t>
    </dgm:pt>
    <dgm:pt modelId="{C710A5E8-27B0-834C-A1EF-9F44B7FB2C12}" type="parTrans" cxnId="{97ACEEC9-A1C5-9C49-8A07-9A7D6C50D1E0}">
      <dgm:prSet/>
      <dgm:spPr/>
      <dgm:t>
        <a:bodyPr/>
        <a:lstStyle/>
        <a:p>
          <a:endParaRPr lang="ru-RU"/>
        </a:p>
      </dgm:t>
    </dgm:pt>
    <dgm:pt modelId="{57A43ECB-6AC9-2B4E-A9CA-59ADD0348A8B}" type="sibTrans" cxnId="{97ACEEC9-A1C5-9C49-8A07-9A7D6C50D1E0}">
      <dgm:prSet/>
      <dgm:spPr/>
      <dgm:t>
        <a:bodyPr/>
        <a:lstStyle/>
        <a:p>
          <a:endParaRPr lang="ru-RU"/>
        </a:p>
      </dgm:t>
    </dgm:pt>
    <dgm:pt modelId="{E6FE8021-1C1D-184F-9A37-DCF508542EA3}">
      <dgm:prSet/>
      <dgm:spPr/>
      <dgm:t>
        <a:bodyPr/>
        <a:lstStyle/>
        <a:p>
          <a:r>
            <a:rPr lang="ru-RU" dirty="0"/>
            <a:t>РУССКИЙ ЯЗЫК </a:t>
          </a:r>
        </a:p>
      </dgm:t>
    </dgm:pt>
    <dgm:pt modelId="{CA5779D8-833B-CE43-9A36-8425CF5704AD}" type="parTrans" cxnId="{CC609D91-36E6-7045-B916-799423320961}">
      <dgm:prSet/>
      <dgm:spPr/>
      <dgm:t>
        <a:bodyPr/>
        <a:lstStyle/>
        <a:p>
          <a:endParaRPr lang="ru-RU"/>
        </a:p>
      </dgm:t>
    </dgm:pt>
    <dgm:pt modelId="{12BCE559-0BED-C742-A48C-AC9DA21BA6FC}" type="sibTrans" cxnId="{CC609D91-36E6-7045-B916-799423320961}">
      <dgm:prSet/>
      <dgm:spPr/>
      <dgm:t>
        <a:bodyPr/>
        <a:lstStyle/>
        <a:p>
          <a:endParaRPr lang="ru-RU"/>
        </a:p>
      </dgm:t>
    </dgm:pt>
    <dgm:pt modelId="{D3196592-0FC9-AB48-88A2-B065CE16CE79}">
      <dgm:prSet/>
      <dgm:spPr/>
      <dgm:t>
        <a:bodyPr/>
        <a:lstStyle/>
        <a:p>
          <a:r>
            <a:rPr lang="ru-RU" dirty="0"/>
            <a:t>ИНОСТРАННЫЙ ЯЗЫК / ИСТОРИЯ </a:t>
          </a:r>
        </a:p>
      </dgm:t>
    </dgm:pt>
    <dgm:pt modelId="{36A56494-B00C-BE41-9041-B1F12234F895}" type="parTrans" cxnId="{7264BE09-4FA7-6D42-BCA9-9D1996C95234}">
      <dgm:prSet/>
      <dgm:spPr/>
      <dgm:t>
        <a:bodyPr/>
        <a:lstStyle/>
        <a:p>
          <a:endParaRPr lang="ru-RU"/>
        </a:p>
      </dgm:t>
    </dgm:pt>
    <dgm:pt modelId="{3F139311-BE5E-FA48-A5E8-F336BB1C95EB}" type="sibTrans" cxnId="{7264BE09-4FA7-6D42-BCA9-9D1996C95234}">
      <dgm:prSet/>
      <dgm:spPr/>
      <dgm:t>
        <a:bodyPr/>
        <a:lstStyle/>
        <a:p>
          <a:endParaRPr lang="ru-RU"/>
        </a:p>
      </dgm:t>
    </dgm:pt>
    <dgm:pt modelId="{B2E72DE2-2BC1-C84D-ABD2-B029C6AC6A82}">
      <dgm:prSet/>
      <dgm:spPr/>
      <dgm:t>
        <a:bodyPr/>
        <a:lstStyle/>
        <a:p>
          <a:r>
            <a:rPr lang="ru-RU" dirty="0"/>
            <a:t>ИНОСТРАННЫЙ ЯЗЫК / ОБЩЕСТВОЗНАНИЕ </a:t>
          </a:r>
        </a:p>
      </dgm:t>
    </dgm:pt>
    <dgm:pt modelId="{01255DDE-C67A-6D4B-B8D2-04A20C9FBC63}" type="parTrans" cxnId="{0E91932E-9EBF-3F48-A152-B481B32E3B57}">
      <dgm:prSet/>
      <dgm:spPr/>
    </dgm:pt>
    <dgm:pt modelId="{7DFB5A41-7F9B-CE4D-8338-C82A78D2F431}" type="sibTrans" cxnId="{0E91932E-9EBF-3F48-A152-B481B32E3B57}">
      <dgm:prSet/>
      <dgm:spPr/>
    </dgm:pt>
    <dgm:pt modelId="{1D715FD7-D6F5-FF45-A17D-4CDB1EBE61B1}">
      <dgm:prSet/>
      <dgm:spPr/>
      <dgm:t>
        <a:bodyPr/>
        <a:lstStyle/>
        <a:p>
          <a:r>
            <a:rPr lang="ru-RU" dirty="0"/>
            <a:t>ОБЩЕСТВОЗНАНИЕ / ИНОСТРАННЫЙ ЯЗЫК </a:t>
          </a:r>
        </a:p>
      </dgm:t>
    </dgm:pt>
    <dgm:pt modelId="{B8C3F973-6A9D-714B-9A53-39B09B09C797}" type="parTrans" cxnId="{B8E1CD17-76A6-1F42-9BE1-911201AC4822}">
      <dgm:prSet/>
      <dgm:spPr/>
    </dgm:pt>
    <dgm:pt modelId="{6386A2A3-1FEB-AD43-807F-68EE567DC2F6}" type="sibTrans" cxnId="{B8E1CD17-76A6-1F42-9BE1-911201AC4822}">
      <dgm:prSet/>
      <dgm:spPr/>
    </dgm:pt>
    <dgm:pt modelId="{A0E5CDB7-1E50-164B-8D99-1EA96996E0CC}">
      <dgm:prSet/>
      <dgm:spPr/>
      <dgm:t>
        <a:bodyPr/>
        <a:lstStyle/>
        <a:p>
          <a:r>
            <a:rPr lang="ru-RU" dirty="0"/>
            <a:t>ИСТОРИЯ</a:t>
          </a:r>
        </a:p>
      </dgm:t>
    </dgm:pt>
    <dgm:pt modelId="{CB531C60-D0B2-154F-9C8C-01784A29CAB2}" type="parTrans" cxnId="{684F8340-4263-E542-86F6-1B32CF5317C8}">
      <dgm:prSet/>
      <dgm:spPr/>
    </dgm:pt>
    <dgm:pt modelId="{1A582739-CD52-3A4A-A4A9-069B7CF769BB}" type="sibTrans" cxnId="{684F8340-4263-E542-86F6-1B32CF5317C8}">
      <dgm:prSet/>
      <dgm:spPr/>
    </dgm:pt>
    <dgm:pt modelId="{09EFC65E-07CE-D742-915B-7F0C63943065}">
      <dgm:prSet/>
      <dgm:spPr/>
      <dgm:t>
        <a:bodyPr/>
        <a:lstStyle/>
        <a:p>
          <a:r>
            <a:rPr lang="ru-RU" dirty="0"/>
            <a:t>ОБЩЕСТВОЗНАНИЕ</a:t>
          </a:r>
        </a:p>
      </dgm:t>
    </dgm:pt>
    <dgm:pt modelId="{48593B16-D698-864D-8F4E-25067DF89775}" type="parTrans" cxnId="{5265CB12-8C9A-2645-A535-7283BA701632}">
      <dgm:prSet/>
      <dgm:spPr/>
    </dgm:pt>
    <dgm:pt modelId="{D51840C8-52C4-954A-9F5F-1B3BFFBDCAC9}" type="sibTrans" cxnId="{5265CB12-8C9A-2645-A535-7283BA701632}">
      <dgm:prSet/>
      <dgm:spPr/>
    </dgm:pt>
    <dgm:pt modelId="{9DCED6E4-A1AB-3B4B-A48B-18BC3C5ADAEE}" type="pres">
      <dgm:prSet presAssocID="{4BC42454-6B6E-5142-B537-64DCE551717A}" presName="linear" presStyleCnt="0">
        <dgm:presLayoutVars>
          <dgm:dir/>
          <dgm:animLvl val="lvl"/>
          <dgm:resizeHandles val="exact"/>
        </dgm:presLayoutVars>
      </dgm:prSet>
      <dgm:spPr/>
    </dgm:pt>
    <dgm:pt modelId="{7672970F-5CAE-F34B-99EA-5BFE459A60B3}" type="pres">
      <dgm:prSet presAssocID="{FEE6C05D-1155-0D4A-AF3D-57DEC54A48C3}" presName="parentLin" presStyleCnt="0"/>
      <dgm:spPr/>
    </dgm:pt>
    <dgm:pt modelId="{24D02AF0-143E-5742-BBC5-0589D1FD72DF}" type="pres">
      <dgm:prSet presAssocID="{FEE6C05D-1155-0D4A-AF3D-57DEC54A48C3}" presName="parentLeftMargin" presStyleLbl="node1" presStyleIdx="0" presStyleCnt="3"/>
      <dgm:spPr/>
    </dgm:pt>
    <dgm:pt modelId="{A1BA00D1-4F6E-D14C-A4B4-C5FB7369F622}" type="pres">
      <dgm:prSet presAssocID="{FEE6C05D-1155-0D4A-AF3D-57DEC54A48C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F4EEE8-B842-6A4B-9D43-CE78F78A964C}" type="pres">
      <dgm:prSet presAssocID="{FEE6C05D-1155-0D4A-AF3D-57DEC54A48C3}" presName="negativeSpace" presStyleCnt="0"/>
      <dgm:spPr/>
    </dgm:pt>
    <dgm:pt modelId="{0426F519-3CCD-7E40-85B2-83878749A20D}" type="pres">
      <dgm:prSet presAssocID="{FEE6C05D-1155-0D4A-AF3D-57DEC54A48C3}" presName="childText" presStyleLbl="conFgAcc1" presStyleIdx="0" presStyleCnt="3">
        <dgm:presLayoutVars>
          <dgm:bulletEnabled val="1"/>
        </dgm:presLayoutVars>
      </dgm:prSet>
      <dgm:spPr/>
    </dgm:pt>
    <dgm:pt modelId="{BC644C4F-536A-2A4D-A33A-9802C9B7A970}" type="pres">
      <dgm:prSet presAssocID="{D5EE83FB-909C-FE44-BA8B-A9F2EE568A25}" presName="spaceBetweenRectangles" presStyleCnt="0"/>
      <dgm:spPr/>
    </dgm:pt>
    <dgm:pt modelId="{1B90294C-0490-AE4F-9AC5-9C4E53F85F81}" type="pres">
      <dgm:prSet presAssocID="{0676C5C3-A2D2-094C-95AD-8D963211163B}" presName="parentLin" presStyleCnt="0"/>
      <dgm:spPr/>
    </dgm:pt>
    <dgm:pt modelId="{131A206B-65A4-A34A-B955-94C8954FCA8B}" type="pres">
      <dgm:prSet presAssocID="{0676C5C3-A2D2-094C-95AD-8D963211163B}" presName="parentLeftMargin" presStyleLbl="node1" presStyleIdx="0" presStyleCnt="3"/>
      <dgm:spPr/>
    </dgm:pt>
    <dgm:pt modelId="{2823CD45-3B17-B54B-BB09-5F3D2840C5AE}" type="pres">
      <dgm:prSet presAssocID="{0676C5C3-A2D2-094C-95AD-8D963211163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509CD3F-BB42-7647-91EE-879692D3CED2}" type="pres">
      <dgm:prSet presAssocID="{0676C5C3-A2D2-094C-95AD-8D963211163B}" presName="negativeSpace" presStyleCnt="0"/>
      <dgm:spPr/>
    </dgm:pt>
    <dgm:pt modelId="{6AEA3B49-145E-A948-A692-E744B22E1A67}" type="pres">
      <dgm:prSet presAssocID="{0676C5C3-A2D2-094C-95AD-8D963211163B}" presName="childText" presStyleLbl="conFgAcc1" presStyleIdx="1" presStyleCnt="3">
        <dgm:presLayoutVars>
          <dgm:bulletEnabled val="1"/>
        </dgm:presLayoutVars>
      </dgm:prSet>
      <dgm:spPr/>
    </dgm:pt>
    <dgm:pt modelId="{71A736DB-DB47-E84A-A884-F52CD71EF3A7}" type="pres">
      <dgm:prSet presAssocID="{93B850C9-6E17-1F4C-ABEC-203C0A4FB32F}" presName="spaceBetweenRectangles" presStyleCnt="0"/>
      <dgm:spPr/>
    </dgm:pt>
    <dgm:pt modelId="{1EFEBEB6-BFEC-FC4B-B478-C137EDECA192}" type="pres">
      <dgm:prSet presAssocID="{F0A20E2C-26B8-704E-9B40-73F8D5290935}" presName="parentLin" presStyleCnt="0"/>
      <dgm:spPr/>
    </dgm:pt>
    <dgm:pt modelId="{EA7E6CBE-76ED-5D4B-8C08-D08865858B88}" type="pres">
      <dgm:prSet presAssocID="{F0A20E2C-26B8-704E-9B40-73F8D5290935}" presName="parentLeftMargin" presStyleLbl="node1" presStyleIdx="1" presStyleCnt="3"/>
      <dgm:spPr/>
    </dgm:pt>
    <dgm:pt modelId="{6E0A4F67-7361-D540-BD13-BE2C5C7F6239}" type="pres">
      <dgm:prSet presAssocID="{F0A20E2C-26B8-704E-9B40-73F8D529093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9CC24DE-B8F7-5146-933F-F3616BAFF8D2}" type="pres">
      <dgm:prSet presAssocID="{F0A20E2C-26B8-704E-9B40-73F8D5290935}" presName="negativeSpace" presStyleCnt="0"/>
      <dgm:spPr/>
    </dgm:pt>
    <dgm:pt modelId="{84AE8887-E829-FB4B-9881-4F0272400820}" type="pres">
      <dgm:prSet presAssocID="{F0A20E2C-26B8-704E-9B40-73F8D529093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4ECF506-3F0E-4C4A-8933-9F9CD4655E22}" srcId="{FEE6C05D-1155-0D4A-AF3D-57DEC54A48C3}" destId="{9611476E-7FEF-BA4A-84AB-8730CDAC0FD6}" srcOrd="0" destOrd="0" parTransId="{08A09CA0-527B-864F-B564-537E5ADB1C0C}" sibTransId="{7E6E7592-3460-BF4E-992F-A1D36E3C2C58}"/>
    <dgm:cxn modelId="{7264BE09-4FA7-6D42-BCA9-9D1996C95234}" srcId="{F0A20E2C-26B8-704E-9B40-73F8D5290935}" destId="{D3196592-0FC9-AB48-88A2-B065CE16CE79}" srcOrd="2" destOrd="0" parTransId="{36A56494-B00C-BE41-9041-B1F12234F895}" sibTransId="{3F139311-BE5E-FA48-A5E8-F336BB1C95EB}"/>
    <dgm:cxn modelId="{5265CB12-8C9A-2645-A535-7283BA701632}" srcId="{F0A20E2C-26B8-704E-9B40-73F8D5290935}" destId="{09EFC65E-07CE-D742-915B-7F0C63943065}" srcOrd="1" destOrd="0" parTransId="{48593B16-D698-864D-8F4E-25067DF89775}" sibTransId="{D51840C8-52C4-954A-9F5F-1B3BFFBDCAC9}"/>
    <dgm:cxn modelId="{B8E1CD17-76A6-1F42-9BE1-911201AC4822}" srcId="{0676C5C3-A2D2-094C-95AD-8D963211163B}" destId="{1D715FD7-D6F5-FF45-A17D-4CDB1EBE61B1}" srcOrd="2" destOrd="0" parTransId="{B8C3F973-6A9D-714B-9A53-39B09B09C797}" sibTransId="{6386A2A3-1FEB-AD43-807F-68EE567DC2F6}"/>
    <dgm:cxn modelId="{5291571D-7CF0-F943-8F5C-B28A9E557F7B}" type="presOf" srcId="{A0E5CDB7-1E50-164B-8D99-1EA96996E0CC}" destId="{6AEA3B49-145E-A948-A692-E744B22E1A67}" srcOrd="0" destOrd="1" presId="urn:microsoft.com/office/officeart/2005/8/layout/list1"/>
    <dgm:cxn modelId="{572D742D-1E46-F643-9349-F1923A23DE4A}" type="presOf" srcId="{0676C5C3-A2D2-094C-95AD-8D963211163B}" destId="{2823CD45-3B17-B54B-BB09-5F3D2840C5AE}" srcOrd="1" destOrd="0" presId="urn:microsoft.com/office/officeart/2005/8/layout/list1"/>
    <dgm:cxn modelId="{0E91932E-9EBF-3F48-A152-B481B32E3B57}" srcId="{FEE6C05D-1155-0D4A-AF3D-57DEC54A48C3}" destId="{B2E72DE2-2BC1-C84D-ABD2-B029C6AC6A82}" srcOrd="2" destOrd="0" parTransId="{01255DDE-C67A-6D4B-B8D2-04A20C9FBC63}" sibTransId="{7DFB5A41-7F9B-CE4D-8338-C82A78D2F431}"/>
    <dgm:cxn modelId="{03A4763E-0BDA-C843-A93F-048AE39EBF40}" srcId="{4BC42454-6B6E-5142-B537-64DCE551717A}" destId="{FEE6C05D-1155-0D4A-AF3D-57DEC54A48C3}" srcOrd="0" destOrd="0" parTransId="{0A8CA3DB-A4A3-6A4B-BC4B-27B84ED6ECF1}" sibTransId="{D5EE83FB-909C-FE44-BA8B-A9F2EE568A25}"/>
    <dgm:cxn modelId="{684F8340-4263-E542-86F6-1B32CF5317C8}" srcId="{0676C5C3-A2D2-094C-95AD-8D963211163B}" destId="{A0E5CDB7-1E50-164B-8D99-1EA96996E0CC}" srcOrd="1" destOrd="0" parTransId="{CB531C60-D0B2-154F-9C8C-01784A29CAB2}" sibTransId="{1A582739-CD52-3A4A-A4A9-069B7CF769BB}"/>
    <dgm:cxn modelId="{BD9EA45F-3C28-B149-8377-3596C3BA154E}" srcId="{4BC42454-6B6E-5142-B537-64DCE551717A}" destId="{0676C5C3-A2D2-094C-95AD-8D963211163B}" srcOrd="1" destOrd="0" parTransId="{7DA1CB9A-1592-CD49-A139-01D804407C57}" sibTransId="{93B850C9-6E17-1F4C-ABEC-203C0A4FB32F}"/>
    <dgm:cxn modelId="{6FD41D60-0C9B-9C4F-A7B5-B875085EE76F}" type="presOf" srcId="{FEE6C05D-1155-0D4A-AF3D-57DEC54A48C3}" destId="{24D02AF0-143E-5742-BBC5-0589D1FD72DF}" srcOrd="0" destOrd="0" presId="urn:microsoft.com/office/officeart/2005/8/layout/list1"/>
    <dgm:cxn modelId="{97D87D67-970D-9242-9A7C-93C483552AC4}" type="presOf" srcId="{F0A20E2C-26B8-704E-9B40-73F8D5290935}" destId="{EA7E6CBE-76ED-5D4B-8C08-D08865858B88}" srcOrd="0" destOrd="0" presId="urn:microsoft.com/office/officeart/2005/8/layout/list1"/>
    <dgm:cxn modelId="{1BE4AD7A-2709-BE41-AD05-F8686A579115}" type="presOf" srcId="{DA07A3D2-DE63-EC41-9EEC-D35F3300A66C}" destId="{0426F519-3CCD-7E40-85B2-83878749A20D}" srcOrd="0" destOrd="1" presId="urn:microsoft.com/office/officeart/2005/8/layout/list1"/>
    <dgm:cxn modelId="{06041085-AF7E-0A41-88A3-4D8039C58FC6}" srcId="{0676C5C3-A2D2-094C-95AD-8D963211163B}" destId="{04C6250C-91D2-2748-85A6-17D3B366CE9D}" srcOrd="0" destOrd="0" parTransId="{48FDB959-F15A-7544-A728-7356249CD5A6}" sibTransId="{E5BD273E-8ED4-B942-BF72-056F97C0F016}"/>
    <dgm:cxn modelId="{5CF19C86-79A2-BF4F-BB67-C9D226DA0BF8}" type="presOf" srcId="{E6FE8021-1C1D-184F-9A37-DCF508542EA3}" destId="{84AE8887-E829-FB4B-9881-4F0272400820}" srcOrd="0" destOrd="0" presId="urn:microsoft.com/office/officeart/2005/8/layout/list1"/>
    <dgm:cxn modelId="{CC609D91-36E6-7045-B916-799423320961}" srcId="{F0A20E2C-26B8-704E-9B40-73F8D5290935}" destId="{E6FE8021-1C1D-184F-9A37-DCF508542EA3}" srcOrd="0" destOrd="0" parTransId="{CA5779D8-833B-CE43-9A36-8425CF5704AD}" sibTransId="{12BCE559-0BED-C742-A48C-AC9DA21BA6FC}"/>
    <dgm:cxn modelId="{3C40F095-2626-A742-BA8A-2AD13121610D}" srcId="{FEE6C05D-1155-0D4A-AF3D-57DEC54A48C3}" destId="{DA07A3D2-DE63-EC41-9EEC-D35F3300A66C}" srcOrd="1" destOrd="0" parTransId="{C23C5748-DE2E-674E-B594-FD6806716D88}" sibTransId="{A4754416-9469-0E4D-B543-B1F492A6CCE6}"/>
    <dgm:cxn modelId="{1778029B-FA1F-A94B-BE8F-9F1C0FAD05FD}" type="presOf" srcId="{0676C5C3-A2D2-094C-95AD-8D963211163B}" destId="{131A206B-65A4-A34A-B955-94C8954FCA8B}" srcOrd="0" destOrd="0" presId="urn:microsoft.com/office/officeart/2005/8/layout/list1"/>
    <dgm:cxn modelId="{11BFEBAB-FC0F-A943-8248-8321F59DBEAF}" type="presOf" srcId="{04C6250C-91D2-2748-85A6-17D3B366CE9D}" destId="{6AEA3B49-145E-A948-A692-E744B22E1A67}" srcOrd="0" destOrd="0" presId="urn:microsoft.com/office/officeart/2005/8/layout/list1"/>
    <dgm:cxn modelId="{DAC5F3AD-B663-E34F-A19A-5279948C21BC}" type="presOf" srcId="{B2E72DE2-2BC1-C84D-ABD2-B029C6AC6A82}" destId="{0426F519-3CCD-7E40-85B2-83878749A20D}" srcOrd="0" destOrd="2" presId="urn:microsoft.com/office/officeart/2005/8/layout/list1"/>
    <dgm:cxn modelId="{734016B1-263B-7B4B-827D-5125432B854F}" type="presOf" srcId="{9611476E-7FEF-BA4A-84AB-8730CDAC0FD6}" destId="{0426F519-3CCD-7E40-85B2-83878749A20D}" srcOrd="0" destOrd="0" presId="urn:microsoft.com/office/officeart/2005/8/layout/list1"/>
    <dgm:cxn modelId="{F3C3A5B8-D273-844D-B62B-4A9871B14A4A}" type="presOf" srcId="{4BC42454-6B6E-5142-B537-64DCE551717A}" destId="{9DCED6E4-A1AB-3B4B-A48B-18BC3C5ADAEE}" srcOrd="0" destOrd="0" presId="urn:microsoft.com/office/officeart/2005/8/layout/list1"/>
    <dgm:cxn modelId="{035297C0-E794-234F-8999-9873F38EF304}" type="presOf" srcId="{D3196592-0FC9-AB48-88A2-B065CE16CE79}" destId="{84AE8887-E829-FB4B-9881-4F0272400820}" srcOrd="0" destOrd="2" presId="urn:microsoft.com/office/officeart/2005/8/layout/list1"/>
    <dgm:cxn modelId="{97ACEEC9-A1C5-9C49-8A07-9A7D6C50D1E0}" srcId="{4BC42454-6B6E-5142-B537-64DCE551717A}" destId="{F0A20E2C-26B8-704E-9B40-73F8D5290935}" srcOrd="2" destOrd="0" parTransId="{C710A5E8-27B0-834C-A1EF-9F44B7FB2C12}" sibTransId="{57A43ECB-6AC9-2B4E-A9CA-59ADD0348A8B}"/>
    <dgm:cxn modelId="{5B8729DE-BF17-E14F-AFC9-0B708A7DC330}" type="presOf" srcId="{09EFC65E-07CE-D742-915B-7F0C63943065}" destId="{84AE8887-E829-FB4B-9881-4F0272400820}" srcOrd="0" destOrd="1" presId="urn:microsoft.com/office/officeart/2005/8/layout/list1"/>
    <dgm:cxn modelId="{34749FDF-C7C7-4F4C-97C0-EA6CC496C1AA}" type="presOf" srcId="{FEE6C05D-1155-0D4A-AF3D-57DEC54A48C3}" destId="{A1BA00D1-4F6E-D14C-A4B4-C5FB7369F622}" srcOrd="1" destOrd="0" presId="urn:microsoft.com/office/officeart/2005/8/layout/list1"/>
    <dgm:cxn modelId="{36625FE3-0361-C546-ADB5-8F0937A543B9}" type="presOf" srcId="{1D715FD7-D6F5-FF45-A17D-4CDB1EBE61B1}" destId="{6AEA3B49-145E-A948-A692-E744B22E1A67}" srcOrd="0" destOrd="2" presId="urn:microsoft.com/office/officeart/2005/8/layout/list1"/>
    <dgm:cxn modelId="{2C6A31E4-693D-CD48-868F-A64D7453D9FA}" type="presOf" srcId="{F0A20E2C-26B8-704E-9B40-73F8D5290935}" destId="{6E0A4F67-7361-D540-BD13-BE2C5C7F6239}" srcOrd="1" destOrd="0" presId="urn:microsoft.com/office/officeart/2005/8/layout/list1"/>
    <dgm:cxn modelId="{A17A4E82-E1A7-2E4E-A243-CD9B1A77E4EE}" type="presParOf" srcId="{9DCED6E4-A1AB-3B4B-A48B-18BC3C5ADAEE}" destId="{7672970F-5CAE-F34B-99EA-5BFE459A60B3}" srcOrd="0" destOrd="0" presId="urn:microsoft.com/office/officeart/2005/8/layout/list1"/>
    <dgm:cxn modelId="{A1487F1E-A126-A747-ACC1-F6786C5B3517}" type="presParOf" srcId="{7672970F-5CAE-F34B-99EA-5BFE459A60B3}" destId="{24D02AF0-143E-5742-BBC5-0589D1FD72DF}" srcOrd="0" destOrd="0" presId="urn:microsoft.com/office/officeart/2005/8/layout/list1"/>
    <dgm:cxn modelId="{78B1E6D4-E47E-0D40-BBA4-DC1A624104A9}" type="presParOf" srcId="{7672970F-5CAE-F34B-99EA-5BFE459A60B3}" destId="{A1BA00D1-4F6E-D14C-A4B4-C5FB7369F622}" srcOrd="1" destOrd="0" presId="urn:microsoft.com/office/officeart/2005/8/layout/list1"/>
    <dgm:cxn modelId="{87C1546B-AAB7-704F-8F05-9B223C36B577}" type="presParOf" srcId="{9DCED6E4-A1AB-3B4B-A48B-18BC3C5ADAEE}" destId="{01F4EEE8-B842-6A4B-9D43-CE78F78A964C}" srcOrd="1" destOrd="0" presId="urn:microsoft.com/office/officeart/2005/8/layout/list1"/>
    <dgm:cxn modelId="{4CB61D14-7EA6-2248-BD7B-2478245E6599}" type="presParOf" srcId="{9DCED6E4-A1AB-3B4B-A48B-18BC3C5ADAEE}" destId="{0426F519-3CCD-7E40-85B2-83878749A20D}" srcOrd="2" destOrd="0" presId="urn:microsoft.com/office/officeart/2005/8/layout/list1"/>
    <dgm:cxn modelId="{C422B87F-F69B-124B-ADF8-E1A9BB20CC5C}" type="presParOf" srcId="{9DCED6E4-A1AB-3B4B-A48B-18BC3C5ADAEE}" destId="{BC644C4F-536A-2A4D-A33A-9802C9B7A970}" srcOrd="3" destOrd="0" presId="urn:microsoft.com/office/officeart/2005/8/layout/list1"/>
    <dgm:cxn modelId="{6655C61F-C0F2-7F4D-B01D-6C0767818DCA}" type="presParOf" srcId="{9DCED6E4-A1AB-3B4B-A48B-18BC3C5ADAEE}" destId="{1B90294C-0490-AE4F-9AC5-9C4E53F85F81}" srcOrd="4" destOrd="0" presId="urn:microsoft.com/office/officeart/2005/8/layout/list1"/>
    <dgm:cxn modelId="{2031F312-A425-8349-AF34-03D2F09BCDA2}" type="presParOf" srcId="{1B90294C-0490-AE4F-9AC5-9C4E53F85F81}" destId="{131A206B-65A4-A34A-B955-94C8954FCA8B}" srcOrd="0" destOrd="0" presId="urn:microsoft.com/office/officeart/2005/8/layout/list1"/>
    <dgm:cxn modelId="{984B317A-ED4D-F04E-B961-D3715BA345DE}" type="presParOf" srcId="{1B90294C-0490-AE4F-9AC5-9C4E53F85F81}" destId="{2823CD45-3B17-B54B-BB09-5F3D2840C5AE}" srcOrd="1" destOrd="0" presId="urn:microsoft.com/office/officeart/2005/8/layout/list1"/>
    <dgm:cxn modelId="{36EFCEA9-5839-BE4A-BF77-D75E3E561C2C}" type="presParOf" srcId="{9DCED6E4-A1AB-3B4B-A48B-18BC3C5ADAEE}" destId="{D509CD3F-BB42-7647-91EE-879692D3CED2}" srcOrd="5" destOrd="0" presId="urn:microsoft.com/office/officeart/2005/8/layout/list1"/>
    <dgm:cxn modelId="{FADCD081-18B0-4E40-8F93-7A6A7800453B}" type="presParOf" srcId="{9DCED6E4-A1AB-3B4B-A48B-18BC3C5ADAEE}" destId="{6AEA3B49-145E-A948-A692-E744B22E1A67}" srcOrd="6" destOrd="0" presId="urn:microsoft.com/office/officeart/2005/8/layout/list1"/>
    <dgm:cxn modelId="{6F4623DD-42DF-D14B-8D36-64E3CF2C5760}" type="presParOf" srcId="{9DCED6E4-A1AB-3B4B-A48B-18BC3C5ADAEE}" destId="{71A736DB-DB47-E84A-A884-F52CD71EF3A7}" srcOrd="7" destOrd="0" presId="urn:microsoft.com/office/officeart/2005/8/layout/list1"/>
    <dgm:cxn modelId="{D771C0C1-8E4A-4C42-938C-217446AFA534}" type="presParOf" srcId="{9DCED6E4-A1AB-3B4B-A48B-18BC3C5ADAEE}" destId="{1EFEBEB6-BFEC-FC4B-B478-C137EDECA192}" srcOrd="8" destOrd="0" presId="urn:microsoft.com/office/officeart/2005/8/layout/list1"/>
    <dgm:cxn modelId="{25869274-E576-AC41-8531-7A29DFD055D2}" type="presParOf" srcId="{1EFEBEB6-BFEC-FC4B-B478-C137EDECA192}" destId="{EA7E6CBE-76ED-5D4B-8C08-D08865858B88}" srcOrd="0" destOrd="0" presId="urn:microsoft.com/office/officeart/2005/8/layout/list1"/>
    <dgm:cxn modelId="{CD511A32-68CD-7447-AF1F-80F0A102BF43}" type="presParOf" srcId="{1EFEBEB6-BFEC-FC4B-B478-C137EDECA192}" destId="{6E0A4F67-7361-D540-BD13-BE2C5C7F6239}" srcOrd="1" destOrd="0" presId="urn:microsoft.com/office/officeart/2005/8/layout/list1"/>
    <dgm:cxn modelId="{AD2B062F-382A-2C4D-91D3-3A3AD5D82697}" type="presParOf" srcId="{9DCED6E4-A1AB-3B4B-A48B-18BC3C5ADAEE}" destId="{F9CC24DE-B8F7-5146-933F-F3616BAFF8D2}" srcOrd="9" destOrd="0" presId="urn:microsoft.com/office/officeart/2005/8/layout/list1"/>
    <dgm:cxn modelId="{5687D37C-B127-B647-AFDB-A8B554528345}" type="presParOf" srcId="{9DCED6E4-A1AB-3B4B-A48B-18BC3C5ADAEE}" destId="{84AE8887-E829-FB4B-9881-4F027240082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0B76D-794C-5E4C-B5B5-20C6D620E4D6}">
      <dsp:nvSpPr>
        <dsp:cNvPr id="0" name=""/>
        <dsp:cNvSpPr/>
      </dsp:nvSpPr>
      <dsp:spPr>
        <a:xfrm>
          <a:off x="0" y="514973"/>
          <a:ext cx="2891086" cy="17346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Lora" pitchFamily="2" charset="0"/>
            </a:rPr>
            <a:t>Ежегодные</a:t>
          </a:r>
          <a:r>
            <a:rPr lang="en-US" sz="1600" kern="1200" dirty="0">
              <a:latin typeface="Lora" pitchFamily="2" charset="0"/>
            </a:rPr>
            <a:t> </a:t>
          </a:r>
          <a:r>
            <a:rPr lang="en-US" sz="1600" kern="1200" dirty="0" err="1">
              <a:latin typeface="Lora" pitchFamily="2" charset="0"/>
            </a:rPr>
            <a:t>студенческие</a:t>
          </a:r>
          <a:r>
            <a:rPr lang="en-US" sz="1600" kern="1200" dirty="0">
              <a:latin typeface="Lora" pitchFamily="2" charset="0"/>
            </a:rPr>
            <a:t> </a:t>
          </a:r>
          <a:r>
            <a:rPr lang="en-US" sz="1600" kern="1200" dirty="0" err="1">
              <a:latin typeface="Lora" pitchFamily="2" charset="0"/>
            </a:rPr>
            <a:t>научные</a:t>
          </a:r>
          <a:r>
            <a:rPr lang="en-US" sz="1600" kern="1200" dirty="0">
              <a:latin typeface="Lora" pitchFamily="2" charset="0"/>
            </a:rPr>
            <a:t> </a:t>
          </a:r>
          <a:r>
            <a:rPr lang="en-US" sz="1600" kern="1200" dirty="0" err="1">
              <a:latin typeface="Lora" pitchFamily="2" charset="0"/>
            </a:rPr>
            <a:t>конференции</a:t>
          </a:r>
          <a:r>
            <a:rPr lang="ru-RU" sz="1600" kern="1200" dirty="0">
              <a:latin typeface="Lora" pitchFamily="2" charset="0"/>
            </a:rPr>
            <a:t>, например,</a:t>
          </a:r>
          <a:r>
            <a:rPr lang="en-US" sz="1600" kern="1200" dirty="0">
              <a:latin typeface="Lora" pitchFamily="2" charset="0"/>
            </a:rPr>
            <a:t> «</a:t>
          </a:r>
          <a:r>
            <a:rPr lang="en-US" sz="1600" kern="1200" dirty="0" err="1">
              <a:latin typeface="Lora" pitchFamily="2" charset="0"/>
            </a:rPr>
            <a:t>Историческая</a:t>
          </a:r>
          <a:r>
            <a:rPr lang="en-US" sz="1600" kern="1200" dirty="0">
              <a:latin typeface="Lora" pitchFamily="2" charset="0"/>
            </a:rPr>
            <a:t> </a:t>
          </a:r>
          <a:r>
            <a:rPr lang="en-US" sz="1600" kern="1200" dirty="0" err="1">
              <a:latin typeface="Lora" pitchFamily="2" charset="0"/>
            </a:rPr>
            <a:t>наука</a:t>
          </a:r>
          <a:r>
            <a:rPr lang="ru-RU" sz="1600" kern="1200" dirty="0">
              <a:latin typeface="Lora" pitchFamily="2" charset="0"/>
            </a:rPr>
            <a:t> </a:t>
          </a:r>
          <a:r>
            <a:rPr lang="en-US" sz="1600" kern="1200" dirty="0" err="1">
              <a:latin typeface="Lora" pitchFamily="2" charset="0"/>
            </a:rPr>
            <a:t>завтрашнего</a:t>
          </a:r>
          <a:r>
            <a:rPr lang="en-US" sz="1600" kern="1200" dirty="0">
              <a:latin typeface="Lora" pitchFamily="2" charset="0"/>
            </a:rPr>
            <a:t> </a:t>
          </a:r>
          <a:r>
            <a:rPr lang="en-US" sz="1600" kern="1200" dirty="0" err="1">
              <a:latin typeface="Lora" pitchFamily="2" charset="0"/>
            </a:rPr>
            <a:t>дня</a:t>
          </a:r>
          <a:r>
            <a:rPr lang="en-US" sz="1600" kern="1200" dirty="0">
              <a:latin typeface="Lora" pitchFamily="2" charset="0"/>
            </a:rPr>
            <a:t>»</a:t>
          </a:r>
        </a:p>
      </dsp:txBody>
      <dsp:txXfrm>
        <a:off x="0" y="514973"/>
        <a:ext cx="2891086" cy="1734651"/>
      </dsp:txXfrm>
    </dsp:sp>
    <dsp:sp modelId="{02A3507E-FFF4-3244-B744-807E4EAABC23}">
      <dsp:nvSpPr>
        <dsp:cNvPr id="0" name=""/>
        <dsp:cNvSpPr/>
      </dsp:nvSpPr>
      <dsp:spPr>
        <a:xfrm>
          <a:off x="3180195" y="514973"/>
          <a:ext cx="2891086" cy="17346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Публикации</a:t>
          </a:r>
          <a:r>
            <a:rPr lang="en-US" sz="1200" kern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kern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исследовательских</a:t>
          </a:r>
          <a:r>
            <a:rPr lang="en-US" sz="1200" kern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kern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работ</a:t>
          </a:r>
          <a:r>
            <a:rPr lang="en-US" sz="1200" kern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kern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лучших</a:t>
          </a:r>
          <a:r>
            <a:rPr lang="en-US" sz="1200" kern="1200" dirty="0">
              <a:ln>
                <a:noFill/>
              </a:ln>
              <a:solidFill>
                <a:schemeClr val="lt1"/>
              </a:solidFill>
              <a:latin typeface="Lora" pitchFamily="2" charset="0"/>
            </a:rPr>
            <a:t> </a:t>
          </a:r>
          <a:r>
            <a:rPr lang="en-US" sz="1200" kern="1200" dirty="0" err="1">
              <a:ln>
                <a:noFill/>
              </a:ln>
              <a:solidFill>
                <a:schemeClr val="lt1"/>
              </a:solidFill>
              <a:latin typeface="Lora" pitchFamily="2" charset="0"/>
            </a:rPr>
            <a:t>студентов</a:t>
          </a:r>
          <a:endParaRPr lang="en-US" sz="1200" kern="1200" dirty="0">
            <a:ln>
              <a:noFill/>
            </a:ln>
            <a:solidFill>
              <a:schemeClr val="lt1"/>
            </a:solidFill>
            <a:latin typeface="Lora" pitchFamily="2" charset="0"/>
          </a:endParaRPr>
        </a:p>
      </dsp:txBody>
      <dsp:txXfrm>
        <a:off x="3180195" y="514973"/>
        <a:ext cx="2891086" cy="1734651"/>
      </dsp:txXfrm>
    </dsp:sp>
    <dsp:sp modelId="{C103EA2B-E866-034F-8369-884C56BDF9D2}">
      <dsp:nvSpPr>
        <dsp:cNvPr id="0" name=""/>
        <dsp:cNvSpPr/>
      </dsp:nvSpPr>
      <dsp:spPr>
        <a:xfrm>
          <a:off x="6360390" y="514973"/>
          <a:ext cx="2891086" cy="17346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Lora" pitchFamily="2" charset="0"/>
            </a:rPr>
            <a:t>Встречи</a:t>
          </a:r>
          <a:r>
            <a:rPr lang="en-US" sz="1200" kern="1200" dirty="0">
              <a:latin typeface="Lora" pitchFamily="2" charset="0"/>
            </a:rPr>
            <a:t>, </a:t>
          </a:r>
          <a:r>
            <a:rPr lang="en-US" sz="1200" kern="1200" dirty="0" err="1">
              <a:latin typeface="Lora" pitchFamily="2" charset="0"/>
            </a:rPr>
            <a:t>лекции</a:t>
          </a:r>
          <a:r>
            <a:rPr lang="en-US" sz="1200" kern="1200" dirty="0">
              <a:latin typeface="Lora" pitchFamily="2" charset="0"/>
            </a:rPr>
            <a:t>, </a:t>
          </a:r>
          <a:r>
            <a:rPr lang="en-US" sz="1200" kern="1200" dirty="0" err="1">
              <a:latin typeface="Lora" pitchFamily="2" charset="0"/>
            </a:rPr>
            <a:t>мастер-классы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с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ведущими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специалистами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и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известными</a:t>
          </a:r>
          <a:r>
            <a:rPr lang="en-US" sz="1200" kern="1200" dirty="0">
              <a:latin typeface="Lora" pitchFamily="2" charset="0"/>
            </a:rPr>
            <a:t> </a:t>
          </a:r>
          <a:r>
            <a:rPr lang="ru-RU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учёными</a:t>
          </a:r>
          <a:endParaRPr lang="en-US" sz="1200" kern="1200" dirty="0">
            <a:latin typeface="Lora" pitchFamily="2" charset="0"/>
          </a:endParaRPr>
        </a:p>
      </dsp:txBody>
      <dsp:txXfrm>
        <a:off x="6360390" y="514973"/>
        <a:ext cx="2891086" cy="1734651"/>
      </dsp:txXfrm>
    </dsp:sp>
    <dsp:sp modelId="{008D19FC-86A1-FB46-B018-CF767E23F6C5}">
      <dsp:nvSpPr>
        <dsp:cNvPr id="0" name=""/>
        <dsp:cNvSpPr/>
      </dsp:nvSpPr>
      <dsp:spPr>
        <a:xfrm>
          <a:off x="0" y="2538733"/>
          <a:ext cx="2891086" cy="17346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latin typeface="Lora" pitchFamily="2" charset="0"/>
            </a:rPr>
            <a:t>Студенческие</a:t>
          </a:r>
          <a:r>
            <a:rPr lang="en-US" sz="2600" kern="1200" dirty="0">
              <a:latin typeface="Lora" pitchFamily="2" charset="0"/>
            </a:rPr>
            <a:t> </a:t>
          </a:r>
          <a:r>
            <a:rPr lang="en-US" sz="2600" kern="1200" dirty="0" err="1">
              <a:latin typeface="Lora" pitchFamily="2" charset="0"/>
            </a:rPr>
            <a:t>научные</a:t>
          </a:r>
          <a:r>
            <a:rPr lang="en-US" sz="2600" kern="1200" dirty="0">
              <a:latin typeface="Lora" pitchFamily="2" charset="0"/>
            </a:rPr>
            <a:t> </a:t>
          </a:r>
          <a:r>
            <a:rPr lang="en-US" sz="2600" kern="1200" dirty="0" err="1">
              <a:latin typeface="Lora" pitchFamily="2" charset="0"/>
            </a:rPr>
            <a:t>объединения</a:t>
          </a:r>
          <a:r>
            <a:rPr lang="en-US" sz="2600" kern="1200" dirty="0">
              <a:latin typeface="Lora" pitchFamily="2" charset="0"/>
            </a:rPr>
            <a:t> </a:t>
          </a:r>
          <a:r>
            <a:rPr lang="en-US" sz="2600" kern="1200" dirty="0" err="1">
              <a:latin typeface="Lora" pitchFamily="2" charset="0"/>
            </a:rPr>
            <a:t>и</a:t>
          </a:r>
          <a:r>
            <a:rPr lang="en-US" sz="2600" kern="1200" dirty="0">
              <a:latin typeface="Lora" pitchFamily="2" charset="0"/>
            </a:rPr>
            <a:t> </a:t>
          </a:r>
          <a:r>
            <a:rPr lang="en-US" sz="2600" kern="1200" dirty="0" err="1">
              <a:latin typeface="Lora" pitchFamily="2" charset="0"/>
            </a:rPr>
            <a:t>семинары</a:t>
          </a:r>
          <a:endParaRPr lang="en-US" sz="2600" kern="1200" dirty="0">
            <a:latin typeface="Lora" pitchFamily="2" charset="0"/>
          </a:endParaRPr>
        </a:p>
      </dsp:txBody>
      <dsp:txXfrm>
        <a:off x="0" y="2538733"/>
        <a:ext cx="2891086" cy="1734651"/>
      </dsp:txXfrm>
    </dsp:sp>
    <dsp:sp modelId="{E95798FF-EAE5-414C-A297-3F8A9D7327FD}">
      <dsp:nvSpPr>
        <dsp:cNvPr id="0" name=""/>
        <dsp:cNvSpPr/>
      </dsp:nvSpPr>
      <dsp:spPr>
        <a:xfrm>
          <a:off x="3180195" y="2538733"/>
          <a:ext cx="2891086" cy="173465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Lora" pitchFamily="2" charset="0"/>
            </a:rPr>
            <a:t>Выездные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мероприятия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в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Государственной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публичной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исторической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библиотеке</a:t>
          </a:r>
          <a:r>
            <a:rPr lang="en-US" sz="1200" kern="1200" dirty="0">
              <a:latin typeface="Lora" pitchFamily="2" charset="0"/>
            </a:rPr>
            <a:t>, </a:t>
          </a:r>
          <a:r>
            <a:rPr lang="en-US" sz="1200" kern="1200" dirty="0" err="1">
              <a:latin typeface="Lora" pitchFamily="2" charset="0"/>
            </a:rPr>
            <a:t>Российском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историческом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обществе</a:t>
          </a:r>
          <a:r>
            <a:rPr lang="en-US" sz="1200" kern="1200" dirty="0">
              <a:latin typeface="Lora" pitchFamily="2" charset="0"/>
            </a:rPr>
            <a:t>, </a:t>
          </a:r>
          <a:r>
            <a:rPr lang="ru-RU" sz="1200" kern="1200" dirty="0">
              <a:latin typeface="Lora" pitchFamily="2" charset="0"/>
            </a:rPr>
            <a:t>ГЦМСИР</a:t>
          </a:r>
          <a:r>
            <a:rPr lang="en-US" sz="1200" kern="1200" dirty="0" err="1">
              <a:latin typeface="Lora" pitchFamily="2" charset="0"/>
            </a:rPr>
            <a:t>и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др</a:t>
          </a:r>
          <a:r>
            <a:rPr lang="en-US" sz="1200" kern="1200" dirty="0">
              <a:latin typeface="Lora" pitchFamily="2" charset="0"/>
            </a:rPr>
            <a:t>.</a:t>
          </a:r>
        </a:p>
      </dsp:txBody>
      <dsp:txXfrm>
        <a:off x="3180195" y="2538733"/>
        <a:ext cx="2891086" cy="1734651"/>
      </dsp:txXfrm>
    </dsp:sp>
    <dsp:sp modelId="{03DEC982-D72C-8B41-9C3A-B10DFAB5BA86}">
      <dsp:nvSpPr>
        <dsp:cNvPr id="0" name=""/>
        <dsp:cNvSpPr/>
      </dsp:nvSpPr>
      <dsp:spPr>
        <a:xfrm>
          <a:off x="6360390" y="2538733"/>
          <a:ext cx="2891086" cy="17346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latin typeface="Lora" pitchFamily="2" charset="0"/>
            </a:rPr>
            <a:t>Участие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в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научных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конференциях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в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разных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городах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России</a:t>
          </a:r>
          <a:r>
            <a:rPr lang="en-US" sz="1200" kern="1200" dirty="0">
              <a:latin typeface="Lora" pitchFamily="2" charset="0"/>
            </a:rPr>
            <a:t> (</a:t>
          </a:r>
          <a:r>
            <a:rPr lang="en-US" sz="1200" kern="1200" dirty="0" err="1">
              <a:latin typeface="Lora" pitchFamily="2" charset="0"/>
            </a:rPr>
            <a:t>Екатеринбург</a:t>
          </a:r>
          <a:r>
            <a:rPr lang="en-US" sz="1200" kern="1200" dirty="0">
              <a:latin typeface="Lora" pitchFamily="2" charset="0"/>
            </a:rPr>
            <a:t>, 	</a:t>
          </a:r>
          <a:r>
            <a:rPr lang="en-US" sz="1200" kern="1200" dirty="0" err="1">
              <a:latin typeface="Lora" pitchFamily="2" charset="0"/>
            </a:rPr>
            <a:t>Казань</a:t>
          </a:r>
          <a:r>
            <a:rPr lang="en-US" sz="1200" kern="1200" dirty="0">
              <a:latin typeface="Lora" pitchFamily="2" charset="0"/>
            </a:rPr>
            <a:t>, </a:t>
          </a:r>
          <a:r>
            <a:rPr lang="en-US" sz="1200" kern="1200" dirty="0" err="1">
              <a:latin typeface="Lora" pitchFamily="2" charset="0"/>
            </a:rPr>
            <a:t>Нижний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Новгород</a:t>
          </a:r>
          <a:r>
            <a:rPr lang="en-US" sz="1200" kern="1200" dirty="0">
              <a:latin typeface="Lora" pitchFamily="2" charset="0"/>
            </a:rPr>
            <a:t>, </a:t>
          </a:r>
          <a:r>
            <a:rPr lang="en-US" sz="1200" kern="1200" dirty="0" err="1">
              <a:latin typeface="Lora" pitchFamily="2" charset="0"/>
            </a:rPr>
            <a:t>Смоленск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и</a:t>
          </a:r>
          <a:r>
            <a:rPr lang="en-US" sz="1200" kern="1200" dirty="0">
              <a:latin typeface="Lora" pitchFamily="2" charset="0"/>
            </a:rPr>
            <a:t> </a:t>
          </a:r>
          <a:r>
            <a:rPr lang="en-US" sz="1200" kern="1200" dirty="0" err="1">
              <a:latin typeface="Lora" pitchFamily="2" charset="0"/>
            </a:rPr>
            <a:t>др</a:t>
          </a:r>
          <a:r>
            <a:rPr lang="en-US" sz="1200" kern="1200" dirty="0">
              <a:latin typeface="Lora" pitchFamily="2" charset="0"/>
            </a:rPr>
            <a:t>.)</a:t>
          </a:r>
        </a:p>
      </dsp:txBody>
      <dsp:txXfrm>
        <a:off x="6360390" y="2538733"/>
        <a:ext cx="2891086" cy="17346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2864B-96FA-284C-847D-DC09B5178F7B}">
      <dsp:nvSpPr>
        <dsp:cNvPr id="0" name=""/>
        <dsp:cNvSpPr/>
      </dsp:nvSpPr>
      <dsp:spPr>
        <a:xfrm>
          <a:off x="0" y="116887"/>
          <a:ext cx="125730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/>
            <a:t>46.03.01 История, профили:</a:t>
          </a:r>
          <a:endParaRPr lang="en-US" sz="3500" kern="1200"/>
        </a:p>
      </dsp:txBody>
      <dsp:txXfrm>
        <a:off x="40980" y="157867"/>
        <a:ext cx="12491040" cy="757514"/>
      </dsp:txXfrm>
    </dsp:sp>
    <dsp:sp modelId="{E94E0F38-9AF8-9E44-BE07-BB281DCA1FE9}">
      <dsp:nvSpPr>
        <dsp:cNvPr id="0" name=""/>
        <dsp:cNvSpPr/>
      </dsp:nvSpPr>
      <dsp:spPr>
        <a:xfrm>
          <a:off x="0" y="956362"/>
          <a:ext cx="12573000" cy="5071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9193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u="sng" kern="1200" dirty="0"/>
            <a:t>История </a:t>
          </a:r>
          <a:r>
            <a:rPr lang="ru-RU" sz="2700" b="1" u="none" kern="1200" dirty="0"/>
            <a:t>– 28 бюджетных мест, 65 мест по договору;</a:t>
          </a:r>
          <a:endParaRPr lang="en-US" sz="2700" b="1" u="none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u="sng" kern="1200" dirty="0"/>
            <a:t>История современной России </a:t>
          </a:r>
          <a:r>
            <a:rPr lang="ru-RU" sz="2700" b="1" u="none" kern="1200" dirty="0"/>
            <a:t>– 20 бюджетных мест, 15 мест по договору </a:t>
          </a:r>
          <a:r>
            <a:rPr lang="ru-RU" sz="2700" b="1" u="sng" kern="1200" dirty="0"/>
            <a:t> </a:t>
          </a:r>
          <a:r>
            <a:rPr lang="ru-RU" sz="2700" i="1" kern="1200" dirty="0"/>
            <a:t>(с дополнительной квалификацией в сфере государственного и муниципального управления);</a:t>
          </a:r>
          <a:endParaRPr lang="en-US" sz="2700" i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u="sng" kern="1200" dirty="0"/>
            <a:t>История и культура стран Латинской Америки </a:t>
          </a:r>
          <a:r>
            <a:rPr lang="ru-RU" sz="2700" b="1" u="none" kern="1200" dirty="0"/>
            <a:t>– 8 бюджетных мест, 15 мест по договору;</a:t>
          </a:r>
          <a:endParaRPr lang="en-US" sz="2700" b="1" u="none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u="sng" kern="1200" dirty="0"/>
            <a:t>Историческое краеведение </a:t>
          </a:r>
          <a:r>
            <a:rPr lang="ru-RU" sz="2700" b="1" kern="1200" dirty="0"/>
            <a:t>– </a:t>
          </a:r>
          <a:r>
            <a:rPr lang="ru-RU" sz="2700" b="1" u="none" kern="1200" dirty="0"/>
            <a:t>14 бюджетных мест, 15 мест по договору </a:t>
          </a:r>
          <a:r>
            <a:rPr lang="ru-RU" sz="2700" i="1" kern="1200" dirty="0"/>
            <a:t>(с дополнительной квалификацией в сфере государственного и муниципального управления);</a:t>
          </a:r>
          <a:endParaRPr lang="en-US" sz="2700" i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u="sng" kern="1200" dirty="0"/>
            <a:t>История международных отношений – </a:t>
          </a:r>
          <a:r>
            <a:rPr lang="ru-RU" sz="2700" b="1" u="none" kern="1200" dirty="0"/>
            <a:t>18 бюджетных мест, 35 мест по договору;</a:t>
          </a:r>
          <a:endParaRPr lang="en-US" sz="2700" b="1" u="sng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u="sng" kern="1200" dirty="0"/>
            <a:t>Археология</a:t>
          </a:r>
          <a:r>
            <a:rPr lang="ru-RU" sz="2700" b="1" kern="1200" dirty="0"/>
            <a:t> – 12 бюджетных мест, 15 мест по договору;</a:t>
          </a:r>
          <a:endParaRPr lang="en-US" sz="2700" b="1" kern="1200" dirty="0"/>
        </a:p>
      </dsp:txBody>
      <dsp:txXfrm>
        <a:off x="0" y="956362"/>
        <a:ext cx="12573000" cy="5071500"/>
      </dsp:txXfrm>
    </dsp:sp>
    <dsp:sp modelId="{D83909F4-F3D5-E643-95D3-BE627F711B89}">
      <dsp:nvSpPr>
        <dsp:cNvPr id="0" name=""/>
        <dsp:cNvSpPr/>
      </dsp:nvSpPr>
      <dsp:spPr>
        <a:xfrm>
          <a:off x="0" y="6027862"/>
          <a:ext cx="125730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 dirty="0"/>
            <a:t>41.03.02 Регионоведение России (очное-заочное):</a:t>
          </a:r>
          <a:endParaRPr lang="en-US" sz="3500" kern="1200" dirty="0"/>
        </a:p>
      </dsp:txBody>
      <dsp:txXfrm>
        <a:off x="40980" y="6068842"/>
        <a:ext cx="12491040" cy="757514"/>
      </dsp:txXfrm>
    </dsp:sp>
    <dsp:sp modelId="{2C3D152B-A32F-F74F-8309-7A92B4CB4995}">
      <dsp:nvSpPr>
        <dsp:cNvPr id="0" name=""/>
        <dsp:cNvSpPr/>
      </dsp:nvSpPr>
      <dsp:spPr>
        <a:xfrm>
          <a:off x="0" y="6867337"/>
          <a:ext cx="12573000" cy="123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9193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kern="1200" dirty="0"/>
            <a:t>Историко-культурное развитие регионов России </a:t>
          </a:r>
          <a:r>
            <a:rPr lang="ru-RU" sz="2700" i="1" kern="1200" dirty="0"/>
            <a:t>(с дополнительной квалификацией в сфере государственного и муниципального управления)</a:t>
          </a:r>
          <a:r>
            <a:rPr lang="ru-RU" sz="2700" b="1" kern="1200" dirty="0"/>
            <a:t> – 10 мест по договору</a:t>
          </a:r>
          <a:endParaRPr lang="en-US" sz="2700" i="1" kern="1200" dirty="0"/>
        </a:p>
      </dsp:txBody>
      <dsp:txXfrm>
        <a:off x="0" y="6867337"/>
        <a:ext cx="12573000" cy="1231650"/>
      </dsp:txXfrm>
    </dsp:sp>
    <dsp:sp modelId="{F9EB4CFD-4632-4C44-9B8B-5560F039369A}">
      <dsp:nvSpPr>
        <dsp:cNvPr id="0" name=""/>
        <dsp:cNvSpPr/>
      </dsp:nvSpPr>
      <dsp:spPr>
        <a:xfrm>
          <a:off x="0" y="8098987"/>
          <a:ext cx="12573000" cy="839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 dirty="0"/>
            <a:t>41.03.06 Публичная политика и социальные науки:</a:t>
          </a:r>
          <a:endParaRPr lang="en-US" sz="3500" kern="1200" dirty="0"/>
        </a:p>
      </dsp:txBody>
      <dsp:txXfrm>
        <a:off x="40980" y="8139967"/>
        <a:ext cx="12491040" cy="757514"/>
      </dsp:txXfrm>
    </dsp:sp>
    <dsp:sp modelId="{F0C57A18-EB27-8742-B6FB-AD73532F6D8E}">
      <dsp:nvSpPr>
        <dsp:cNvPr id="0" name=""/>
        <dsp:cNvSpPr/>
      </dsp:nvSpPr>
      <dsp:spPr>
        <a:xfrm>
          <a:off x="0" y="8938462"/>
          <a:ext cx="12573000" cy="1231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9193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700" b="1" kern="1200" dirty="0"/>
            <a:t>Публичная политика и социальные науки – 4</a:t>
          </a:r>
          <a:r>
            <a:rPr lang="ru-RU" sz="2700" b="1" u="none" kern="1200" dirty="0"/>
            <a:t> бюджетных места, 16 мест по договору;</a:t>
          </a:r>
          <a:r>
            <a:rPr lang="ru-RU" sz="2700" b="1" kern="1200" dirty="0"/>
            <a:t> </a:t>
          </a:r>
          <a:r>
            <a:rPr lang="ru-RU" sz="2700" i="1" kern="1200" dirty="0"/>
            <a:t>(с дополнительной квалификацией в сфере государственного и муниципального управления)</a:t>
          </a:r>
          <a:endParaRPr lang="en-US" sz="2700" kern="1200" dirty="0"/>
        </a:p>
      </dsp:txBody>
      <dsp:txXfrm>
        <a:off x="0" y="8938462"/>
        <a:ext cx="12573000" cy="12316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6F519-3CCD-7E40-85B2-83878749A20D}">
      <dsp:nvSpPr>
        <dsp:cNvPr id="0" name=""/>
        <dsp:cNvSpPr/>
      </dsp:nvSpPr>
      <dsp:spPr>
        <a:xfrm>
          <a:off x="0" y="1069233"/>
          <a:ext cx="13553903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33" tIns="624840" rIns="1051933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РУССКИЙ ЯЗЫК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ИСТОРИЯ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ИНОСТРАННЫЙ ЯЗЫК / ОБЩЕСТВОЗНАНИЕ </a:t>
          </a:r>
        </a:p>
      </dsp:txBody>
      <dsp:txXfrm>
        <a:off x="0" y="1069233"/>
        <a:ext cx="13553903" cy="2268000"/>
      </dsp:txXfrm>
    </dsp:sp>
    <dsp:sp modelId="{A1BA00D1-4F6E-D14C-A4B4-C5FB7369F622}">
      <dsp:nvSpPr>
        <dsp:cNvPr id="0" name=""/>
        <dsp:cNvSpPr/>
      </dsp:nvSpPr>
      <dsp:spPr>
        <a:xfrm>
          <a:off x="677695" y="626433"/>
          <a:ext cx="9487732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14" tIns="0" rIns="358614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/>
            <a:t>46.03.01 История: </a:t>
          </a:r>
          <a:endParaRPr lang="ru-RU" sz="3000" kern="1200"/>
        </a:p>
      </dsp:txBody>
      <dsp:txXfrm>
        <a:off x="720926" y="669664"/>
        <a:ext cx="9401270" cy="799138"/>
      </dsp:txXfrm>
    </dsp:sp>
    <dsp:sp modelId="{6AEA3B49-145E-A948-A692-E744B22E1A67}">
      <dsp:nvSpPr>
        <dsp:cNvPr id="0" name=""/>
        <dsp:cNvSpPr/>
      </dsp:nvSpPr>
      <dsp:spPr>
        <a:xfrm>
          <a:off x="0" y="3942033"/>
          <a:ext cx="13553903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33" tIns="624840" rIns="1051933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РУССКИЙ ЯЗЫК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ИСТОРИЯ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ОБЩЕСТВОЗНАНИЕ / ИНОСТРАННЫЙ ЯЗЫК </a:t>
          </a:r>
        </a:p>
      </dsp:txBody>
      <dsp:txXfrm>
        <a:off x="0" y="3942033"/>
        <a:ext cx="13553903" cy="2268000"/>
      </dsp:txXfrm>
    </dsp:sp>
    <dsp:sp modelId="{2823CD45-3B17-B54B-BB09-5F3D2840C5AE}">
      <dsp:nvSpPr>
        <dsp:cNvPr id="0" name=""/>
        <dsp:cNvSpPr/>
      </dsp:nvSpPr>
      <dsp:spPr>
        <a:xfrm>
          <a:off x="677695" y="3499233"/>
          <a:ext cx="9487732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14" tIns="0" rIns="358614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/>
            <a:t>41.03.02 Регионоведение России (очно-заочное): </a:t>
          </a:r>
          <a:endParaRPr lang="ru-RU" sz="3000" kern="1200" dirty="0"/>
        </a:p>
      </dsp:txBody>
      <dsp:txXfrm>
        <a:off x="720926" y="3542464"/>
        <a:ext cx="9401270" cy="799138"/>
      </dsp:txXfrm>
    </dsp:sp>
    <dsp:sp modelId="{84AE8887-E829-FB4B-9881-4F0272400820}">
      <dsp:nvSpPr>
        <dsp:cNvPr id="0" name=""/>
        <dsp:cNvSpPr/>
      </dsp:nvSpPr>
      <dsp:spPr>
        <a:xfrm>
          <a:off x="0" y="6814833"/>
          <a:ext cx="13553903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933" tIns="624840" rIns="1051933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РУССКИЙ ЯЗЫК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ОБЩЕСТВОЗНАНИЕ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3000" kern="1200" dirty="0"/>
            <a:t>ИНОСТРАННЫЙ ЯЗЫК / ИСТОРИЯ </a:t>
          </a:r>
        </a:p>
      </dsp:txBody>
      <dsp:txXfrm>
        <a:off x="0" y="6814833"/>
        <a:ext cx="13553903" cy="2268000"/>
      </dsp:txXfrm>
    </dsp:sp>
    <dsp:sp modelId="{6E0A4F67-7361-D540-BD13-BE2C5C7F6239}">
      <dsp:nvSpPr>
        <dsp:cNvPr id="0" name=""/>
        <dsp:cNvSpPr/>
      </dsp:nvSpPr>
      <dsp:spPr>
        <a:xfrm>
          <a:off x="677695" y="6372033"/>
          <a:ext cx="9487732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614" tIns="0" rIns="358614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/>
            <a:t>41.03.06 Публичная политика и социальные науки:</a:t>
          </a:r>
          <a:endParaRPr lang="ru-RU" sz="3000" kern="1200" dirty="0"/>
        </a:p>
      </dsp:txBody>
      <dsp:txXfrm>
        <a:off x="720926" y="6415264"/>
        <a:ext cx="9401270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8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38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8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1D418-7EE9-D646-58C2-F2A79EF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D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691CD-ABFB-26F3-4351-A331D935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D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23CDE-3536-BF59-5689-E5348979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B357-2667-4347-B269-22D205CB6343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025C8-F2D3-139A-A348-7AE194BF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04545-AA4F-72E9-5978-9A7A0D08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88EF-7CE2-FC42-AE67-6B6C1CF91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5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86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5586983" cy="630021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72151" y="0"/>
            <a:ext cx="5529833" cy="630021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87150" y="1"/>
            <a:ext cx="6800850" cy="581558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" y="6444233"/>
            <a:ext cx="10259567" cy="38427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470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80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74B58-FE25-4F91-A463-57ADBE34CEF5}" type="datetimeFigureOut">
              <a:rPr lang="ru-RU" smtClean="0"/>
              <a:t>17.05.2026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F09E-53FF-4BFF-B662-9ABF482D8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95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png"/><Relationship Id="rId3" Type="http://schemas.openxmlformats.org/officeDocument/2006/relationships/image" Target="../media/image90.jpg"/><Relationship Id="rId7" Type="http://schemas.openxmlformats.org/officeDocument/2006/relationships/image" Target="../media/image12.png"/><Relationship Id="rId12" Type="http://schemas.openxmlformats.org/officeDocument/2006/relationships/image" Target="../media/image96.png"/><Relationship Id="rId17" Type="http://schemas.openxmlformats.org/officeDocument/2006/relationships/image" Target="../media/image99.jp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k.com/istfakrgg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11" Type="http://schemas.openxmlformats.org/officeDocument/2006/relationships/image" Target="../media/image95.png"/><Relationship Id="rId5" Type="http://schemas.openxmlformats.org/officeDocument/2006/relationships/image" Target="../media/image57.png"/><Relationship Id="rId15" Type="http://schemas.openxmlformats.org/officeDocument/2006/relationships/hyperlink" Target="https://www.rsuh.ru/education/istfak/" TargetMode="External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93.jpg"/><Relationship Id="rId14" Type="http://schemas.openxmlformats.org/officeDocument/2006/relationships/image" Target="../media/image9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28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image" Target="../media/image49.jpg"/><Relationship Id="rId12" Type="http://schemas.openxmlformats.org/officeDocument/2006/relationships/diagramColors" Target="../diagrams/colors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47.jp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6.jpg"/><Relationship Id="rId9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819400"/>
            <a:ext cx="9789047" cy="7467600"/>
          </a:xfrm>
          <a:prstGeom prst="rect">
            <a:avLst/>
          </a:prstGeom>
        </p:spPr>
      </p:pic>
      <p:pic>
        <p:nvPicPr>
          <p:cNvPr id="3" name="Ellipse 144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3677972" cy="7964246"/>
          </a:xfrm>
          <a:prstGeom prst="rect">
            <a:avLst/>
          </a:prstGeom>
        </p:spPr>
      </p:pic>
      <p:pic>
        <p:nvPicPr>
          <p:cNvPr id="4" name="Ellipse 144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96625" y="0"/>
            <a:ext cx="9591375" cy="7765144"/>
          </a:xfrm>
          <a:prstGeom prst="rect">
            <a:avLst/>
          </a:prstGeom>
        </p:spPr>
      </p:pic>
      <p:pic>
        <p:nvPicPr>
          <p:cNvPr id="5" name="Логотип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18927" y="787720"/>
            <a:ext cx="2266950" cy="2266950"/>
          </a:xfrm>
          <a:prstGeom prst="rect">
            <a:avLst/>
          </a:prstGeom>
        </p:spPr>
      </p:pic>
      <p:pic>
        <p:nvPicPr>
          <p:cNvPr id="6" name="Vector 8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00225" y="6674912"/>
            <a:ext cx="7496175" cy="60038"/>
          </a:xfrm>
          <a:prstGeom prst="rect">
            <a:avLst/>
          </a:prstGeom>
        </p:spPr>
      </p:pic>
      <p:pic>
        <p:nvPicPr>
          <p:cNvPr id="7" name="Group 33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62500" y="1739727"/>
            <a:ext cx="13525500" cy="8547273"/>
          </a:xfrm>
          <a:prstGeom prst="rect">
            <a:avLst/>
          </a:prstGeom>
        </p:spPr>
      </p:pic>
      <p:sp>
        <p:nvSpPr>
          <p:cNvPr id="9" name="default_name"/>
          <p:cNvSpPr/>
          <p:nvPr/>
        </p:nvSpPr>
        <p:spPr>
          <a:xfrm>
            <a:off x="402498" y="3908051"/>
            <a:ext cx="10386992" cy="3898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ru-RU" sz="82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ИСТОРИЧЕСКИЙ ФАКУЛЬТЕТ</a:t>
            </a:r>
            <a:endParaRPr lang="en-US" sz="8200" dirty="0"/>
          </a:p>
        </p:txBody>
      </p:sp>
    </p:spTree>
    <p:extLst>
      <p:ext uri="{BB962C8B-B14F-4D97-AF65-F5344CB8AC3E}">
        <p14:creationId xmlns:p14="http://schemas.microsoft.com/office/powerpoint/2010/main" val="340800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BCC617A-E9A3-6EC1-69F5-2488B12C5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 l="632" r="63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A3A8379-2DE2-A1E4-E591-6AE255377A47}"/>
              </a:ext>
            </a:extLst>
          </p:cNvPr>
          <p:cNvSpPr/>
          <p:nvPr/>
        </p:nvSpPr>
        <p:spPr>
          <a:xfrm>
            <a:off x="14070932" y="228600"/>
            <a:ext cx="3992189" cy="94869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529958D-85FE-9A40-B07A-D9B26F3687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6912" y="228600"/>
          <a:ext cx="13553903" cy="9709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5760C25-C11E-B440-DE9E-C6C85928B1A2}"/>
              </a:ext>
            </a:extLst>
          </p:cNvPr>
          <p:cNvSpPr txBox="1"/>
          <p:nvPr/>
        </p:nvSpPr>
        <p:spPr>
          <a:xfrm>
            <a:off x="13936289" y="3628989"/>
            <a:ext cx="411480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Вступительные испытания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(ЕГЭ)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Book Antiqua" panose="02040602050305030304" pitchFamily="18" charset="0"/>
              </a:rPr>
              <a:t>для бакалавриата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8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37267" y="6758558"/>
            <a:ext cx="7155180" cy="1963358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634490" marR="7620" indent="-1616393">
              <a:lnSpc>
                <a:spcPts val="7050"/>
              </a:lnSpc>
              <a:spcBef>
                <a:spcPts val="1110"/>
              </a:spcBef>
            </a:pPr>
            <a:r>
              <a:rPr sz="6600" b="1" spc="-150" dirty="0">
                <a:solidFill>
                  <a:srgbClr val="0D517D"/>
                </a:solidFill>
              </a:rPr>
              <a:t>Археологическая </a:t>
            </a:r>
            <a:r>
              <a:rPr sz="6600" b="1" spc="-15" dirty="0">
                <a:solidFill>
                  <a:srgbClr val="0D517D"/>
                </a:solidFill>
              </a:rPr>
              <a:t>практика</a:t>
            </a:r>
            <a:endParaRPr sz="6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724655" cy="42001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8100" y="0"/>
              <a:ext cx="3686555" cy="42001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8100" y="0"/>
              <a:ext cx="4533900" cy="38770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96155"/>
              <a:ext cx="6839711" cy="256184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093832" y="6972986"/>
            <a:ext cx="7947660" cy="2102115"/>
          </a:xfrm>
          <a:prstGeom prst="rect">
            <a:avLst/>
          </a:prstGeom>
        </p:spPr>
        <p:txBody>
          <a:bodyPr vert="horz" wrap="square" lIns="0" tIns="84773" rIns="0" bIns="0" rtlCol="0">
            <a:spAutoFit/>
          </a:bodyPr>
          <a:lstStyle/>
          <a:p>
            <a:pPr marL="19050" marR="7620" algn="ctr">
              <a:lnSpc>
                <a:spcPct val="91100"/>
              </a:lnSpc>
              <a:spcBef>
                <a:spcPts val="668"/>
              </a:spcBef>
            </a:pPr>
            <a:r>
              <a:rPr sz="4800" b="1" spc="-68" dirty="0">
                <a:solidFill>
                  <a:srgbClr val="0D517D"/>
                </a:solidFill>
                <a:latin typeface="Palatino Linotype"/>
                <a:cs typeface="Palatino Linotype"/>
              </a:rPr>
              <a:t>Архивная,</a:t>
            </a:r>
            <a:r>
              <a:rPr sz="4800" b="1" spc="-203" dirty="0">
                <a:solidFill>
                  <a:srgbClr val="0D517D"/>
                </a:solidFill>
                <a:latin typeface="Palatino Linotype"/>
                <a:cs typeface="Palatino Linotype"/>
              </a:rPr>
              <a:t> </a:t>
            </a:r>
            <a:r>
              <a:rPr sz="4800" b="1" spc="-68" dirty="0">
                <a:solidFill>
                  <a:srgbClr val="0D517D"/>
                </a:solidFill>
                <a:latin typeface="Palatino Linotype"/>
                <a:cs typeface="Palatino Linotype"/>
              </a:rPr>
              <a:t>педагогическая </a:t>
            </a:r>
            <a:r>
              <a:rPr sz="4800" b="1" dirty="0">
                <a:solidFill>
                  <a:srgbClr val="0D517D"/>
                </a:solidFill>
                <a:latin typeface="Palatino Linotype"/>
                <a:cs typeface="Palatino Linotype"/>
              </a:rPr>
              <a:t>и</a:t>
            </a:r>
            <a:r>
              <a:rPr sz="4800" b="1" spc="-75" dirty="0">
                <a:solidFill>
                  <a:srgbClr val="0D517D"/>
                </a:solidFill>
                <a:latin typeface="Palatino Linotype"/>
                <a:cs typeface="Palatino Linotype"/>
              </a:rPr>
              <a:t> </a:t>
            </a:r>
            <a:r>
              <a:rPr sz="4800" b="1" spc="-15" dirty="0">
                <a:solidFill>
                  <a:srgbClr val="0D517D"/>
                </a:solidFill>
                <a:latin typeface="Palatino Linotype"/>
                <a:cs typeface="Palatino Linotype"/>
              </a:rPr>
              <a:t>исследовательская практики</a:t>
            </a:r>
            <a:endParaRPr sz="4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>
            <a:extLst>
              <a:ext uri="{FF2B5EF4-FFF2-40B4-BE49-F238E27FC236}">
                <a16:creationId xmlns:a16="http://schemas.microsoft.com/office/drawing/2014/main" id="{B229D200-3EDD-A646-879A-6D7C6796F4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7667" y="0"/>
            <a:ext cx="11800332" cy="3824478"/>
          </a:xfrm>
          <a:prstGeom prst="rect">
            <a:avLst/>
          </a:prstGeom>
        </p:spPr>
      </p:pic>
      <p:grpSp>
        <p:nvGrpSpPr>
          <p:cNvPr id="3" name="object 7">
            <a:extLst>
              <a:ext uri="{FF2B5EF4-FFF2-40B4-BE49-F238E27FC236}">
                <a16:creationId xmlns:a16="http://schemas.microsoft.com/office/drawing/2014/main" id="{0060ADC6-402C-CD79-7517-DF70463B7183}"/>
              </a:ext>
            </a:extLst>
          </p:cNvPr>
          <p:cNvGrpSpPr/>
          <p:nvPr/>
        </p:nvGrpSpPr>
        <p:grpSpPr>
          <a:xfrm>
            <a:off x="0" y="0"/>
            <a:ext cx="18296573" cy="10298430"/>
            <a:chOff x="0" y="-1523"/>
            <a:chExt cx="12197715" cy="6865620"/>
          </a:xfrm>
        </p:grpSpPr>
        <p:pic>
          <p:nvPicPr>
            <p:cNvPr id="4" name="object 8">
              <a:extLst>
                <a:ext uri="{FF2B5EF4-FFF2-40B4-BE49-F238E27FC236}">
                  <a16:creationId xmlns:a16="http://schemas.microsoft.com/office/drawing/2014/main" id="{4B79BA37-BC63-C2DA-EDA4-038335240E6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32887"/>
              <a:ext cx="4314444" cy="4325112"/>
            </a:xfrm>
            <a:prstGeom prst="rect">
              <a:avLst/>
            </a:prstGeom>
          </p:spPr>
        </p:pic>
        <p:sp>
          <p:nvSpPr>
            <p:cNvPr id="5" name="object 9">
              <a:extLst>
                <a:ext uri="{FF2B5EF4-FFF2-40B4-BE49-F238E27FC236}">
                  <a16:creationId xmlns:a16="http://schemas.microsoft.com/office/drawing/2014/main" id="{3BEA8D90-CFC7-A73D-B24C-1502F8F3878B}"/>
                </a:ext>
              </a:extLst>
            </p:cNvPr>
            <p:cNvSpPr/>
            <p:nvPr/>
          </p:nvSpPr>
          <p:spPr>
            <a:xfrm>
              <a:off x="4572" y="2538983"/>
              <a:ext cx="12187555" cy="20955"/>
            </a:xfrm>
            <a:custGeom>
              <a:avLst/>
              <a:gdLst/>
              <a:ahLst/>
              <a:cxnLst/>
              <a:rect l="l" t="t" r="r" b="b"/>
              <a:pathLst>
                <a:path w="12187555" h="20955">
                  <a:moveTo>
                    <a:pt x="0" y="0"/>
                  </a:moveTo>
                  <a:lnTo>
                    <a:pt x="12187047" y="2095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D64A5114-9D9D-B6FD-FA36-72383D44D35E}"/>
                </a:ext>
              </a:extLst>
            </p:cNvPr>
            <p:cNvSpPr/>
            <p:nvPr/>
          </p:nvSpPr>
          <p:spPr>
            <a:xfrm>
              <a:off x="13716" y="2519171"/>
              <a:ext cx="12178030" cy="38100"/>
            </a:xfrm>
            <a:custGeom>
              <a:avLst/>
              <a:gdLst/>
              <a:ahLst/>
              <a:cxnLst/>
              <a:rect l="l" t="t" r="r" b="b"/>
              <a:pathLst>
                <a:path w="12178030" h="38100">
                  <a:moveTo>
                    <a:pt x="12177903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2177903" y="38100"/>
                  </a:lnTo>
                  <a:lnTo>
                    <a:pt x="121779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1BCB337A-64DD-A294-D269-EE673DB611F4}"/>
                </a:ext>
              </a:extLst>
            </p:cNvPr>
            <p:cNvSpPr/>
            <p:nvPr/>
          </p:nvSpPr>
          <p:spPr>
            <a:xfrm>
              <a:off x="13716" y="2519171"/>
              <a:ext cx="12178030" cy="38100"/>
            </a:xfrm>
            <a:custGeom>
              <a:avLst/>
              <a:gdLst/>
              <a:ahLst/>
              <a:cxnLst/>
              <a:rect l="l" t="t" r="r" b="b"/>
              <a:pathLst>
                <a:path w="12178030" h="38100">
                  <a:moveTo>
                    <a:pt x="12177903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2177903" y="38100"/>
                  </a:lnTo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8AF4EB56-550D-FAC1-66CE-8C57EA93272D}"/>
                </a:ext>
              </a:extLst>
            </p:cNvPr>
            <p:cNvSpPr/>
            <p:nvPr/>
          </p:nvSpPr>
          <p:spPr>
            <a:xfrm>
              <a:off x="8758428" y="-2"/>
              <a:ext cx="38100" cy="6858000"/>
            </a:xfrm>
            <a:custGeom>
              <a:avLst/>
              <a:gdLst/>
              <a:ahLst/>
              <a:cxnLst/>
              <a:rect l="l" t="t" r="r" b="b"/>
              <a:pathLst>
                <a:path w="38100" h="6858000">
                  <a:moveTo>
                    <a:pt x="381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8100" y="685800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854B979E-FAD6-C9FF-C286-CFC660F14961}"/>
                </a:ext>
              </a:extLst>
            </p:cNvPr>
            <p:cNvSpPr/>
            <p:nvPr/>
          </p:nvSpPr>
          <p:spPr>
            <a:xfrm>
              <a:off x="8752332" y="0"/>
              <a:ext cx="50800" cy="6858000"/>
            </a:xfrm>
            <a:custGeom>
              <a:avLst/>
              <a:gdLst/>
              <a:ahLst/>
              <a:cxnLst/>
              <a:rect l="l" t="t" r="r" b="b"/>
              <a:pathLst>
                <a:path w="50800" h="6858000">
                  <a:moveTo>
                    <a:pt x="1256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560" y="6858000"/>
                  </a:lnTo>
                  <a:lnTo>
                    <a:pt x="12560" y="0"/>
                  </a:lnTo>
                  <a:close/>
                </a:path>
                <a:path w="50800" h="6858000">
                  <a:moveTo>
                    <a:pt x="50292" y="0"/>
                  </a:moveTo>
                  <a:lnTo>
                    <a:pt x="37719" y="0"/>
                  </a:lnTo>
                  <a:lnTo>
                    <a:pt x="37719" y="6858000"/>
                  </a:lnTo>
                  <a:lnTo>
                    <a:pt x="50292" y="6858000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172C51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03DDA85D-F52D-4F28-9986-BFE525D123C9}"/>
                </a:ext>
              </a:extLst>
            </p:cNvPr>
            <p:cNvSpPr/>
            <p:nvPr/>
          </p:nvSpPr>
          <p:spPr>
            <a:xfrm>
              <a:off x="4329684" y="4634"/>
              <a:ext cx="47625" cy="6853555"/>
            </a:xfrm>
            <a:custGeom>
              <a:avLst/>
              <a:gdLst/>
              <a:ahLst/>
              <a:cxnLst/>
              <a:rect l="l" t="t" r="r" b="b"/>
              <a:pathLst>
                <a:path w="47625" h="6853555">
                  <a:moveTo>
                    <a:pt x="47244" y="0"/>
                  </a:moveTo>
                  <a:lnTo>
                    <a:pt x="0" y="0"/>
                  </a:lnTo>
                  <a:lnTo>
                    <a:pt x="0" y="6853047"/>
                  </a:lnTo>
                  <a:lnTo>
                    <a:pt x="47244" y="6853047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BA0E3AA1-5EFF-ACFE-DD83-81F4A9B19A1C}"/>
                </a:ext>
              </a:extLst>
            </p:cNvPr>
            <p:cNvSpPr/>
            <p:nvPr/>
          </p:nvSpPr>
          <p:spPr>
            <a:xfrm>
              <a:off x="4329684" y="4571"/>
              <a:ext cx="47625" cy="6853555"/>
            </a:xfrm>
            <a:custGeom>
              <a:avLst/>
              <a:gdLst/>
              <a:ahLst/>
              <a:cxnLst/>
              <a:rect l="l" t="t" r="r" b="b"/>
              <a:pathLst>
                <a:path w="47625" h="6853555">
                  <a:moveTo>
                    <a:pt x="47243" y="6853109"/>
                  </a:moveTo>
                  <a:lnTo>
                    <a:pt x="47243" y="0"/>
                  </a:lnTo>
                  <a:lnTo>
                    <a:pt x="0" y="0"/>
                  </a:lnTo>
                  <a:lnTo>
                    <a:pt x="0" y="6853109"/>
                  </a:lnTo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6924859-A9E3-3A72-6E25-803E3A4C03C0}"/>
              </a:ext>
            </a:extLst>
          </p:cNvPr>
          <p:cNvSpPr txBox="1"/>
          <p:nvPr/>
        </p:nvSpPr>
        <p:spPr>
          <a:xfrm>
            <a:off x="6660262" y="4034040"/>
            <a:ext cx="6373938" cy="5180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0665" indent="-227965">
              <a:lnSpc>
                <a:spcPts val="2280"/>
              </a:lnSpc>
              <a:spcBef>
                <a:spcPts val="105"/>
              </a:spcBef>
              <a:buFont typeface="Microsoft Sans Serif"/>
              <a:buChar char="•"/>
              <a:tabLst>
                <a:tab pos="240665" algn="l"/>
              </a:tabLst>
            </a:pPr>
            <a:r>
              <a:rPr lang="ru-RU" sz="2400" b="1" spc="-20" dirty="0">
                <a:latin typeface="Lora" pitchFamily="2" charset="0"/>
                <a:cs typeface="Times New Roman"/>
              </a:rPr>
              <a:t>Специализированные</a:t>
            </a:r>
            <a:r>
              <a:rPr lang="ru-RU" sz="2400" b="1" spc="40" dirty="0">
                <a:latin typeface="Lora" pitchFamily="2" charset="0"/>
                <a:cs typeface="Times New Roman"/>
              </a:rPr>
              <a:t> </a:t>
            </a:r>
            <a:r>
              <a:rPr lang="ru-RU" sz="2400" b="1" spc="-10" dirty="0">
                <a:latin typeface="Lora" pitchFamily="2" charset="0"/>
                <a:cs typeface="Times New Roman"/>
              </a:rPr>
              <a:t>курсы:</a:t>
            </a:r>
            <a:endParaRPr lang="ru-RU" sz="2400" dirty="0">
              <a:latin typeface="Lora" pitchFamily="2" charset="0"/>
              <a:cs typeface="Times New Roman"/>
            </a:endParaRPr>
          </a:p>
          <a:p>
            <a:pPr marL="241300" marR="5080">
              <a:lnSpc>
                <a:spcPct val="89600"/>
              </a:lnSpc>
              <a:spcBef>
                <a:spcPts val="125"/>
              </a:spcBef>
            </a:pPr>
            <a:r>
              <a:rPr lang="ru-RU" sz="2400" dirty="0">
                <a:latin typeface="Lora" pitchFamily="2" charset="0"/>
                <a:cs typeface="Times New Roman"/>
              </a:rPr>
              <a:t>историческая</a:t>
            </a:r>
            <a:r>
              <a:rPr lang="ru-RU" sz="2400" spc="-85" dirty="0">
                <a:latin typeface="Lora" pitchFamily="2" charset="0"/>
                <a:cs typeface="Times New Roman"/>
              </a:rPr>
              <a:t> </a:t>
            </a:r>
            <a:r>
              <a:rPr lang="ru-RU" sz="2400" spc="-20" dirty="0">
                <a:latin typeface="Lora" pitchFamily="2" charset="0"/>
                <a:cs typeface="Times New Roman"/>
              </a:rPr>
              <a:t>психология,</a:t>
            </a:r>
            <a:r>
              <a:rPr lang="ru-RU" sz="2400" spc="-70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история повседневности,</a:t>
            </a:r>
            <a:r>
              <a:rPr lang="ru-RU" sz="2400" spc="-65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лаборатория </a:t>
            </a:r>
            <a:r>
              <a:rPr lang="ru-RU" sz="2400" spc="-25" dirty="0">
                <a:latin typeface="Lora" pitchFamily="2" charset="0"/>
                <a:cs typeface="Times New Roman"/>
              </a:rPr>
              <a:t>исторического</a:t>
            </a:r>
            <a:r>
              <a:rPr lang="ru-RU" sz="2400" spc="-15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исследования, историческое</a:t>
            </a:r>
            <a:r>
              <a:rPr lang="ru-RU" sz="2400" spc="-85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интернет- проектирование,</a:t>
            </a:r>
            <a:r>
              <a:rPr lang="ru-RU" sz="2400" spc="-110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современная </a:t>
            </a:r>
            <a:r>
              <a:rPr lang="ru-RU" sz="2400" dirty="0">
                <a:latin typeface="Lora" pitchFamily="2" charset="0"/>
                <a:cs typeface="Times New Roman"/>
              </a:rPr>
              <a:t>российская</a:t>
            </a:r>
            <a:r>
              <a:rPr lang="ru-RU" sz="2400" spc="-110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историческая </a:t>
            </a:r>
            <a:r>
              <a:rPr lang="ru-RU" sz="2400" spc="-20" dirty="0">
                <a:latin typeface="Lora" pitchFamily="2" charset="0"/>
                <a:cs typeface="Times New Roman"/>
              </a:rPr>
              <a:t>публицистика,</a:t>
            </a:r>
            <a:r>
              <a:rPr lang="ru-RU" sz="2400" spc="-55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история повседневности,</a:t>
            </a:r>
            <a:r>
              <a:rPr lang="ru-RU" sz="2400" spc="-65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историческая</a:t>
            </a:r>
            <a:endParaRPr lang="ru-RU" sz="2400" dirty="0">
              <a:latin typeface="Lora" pitchFamily="2" charset="0"/>
              <a:cs typeface="Times New Roman"/>
            </a:endParaRPr>
          </a:p>
          <a:p>
            <a:pPr marL="241300" marR="142875">
              <a:lnSpc>
                <a:spcPts val="2160"/>
              </a:lnSpc>
              <a:spcBef>
                <a:spcPts val="35"/>
              </a:spcBef>
            </a:pPr>
            <a:r>
              <a:rPr lang="ru-RU" sz="2400" spc="-10" dirty="0">
                <a:latin typeface="Lora" pitchFamily="2" charset="0"/>
                <a:cs typeface="Times New Roman"/>
              </a:rPr>
              <a:t>география,</a:t>
            </a:r>
            <a:r>
              <a:rPr lang="ru-RU" sz="2400" spc="-105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историческая </a:t>
            </a:r>
            <a:r>
              <a:rPr lang="ru-RU" sz="2400" spc="-20" dirty="0" err="1">
                <a:latin typeface="Lora" pitchFamily="2" charset="0"/>
                <a:cs typeface="Times New Roman"/>
              </a:rPr>
              <a:t>цивилиография</a:t>
            </a:r>
            <a:r>
              <a:rPr lang="ru-RU" sz="2400" spc="-20" dirty="0">
                <a:latin typeface="Lora" pitchFamily="2" charset="0"/>
                <a:cs typeface="Times New Roman"/>
              </a:rPr>
              <a:t>,</a:t>
            </a:r>
            <a:r>
              <a:rPr lang="ru-RU" sz="2400" spc="20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символика </a:t>
            </a:r>
            <a:r>
              <a:rPr lang="ru-RU" sz="2400" spc="-20" dirty="0">
                <a:latin typeface="Lora" pitchFamily="2" charset="0"/>
                <a:cs typeface="Times New Roman"/>
              </a:rPr>
              <a:t>российской</a:t>
            </a:r>
            <a:r>
              <a:rPr lang="ru-RU" sz="2400" spc="-105" dirty="0">
                <a:latin typeface="Lora" pitchFamily="2" charset="0"/>
                <a:cs typeface="Times New Roman"/>
              </a:rPr>
              <a:t> </a:t>
            </a:r>
            <a:r>
              <a:rPr lang="ru-RU" sz="2400" dirty="0">
                <a:latin typeface="Lora" pitchFamily="2" charset="0"/>
                <a:cs typeface="Times New Roman"/>
              </a:rPr>
              <a:t>государственности</a:t>
            </a:r>
            <a:r>
              <a:rPr lang="ru-RU" sz="2400" spc="275" dirty="0">
                <a:latin typeface="Lora" pitchFamily="2" charset="0"/>
                <a:cs typeface="Times New Roman"/>
              </a:rPr>
              <a:t> </a:t>
            </a:r>
            <a:r>
              <a:rPr lang="ru-RU" sz="2400" spc="-50" dirty="0">
                <a:latin typeface="Lora" pitchFamily="2" charset="0"/>
                <a:cs typeface="Times New Roman"/>
              </a:rPr>
              <a:t>и </a:t>
            </a:r>
            <a:r>
              <a:rPr lang="ru-RU" sz="2400" spc="-20" dirty="0">
                <a:latin typeface="Lora" pitchFamily="2" charset="0"/>
                <a:cs typeface="Times New Roman"/>
              </a:rPr>
              <a:t>др.;</a:t>
            </a:r>
          </a:p>
          <a:p>
            <a:pPr marL="241300" marR="142875">
              <a:lnSpc>
                <a:spcPts val="2160"/>
              </a:lnSpc>
              <a:spcBef>
                <a:spcPts val="35"/>
              </a:spcBef>
            </a:pPr>
            <a:endParaRPr lang="ru-RU" sz="2400" dirty="0">
              <a:latin typeface="Lora" pitchFamily="2" charset="0"/>
              <a:cs typeface="Times New Roman"/>
            </a:endParaRPr>
          </a:p>
          <a:p>
            <a:pPr marL="241300" marR="83185" indent="-228600">
              <a:lnSpc>
                <a:spcPts val="2300"/>
              </a:lnSpc>
              <a:spcBef>
                <a:spcPts val="825"/>
              </a:spcBef>
              <a:buFont typeface="Microsoft Sans Serif"/>
              <a:buChar char="•"/>
              <a:tabLst>
                <a:tab pos="241300" algn="l"/>
              </a:tabLst>
            </a:pPr>
            <a:r>
              <a:rPr lang="ru-RU" sz="2400" spc="-10" dirty="0">
                <a:latin typeface="Lora" pitchFamily="2" charset="0"/>
                <a:cs typeface="Times New Roman"/>
              </a:rPr>
              <a:t>Экспертное</a:t>
            </a:r>
            <a:r>
              <a:rPr lang="ru-RU" sz="2400" spc="-85" dirty="0">
                <a:latin typeface="Lora" pitchFamily="2" charset="0"/>
                <a:cs typeface="Times New Roman"/>
              </a:rPr>
              <a:t> </a:t>
            </a:r>
            <a:r>
              <a:rPr lang="ru-RU" sz="2400" spc="-10" dirty="0">
                <a:latin typeface="Lora" pitchFamily="2" charset="0"/>
                <a:cs typeface="Times New Roman"/>
              </a:rPr>
              <a:t>понимание</a:t>
            </a:r>
            <a:r>
              <a:rPr lang="ru-RU" sz="2400" spc="-75" dirty="0">
                <a:latin typeface="Lora" pitchFamily="2" charset="0"/>
                <a:cs typeface="Times New Roman"/>
              </a:rPr>
              <a:t> </a:t>
            </a:r>
            <a:r>
              <a:rPr lang="ru-RU" sz="2400" dirty="0">
                <a:latin typeface="Lora" pitchFamily="2" charset="0"/>
                <a:cs typeface="Times New Roman"/>
              </a:rPr>
              <a:t>истории</a:t>
            </a:r>
            <a:r>
              <a:rPr lang="ru-RU" sz="2400" spc="-55" dirty="0">
                <a:latin typeface="Lora" pitchFamily="2" charset="0"/>
                <a:cs typeface="Times New Roman"/>
              </a:rPr>
              <a:t> </a:t>
            </a:r>
            <a:r>
              <a:rPr lang="ru-RU" sz="2400" spc="-50" dirty="0">
                <a:latin typeface="Lora" pitchFamily="2" charset="0"/>
                <a:cs typeface="Times New Roman"/>
              </a:rPr>
              <a:t>и </a:t>
            </a:r>
            <a:r>
              <a:rPr lang="ru-RU" sz="2400" dirty="0">
                <a:latin typeface="Lora" pitchFamily="2" charset="0"/>
                <a:cs typeface="Times New Roman"/>
              </a:rPr>
              <a:t>развитие современных информационных технологий</a:t>
            </a:r>
            <a:endParaRPr lang="en" sz="2400" dirty="0">
              <a:latin typeface="Lora" pitchFamily="2" charset="0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76F45-F128-2CD8-2E8E-2CDBF8E1D4EC}"/>
              </a:ext>
            </a:extLst>
          </p:cNvPr>
          <p:cNvSpPr txBox="1"/>
          <p:nvPr/>
        </p:nvSpPr>
        <p:spPr>
          <a:xfrm>
            <a:off x="279400" y="736600"/>
            <a:ext cx="584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0B3F92"/>
                </a:solidFill>
                <a:latin typeface="Lora" pitchFamily="2" charset="0"/>
              </a:rPr>
              <a:t>Направление: История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217E5-1866-2AA3-A6A5-4195B17A1EDD}"/>
              </a:ext>
            </a:extLst>
          </p:cNvPr>
          <p:cNvSpPr txBox="1"/>
          <p:nvPr/>
        </p:nvSpPr>
        <p:spPr>
          <a:xfrm>
            <a:off x="13213842" y="4537649"/>
            <a:ext cx="5082921" cy="589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4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28 </a:t>
            </a:r>
            <a:r>
              <a:rPr lang="ru-RU" sz="2800" spc="-3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бюджетных </a:t>
            </a: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мест ВСЕГО: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Отдельная квота – 3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Особая квота – 3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Целевая квота - 3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Основные бюджетные места – 19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Платные места: 65</a:t>
            </a:r>
            <a:endParaRPr lang="ru-RU" sz="2800" dirty="0">
              <a:latin typeface="Lora" pitchFamily="2" charset="0"/>
              <a:cs typeface="Palatino Linotype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8178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2306" y="759524"/>
            <a:ext cx="4508094" cy="75886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4800" spc="-15" dirty="0">
                <a:solidFill>
                  <a:srgbClr val="0B3F92"/>
                </a:solidFill>
                <a:latin typeface="Lora" pitchFamily="2" charset="0"/>
                <a:cs typeface="Palatino Linotype"/>
              </a:rPr>
              <a:t>Направление:</a:t>
            </a:r>
            <a:endParaRPr sz="4800" dirty="0">
              <a:solidFill>
                <a:srgbClr val="0B3F92"/>
              </a:solidFill>
              <a:latin typeface="Lora" pitchFamily="2" charset="0"/>
              <a:cs typeface="Palatino Linotyp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902" y="1371715"/>
            <a:ext cx="5949315" cy="2174634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>
              <a:lnSpc>
                <a:spcPts val="5580"/>
              </a:lnSpc>
              <a:spcBef>
                <a:spcPts val="158"/>
              </a:spcBef>
            </a:pPr>
            <a:r>
              <a:rPr sz="4800" spc="-15" dirty="0">
                <a:solidFill>
                  <a:srgbClr val="0B3F92"/>
                </a:solidFill>
                <a:latin typeface="Lora" pitchFamily="2" charset="0"/>
              </a:rPr>
              <a:t>История</a:t>
            </a:r>
            <a:endParaRPr sz="4800" dirty="0">
              <a:solidFill>
                <a:srgbClr val="0B3F92"/>
              </a:solidFill>
              <a:latin typeface="Lora" pitchFamily="2" charset="0"/>
            </a:endParaRPr>
          </a:p>
          <a:p>
            <a:pPr>
              <a:lnSpc>
                <a:spcPts val="5580"/>
              </a:lnSpc>
            </a:pPr>
            <a:r>
              <a:rPr sz="4800" dirty="0">
                <a:solidFill>
                  <a:srgbClr val="0B3F92"/>
                </a:solidFill>
                <a:latin typeface="Lora" pitchFamily="2" charset="0"/>
              </a:rPr>
              <a:t>современной</a:t>
            </a:r>
            <a:r>
              <a:rPr sz="4800" spc="8" dirty="0">
                <a:solidFill>
                  <a:srgbClr val="0B3F92"/>
                </a:solidFill>
                <a:latin typeface="Lora" pitchFamily="2" charset="0"/>
              </a:rPr>
              <a:t> </a:t>
            </a:r>
            <a:r>
              <a:rPr sz="4800" spc="-15" dirty="0">
                <a:solidFill>
                  <a:srgbClr val="0B3F92"/>
                </a:solidFill>
                <a:latin typeface="Lora" pitchFamily="2" charset="0"/>
              </a:rPr>
              <a:t>России</a:t>
            </a:r>
            <a:endParaRPr sz="4800" dirty="0">
              <a:solidFill>
                <a:srgbClr val="0B3F92"/>
              </a:solidFill>
              <a:latin typeface="Lora" pitchFamily="2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"/>
            <a:ext cx="18288000" cy="10289627"/>
            <a:chOff x="0" y="0"/>
            <a:chExt cx="12192000" cy="6859751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05455"/>
              <a:ext cx="4332732" cy="4352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0243" y="0"/>
              <a:ext cx="3381755" cy="2552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75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2486660"/>
                  </a:moveTo>
                  <a:lnTo>
                    <a:pt x="4381500" y="2486660"/>
                  </a:lnTo>
                  <a:lnTo>
                    <a:pt x="4381500" y="0"/>
                  </a:lnTo>
                  <a:lnTo>
                    <a:pt x="4314825" y="0"/>
                  </a:lnTo>
                  <a:lnTo>
                    <a:pt x="4314825" y="2486660"/>
                  </a:lnTo>
                  <a:lnTo>
                    <a:pt x="0" y="2486660"/>
                  </a:lnTo>
                  <a:lnTo>
                    <a:pt x="0" y="2552700"/>
                  </a:lnTo>
                  <a:lnTo>
                    <a:pt x="4314825" y="2552700"/>
                  </a:lnTo>
                  <a:lnTo>
                    <a:pt x="4314825" y="6858000"/>
                  </a:lnTo>
                  <a:lnTo>
                    <a:pt x="4381500" y="6858000"/>
                  </a:lnTo>
                  <a:lnTo>
                    <a:pt x="4381500" y="2552700"/>
                  </a:lnTo>
                  <a:lnTo>
                    <a:pt x="12192000" y="2552700"/>
                  </a:lnTo>
                  <a:lnTo>
                    <a:pt x="12192000" y="2486660"/>
                  </a:lnTo>
                  <a:close/>
                </a:path>
              </a:pathLst>
            </a:custGeom>
            <a:solidFill>
              <a:srgbClr val="202A3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715126" y="3839719"/>
            <a:ext cx="6243638" cy="6094873"/>
          </a:xfrm>
          <a:prstGeom prst="rect">
            <a:avLst/>
          </a:prstGeom>
        </p:spPr>
        <p:txBody>
          <a:bodyPr vert="horz" wrap="square" lIns="0" tIns="97154" rIns="0" bIns="0" rtlCol="0">
            <a:spAutoFit/>
          </a:bodyPr>
          <a:lstStyle/>
          <a:p>
            <a:pPr marL="361950" marR="110490" indent="-342900">
              <a:lnSpc>
                <a:spcPct val="80000"/>
              </a:lnSpc>
              <a:spcBef>
                <a:spcPts val="764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550" spc="-45" dirty="0">
                <a:latin typeface="Times New Roman"/>
                <a:cs typeface="Times New Roman"/>
              </a:rPr>
              <a:t>Подготовка</a:t>
            </a:r>
            <a:r>
              <a:rPr sz="2550" spc="-233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специалистов по</a:t>
            </a:r>
            <a:r>
              <a:rPr sz="2550" spc="-45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истории современной</a:t>
            </a:r>
            <a:r>
              <a:rPr sz="2550" spc="-105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России,</a:t>
            </a:r>
            <a:r>
              <a:rPr sz="2550" spc="-83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способных</a:t>
            </a:r>
            <a:r>
              <a:rPr sz="2550" spc="-75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работать </a:t>
            </a:r>
            <a:r>
              <a:rPr sz="2550" dirty="0">
                <a:latin typeface="Times New Roman"/>
                <a:cs typeface="Times New Roman"/>
              </a:rPr>
              <a:t>в</a:t>
            </a:r>
            <a:r>
              <a:rPr sz="2550" spc="-30" dirty="0">
                <a:latin typeface="Times New Roman"/>
                <a:cs typeface="Times New Roman"/>
              </a:rPr>
              <a:t> </a:t>
            </a:r>
            <a:r>
              <a:rPr sz="2550" spc="-38" dirty="0">
                <a:latin typeface="Times New Roman"/>
                <a:cs typeface="Times New Roman"/>
              </a:rPr>
              <a:t>экспертно-</a:t>
            </a:r>
            <a:r>
              <a:rPr sz="2550" dirty="0">
                <a:latin typeface="Times New Roman"/>
                <a:cs typeface="Times New Roman"/>
              </a:rPr>
              <a:t>аналитических</a:t>
            </a:r>
            <a:r>
              <a:rPr sz="2550" spc="-23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структурах, органах</a:t>
            </a:r>
            <a:r>
              <a:rPr sz="2550" spc="-45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власти,</a:t>
            </a:r>
            <a:r>
              <a:rPr sz="2550" spc="-53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издательских</a:t>
            </a:r>
            <a:r>
              <a:rPr sz="2550" spc="-90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центрах,</a:t>
            </a:r>
            <a:r>
              <a:rPr sz="2550" spc="-45" dirty="0">
                <a:latin typeface="Times New Roman"/>
                <a:cs typeface="Times New Roman"/>
              </a:rPr>
              <a:t> </a:t>
            </a:r>
            <a:r>
              <a:rPr sz="2550" spc="-38" dirty="0">
                <a:latin typeface="Times New Roman"/>
                <a:cs typeface="Times New Roman"/>
              </a:rPr>
              <a:t>на </a:t>
            </a:r>
            <a:r>
              <a:rPr sz="2550" dirty="0">
                <a:latin typeface="Times New Roman"/>
                <a:cs typeface="Times New Roman"/>
              </a:rPr>
              <a:t>телевидении,</a:t>
            </a:r>
            <a:r>
              <a:rPr sz="2550" spc="-158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в</a:t>
            </a:r>
            <a:r>
              <a:rPr sz="2550" spc="-15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СМИ, в</a:t>
            </a:r>
            <a:r>
              <a:rPr sz="2550" spc="-120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учебных заведениях</a:t>
            </a:r>
            <a:endParaRPr sz="2550" dirty="0">
              <a:latin typeface="Times New Roman"/>
              <a:cs typeface="Times New Roman"/>
            </a:endParaRPr>
          </a:p>
          <a:p>
            <a:pPr marL="361950" marR="38100" indent="-342900">
              <a:lnSpc>
                <a:spcPts val="2490"/>
              </a:lnSpc>
              <a:spcBef>
                <a:spcPts val="1478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550" b="1" spc="-30" dirty="0">
                <a:latin typeface="Times New Roman"/>
                <a:cs typeface="Times New Roman"/>
              </a:rPr>
              <a:t>Специализированные</a:t>
            </a:r>
            <a:r>
              <a:rPr sz="2550" b="1" spc="-53" dirty="0">
                <a:latin typeface="Times New Roman"/>
                <a:cs typeface="Times New Roman"/>
              </a:rPr>
              <a:t> </a:t>
            </a:r>
            <a:r>
              <a:rPr sz="2550" b="1" dirty="0">
                <a:latin typeface="Times New Roman"/>
                <a:cs typeface="Times New Roman"/>
              </a:rPr>
              <a:t>курсы:</a:t>
            </a:r>
            <a:r>
              <a:rPr sz="2550" b="1" spc="30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публичная </a:t>
            </a:r>
            <a:r>
              <a:rPr sz="2550" dirty="0">
                <a:latin typeface="Times New Roman"/>
                <a:cs typeface="Times New Roman"/>
              </a:rPr>
              <a:t>история,</a:t>
            </a:r>
            <a:r>
              <a:rPr sz="2550" spc="-127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история</a:t>
            </a:r>
            <a:r>
              <a:rPr sz="2550" spc="-113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и</a:t>
            </a:r>
            <a:r>
              <a:rPr sz="2550" spc="-30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современнная</a:t>
            </a:r>
            <a:endParaRPr sz="2550" dirty="0">
              <a:latin typeface="Times New Roman"/>
              <a:cs typeface="Times New Roman"/>
            </a:endParaRPr>
          </a:p>
          <a:p>
            <a:pPr marL="361950">
              <a:lnSpc>
                <a:spcPts val="2183"/>
              </a:lnSpc>
            </a:pPr>
            <a:r>
              <a:rPr sz="2550" dirty="0">
                <a:latin typeface="Times New Roman"/>
                <a:cs typeface="Times New Roman"/>
              </a:rPr>
              <a:t>организация</a:t>
            </a:r>
            <a:r>
              <a:rPr sz="2550" spc="-45" dirty="0">
                <a:latin typeface="Times New Roman"/>
                <a:cs typeface="Times New Roman"/>
              </a:rPr>
              <a:t> </a:t>
            </a:r>
            <a:r>
              <a:rPr sz="2550" spc="-38" dirty="0">
                <a:latin typeface="Times New Roman"/>
                <a:cs typeface="Times New Roman"/>
              </a:rPr>
              <a:t>государственных </a:t>
            </a:r>
            <a:r>
              <a:rPr sz="2550" spc="-15" dirty="0">
                <a:latin typeface="Times New Roman"/>
                <a:cs typeface="Times New Roman"/>
              </a:rPr>
              <a:t>учреждений</a:t>
            </a:r>
            <a:endParaRPr sz="2550" dirty="0">
              <a:latin typeface="Times New Roman"/>
              <a:cs typeface="Times New Roman"/>
            </a:endParaRPr>
          </a:p>
          <a:p>
            <a:pPr marL="361950" marR="581978">
              <a:lnSpc>
                <a:spcPct val="81000"/>
              </a:lnSpc>
              <a:spcBef>
                <a:spcPts val="293"/>
              </a:spcBef>
            </a:pPr>
            <a:r>
              <a:rPr sz="2550" dirty="0">
                <a:latin typeface="Times New Roman"/>
                <a:cs typeface="Times New Roman"/>
              </a:rPr>
              <a:t>России,</a:t>
            </a:r>
            <a:r>
              <a:rPr sz="2550" spc="-60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региональная</a:t>
            </a:r>
            <a:r>
              <a:rPr sz="2550" spc="-143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история</a:t>
            </a:r>
            <a:r>
              <a:rPr sz="2550" spc="-127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России, гуманитарные</a:t>
            </a:r>
            <a:r>
              <a:rPr sz="2550" spc="-60" dirty="0">
                <a:latin typeface="Times New Roman"/>
                <a:cs typeface="Times New Roman"/>
              </a:rPr>
              <a:t> </a:t>
            </a:r>
            <a:r>
              <a:rPr sz="2550" spc="-30" dirty="0">
                <a:latin typeface="Times New Roman"/>
                <a:cs typeface="Times New Roman"/>
              </a:rPr>
              <a:t>исследования</a:t>
            </a:r>
            <a:r>
              <a:rPr sz="2550" spc="53" dirty="0">
                <a:latin typeface="Times New Roman"/>
                <a:cs typeface="Times New Roman"/>
              </a:rPr>
              <a:t> </a:t>
            </a:r>
            <a:r>
              <a:rPr sz="2550" spc="-75" dirty="0">
                <a:latin typeface="Times New Roman"/>
                <a:cs typeface="Times New Roman"/>
              </a:rPr>
              <a:t>в </a:t>
            </a:r>
            <a:r>
              <a:rPr sz="2550" spc="-15" dirty="0">
                <a:latin typeface="Times New Roman"/>
                <a:cs typeface="Times New Roman"/>
              </a:rPr>
              <a:t>современной</a:t>
            </a:r>
            <a:r>
              <a:rPr sz="2550" spc="-75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России,</a:t>
            </a:r>
            <a:r>
              <a:rPr sz="2550" spc="-53" dirty="0">
                <a:latin typeface="Times New Roman"/>
                <a:cs typeface="Times New Roman"/>
              </a:rPr>
              <a:t> </a:t>
            </a:r>
            <a:r>
              <a:rPr sz="2550" spc="-15" dirty="0">
                <a:latin typeface="Times New Roman"/>
                <a:cs typeface="Times New Roman"/>
              </a:rPr>
              <a:t>методы </a:t>
            </a:r>
            <a:r>
              <a:rPr sz="2550" spc="-45" dirty="0">
                <a:latin typeface="Times New Roman"/>
                <a:cs typeface="Times New Roman"/>
              </a:rPr>
              <a:t>коммуникативного</a:t>
            </a:r>
            <a:r>
              <a:rPr sz="2550" spc="-60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анализа</a:t>
            </a:r>
            <a:r>
              <a:rPr sz="2550" spc="75" dirty="0">
                <a:latin typeface="Times New Roman"/>
                <a:cs typeface="Times New Roman"/>
              </a:rPr>
              <a:t> </a:t>
            </a:r>
            <a:r>
              <a:rPr sz="2550" spc="-75" dirty="0">
                <a:latin typeface="Times New Roman"/>
                <a:cs typeface="Times New Roman"/>
              </a:rPr>
              <a:t>в</a:t>
            </a:r>
            <a:endParaRPr sz="2550" dirty="0">
              <a:latin typeface="Times New Roman"/>
              <a:cs typeface="Times New Roman"/>
            </a:endParaRPr>
          </a:p>
          <a:p>
            <a:pPr marL="361950">
              <a:lnSpc>
                <a:spcPts val="2483"/>
              </a:lnSpc>
            </a:pPr>
            <a:r>
              <a:rPr sz="2550" dirty="0">
                <a:latin typeface="Times New Roman"/>
                <a:cs typeface="Times New Roman"/>
              </a:rPr>
              <a:t>исторических</a:t>
            </a:r>
            <a:r>
              <a:rPr sz="2550" spc="-98" dirty="0">
                <a:latin typeface="Times New Roman"/>
                <a:cs typeface="Times New Roman"/>
              </a:rPr>
              <a:t> </a:t>
            </a:r>
            <a:r>
              <a:rPr sz="2550" spc="-30" dirty="0">
                <a:latin typeface="Times New Roman"/>
                <a:cs typeface="Times New Roman"/>
              </a:rPr>
              <a:t>исследованиях </a:t>
            </a:r>
            <a:r>
              <a:rPr sz="2550" dirty="0">
                <a:latin typeface="Times New Roman"/>
                <a:cs typeface="Times New Roman"/>
              </a:rPr>
              <a:t>и</a:t>
            </a:r>
            <a:r>
              <a:rPr sz="2550" spc="8" dirty="0">
                <a:latin typeface="Times New Roman"/>
                <a:cs typeface="Times New Roman"/>
              </a:rPr>
              <a:t> </a:t>
            </a:r>
            <a:r>
              <a:rPr sz="2550" spc="-38" dirty="0">
                <a:latin typeface="Times New Roman"/>
                <a:cs typeface="Times New Roman"/>
              </a:rPr>
              <a:t>др.</a:t>
            </a:r>
            <a:endParaRPr sz="2550" dirty="0">
              <a:latin typeface="Times New Roman"/>
              <a:cs typeface="Times New Roman"/>
            </a:endParaRPr>
          </a:p>
          <a:p>
            <a:pPr marL="361950" marR="99060" indent="-342900">
              <a:lnSpc>
                <a:spcPts val="2550"/>
              </a:lnSpc>
              <a:spcBef>
                <a:spcPts val="1500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550" spc="-53" dirty="0">
                <a:latin typeface="Times New Roman"/>
                <a:cs typeface="Times New Roman"/>
              </a:rPr>
              <a:t>Научно-</a:t>
            </a:r>
            <a:r>
              <a:rPr sz="2550" spc="-30" dirty="0">
                <a:latin typeface="Times New Roman"/>
                <a:cs typeface="Times New Roman"/>
              </a:rPr>
              <a:t>исследовательская </a:t>
            </a:r>
            <a:r>
              <a:rPr sz="2550" dirty="0">
                <a:latin typeface="Times New Roman"/>
                <a:cs typeface="Times New Roman"/>
              </a:rPr>
              <a:t>деятельность</a:t>
            </a:r>
            <a:r>
              <a:rPr sz="2550" spc="-8" dirty="0">
                <a:latin typeface="Times New Roman"/>
                <a:cs typeface="Times New Roman"/>
              </a:rPr>
              <a:t> </a:t>
            </a:r>
            <a:r>
              <a:rPr sz="2550" spc="-75" dirty="0">
                <a:latin typeface="Times New Roman"/>
                <a:cs typeface="Times New Roman"/>
              </a:rPr>
              <a:t>с </a:t>
            </a:r>
            <a:r>
              <a:rPr sz="2550" spc="-30" dirty="0">
                <a:latin typeface="Times New Roman"/>
                <a:cs typeface="Times New Roman"/>
              </a:rPr>
              <a:t>использованием</a:t>
            </a:r>
            <a:r>
              <a:rPr sz="2550" spc="-53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архивных</a:t>
            </a:r>
            <a:r>
              <a:rPr sz="2550" spc="-15" dirty="0">
                <a:latin typeface="Times New Roman"/>
                <a:cs typeface="Times New Roman"/>
              </a:rPr>
              <a:t> документов</a:t>
            </a:r>
            <a:endParaRPr sz="2550" dirty="0">
              <a:latin typeface="Times New Roman"/>
              <a:cs typeface="Times New Roman"/>
            </a:endParaRPr>
          </a:p>
          <a:p>
            <a:pPr marL="448628" indent="-429578">
              <a:spcBef>
                <a:spcPts val="907"/>
              </a:spcBef>
              <a:buFont typeface="Microsoft Sans Serif"/>
              <a:buChar char="•"/>
              <a:tabLst>
                <a:tab pos="448628" algn="l"/>
              </a:tabLst>
            </a:pPr>
            <a:r>
              <a:rPr sz="2550" dirty="0">
                <a:latin typeface="Times New Roman"/>
                <a:cs typeface="Times New Roman"/>
              </a:rPr>
              <a:t>Два</a:t>
            </a:r>
            <a:r>
              <a:rPr sz="2550" spc="-38" dirty="0">
                <a:latin typeface="Times New Roman"/>
                <a:cs typeface="Times New Roman"/>
              </a:rPr>
              <a:t> </a:t>
            </a:r>
            <a:r>
              <a:rPr sz="2550" dirty="0">
                <a:latin typeface="Times New Roman"/>
                <a:cs typeface="Times New Roman"/>
              </a:rPr>
              <a:t>иностранных</a:t>
            </a:r>
            <a:r>
              <a:rPr sz="2550" spc="-83" dirty="0">
                <a:latin typeface="Times New Roman"/>
                <a:cs typeface="Times New Roman"/>
              </a:rPr>
              <a:t> </a:t>
            </a:r>
            <a:r>
              <a:rPr sz="2550" spc="-30" dirty="0">
                <a:latin typeface="Times New Roman"/>
                <a:cs typeface="Times New Roman"/>
              </a:rPr>
              <a:t>языка</a:t>
            </a:r>
            <a:endParaRPr sz="2550" dirty="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74535" y="0"/>
            <a:ext cx="6641592" cy="10287000"/>
            <a:chOff x="4383023" y="0"/>
            <a:chExt cx="4427728" cy="6858000"/>
          </a:xfrm>
        </p:grpSpPr>
        <p:sp>
          <p:nvSpPr>
            <p:cNvPr id="10" name="object 10"/>
            <p:cNvSpPr/>
            <p:nvPr/>
          </p:nvSpPr>
          <p:spPr>
            <a:xfrm>
              <a:off x="8744711" y="0"/>
              <a:ext cx="66040" cy="6858000"/>
            </a:xfrm>
            <a:custGeom>
              <a:avLst/>
              <a:gdLst/>
              <a:ahLst/>
              <a:cxnLst/>
              <a:rect l="l" t="t" r="r" b="b"/>
              <a:pathLst>
                <a:path w="66040" h="6858000">
                  <a:moveTo>
                    <a:pt x="65531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5531" y="6858000"/>
                  </a:lnTo>
                  <a:lnTo>
                    <a:pt x="65531" y="0"/>
                  </a:lnTo>
                  <a:close/>
                </a:path>
              </a:pathLst>
            </a:custGeom>
            <a:solidFill>
              <a:srgbClr val="202A3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3023" y="0"/>
              <a:ext cx="4351020" cy="248564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424915" y="4205096"/>
            <a:ext cx="4653915" cy="5284073"/>
          </a:xfrm>
          <a:prstGeom prst="rect">
            <a:avLst/>
          </a:prstGeom>
        </p:spPr>
        <p:txBody>
          <a:bodyPr vert="horz" wrap="square" lIns="0" tIns="39051" rIns="0" bIns="0" rtlCol="0">
            <a:spAutoFit/>
          </a:bodyPr>
          <a:lstStyle/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4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20 </a:t>
            </a:r>
            <a:r>
              <a:rPr lang="ru-RU" sz="3200" spc="-3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бюджетных </a:t>
            </a: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мест ВСЕГО: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Отдельная квота – 3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Особая квота – 3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Основные бюджетные места – 16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Платные места: 15</a:t>
            </a:r>
            <a:endParaRPr lang="ru-RU" sz="3200" dirty="0">
              <a:latin typeface="Lora" pitchFamily="2" charset="0"/>
              <a:cs typeface="Palatino Linoty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750" y="743636"/>
            <a:ext cx="5964555" cy="2751715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R="5715">
              <a:lnSpc>
                <a:spcPts val="5498"/>
              </a:lnSpc>
              <a:spcBef>
                <a:spcPts val="158"/>
              </a:spcBef>
            </a:pPr>
            <a:r>
              <a:rPr sz="4800" spc="-15" dirty="0">
                <a:solidFill>
                  <a:srgbClr val="0B3F92"/>
                </a:solidFill>
                <a:latin typeface="Lora" pitchFamily="2" charset="0"/>
              </a:rPr>
              <a:t>Направление:</a:t>
            </a:r>
            <a:endParaRPr sz="4800" dirty="0">
              <a:solidFill>
                <a:srgbClr val="0B3F92"/>
              </a:solidFill>
              <a:latin typeface="Lora" pitchFamily="2" charset="0"/>
            </a:endParaRPr>
          </a:p>
          <a:p>
            <a:pPr marL="19050" marR="7620" indent="-71438">
              <a:lnSpc>
                <a:spcPts val="5115"/>
              </a:lnSpc>
              <a:spcBef>
                <a:spcPts val="450"/>
              </a:spcBef>
            </a:pPr>
            <a:r>
              <a:rPr sz="4800" spc="-15" dirty="0">
                <a:solidFill>
                  <a:srgbClr val="0B3F92"/>
                </a:solidFill>
                <a:latin typeface="Lora" pitchFamily="2" charset="0"/>
              </a:rPr>
              <a:t>История</a:t>
            </a:r>
            <a:r>
              <a:rPr sz="4800" spc="-217" dirty="0">
                <a:solidFill>
                  <a:srgbClr val="0B3F92"/>
                </a:solidFill>
                <a:latin typeface="Lora" pitchFamily="2" charset="0"/>
              </a:rPr>
              <a:t> </a:t>
            </a:r>
            <a:r>
              <a:rPr sz="4800" dirty="0">
                <a:solidFill>
                  <a:srgbClr val="0B3F92"/>
                </a:solidFill>
                <a:latin typeface="Lora" pitchFamily="2" charset="0"/>
              </a:rPr>
              <a:t>и</a:t>
            </a:r>
            <a:r>
              <a:rPr sz="4800" spc="-135" dirty="0">
                <a:solidFill>
                  <a:srgbClr val="0B3F92"/>
                </a:solidFill>
                <a:latin typeface="Lora" pitchFamily="2" charset="0"/>
              </a:rPr>
              <a:t> </a:t>
            </a:r>
            <a:r>
              <a:rPr sz="4800" spc="-15" dirty="0">
                <a:solidFill>
                  <a:srgbClr val="0B3F92"/>
                </a:solidFill>
                <a:latin typeface="Lora" pitchFamily="2" charset="0"/>
              </a:rPr>
              <a:t>культура </a:t>
            </a:r>
            <a:r>
              <a:rPr sz="4800" dirty="0">
                <a:solidFill>
                  <a:srgbClr val="0B3F92"/>
                </a:solidFill>
                <a:latin typeface="Lora" pitchFamily="2" charset="0"/>
              </a:rPr>
              <a:t>Латинской</a:t>
            </a:r>
            <a:r>
              <a:rPr sz="4800" spc="105" dirty="0">
                <a:solidFill>
                  <a:srgbClr val="0B3F92"/>
                </a:solidFill>
                <a:latin typeface="Lora" pitchFamily="2" charset="0"/>
              </a:rPr>
              <a:t> </a:t>
            </a:r>
            <a:r>
              <a:rPr sz="4800" spc="-30" dirty="0">
                <a:solidFill>
                  <a:srgbClr val="0B3F92"/>
                </a:solidFill>
                <a:latin typeface="Lora" pitchFamily="2" charset="0"/>
              </a:rPr>
              <a:t>Америки</a:t>
            </a:r>
            <a:endParaRPr sz="4800" dirty="0">
              <a:solidFill>
                <a:srgbClr val="0B3F92"/>
              </a:solidFill>
              <a:latin typeface="Lora" pitchFamily="2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572250" cy="10287000"/>
            <a:chOff x="0" y="0"/>
            <a:chExt cx="43815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05455"/>
              <a:ext cx="4381500" cy="43525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4381500" cy="6858000"/>
            </a:xfrm>
            <a:custGeom>
              <a:avLst/>
              <a:gdLst/>
              <a:ahLst/>
              <a:cxnLst/>
              <a:rect l="l" t="t" r="r" b="b"/>
              <a:pathLst>
                <a:path w="4381500" h="6858000">
                  <a:moveTo>
                    <a:pt x="4381500" y="0"/>
                  </a:moveTo>
                  <a:lnTo>
                    <a:pt x="4314825" y="0"/>
                  </a:lnTo>
                  <a:lnTo>
                    <a:pt x="4314825" y="2476500"/>
                  </a:lnTo>
                  <a:lnTo>
                    <a:pt x="0" y="2476500"/>
                  </a:lnTo>
                  <a:lnTo>
                    <a:pt x="0" y="2543810"/>
                  </a:lnTo>
                  <a:lnTo>
                    <a:pt x="4314825" y="2543810"/>
                  </a:lnTo>
                  <a:lnTo>
                    <a:pt x="4314825" y="6858000"/>
                  </a:lnTo>
                  <a:lnTo>
                    <a:pt x="4381500" y="6858000"/>
                  </a:lnTo>
                  <a:lnTo>
                    <a:pt x="4381500" y="2543810"/>
                  </a:lnTo>
                  <a:lnTo>
                    <a:pt x="4381500" y="2476500"/>
                  </a:lnTo>
                  <a:lnTo>
                    <a:pt x="4381500" y="0"/>
                  </a:lnTo>
                  <a:close/>
                </a:path>
              </a:pathLst>
            </a:custGeom>
            <a:solidFill>
              <a:srgbClr val="202A3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3117069" y="0"/>
            <a:ext cx="5171123" cy="10287000"/>
            <a:chOff x="8744712" y="0"/>
            <a:chExt cx="3447415" cy="68580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0243" y="0"/>
              <a:ext cx="3381755" cy="25527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744712" y="0"/>
              <a:ext cx="3447415" cy="6858000"/>
            </a:xfrm>
            <a:custGeom>
              <a:avLst/>
              <a:gdLst/>
              <a:ahLst/>
              <a:cxnLst/>
              <a:rect l="l" t="t" r="r" b="b"/>
              <a:pathLst>
                <a:path w="3447415" h="6858000">
                  <a:moveTo>
                    <a:pt x="3447288" y="2514600"/>
                  </a:moveTo>
                  <a:lnTo>
                    <a:pt x="66675" y="2514600"/>
                  </a:lnTo>
                  <a:lnTo>
                    <a:pt x="66675" y="0"/>
                  </a:lnTo>
                  <a:lnTo>
                    <a:pt x="0" y="0"/>
                  </a:lnTo>
                  <a:lnTo>
                    <a:pt x="0" y="2514600"/>
                  </a:lnTo>
                  <a:lnTo>
                    <a:pt x="0" y="2581910"/>
                  </a:lnTo>
                  <a:lnTo>
                    <a:pt x="0" y="6858000"/>
                  </a:lnTo>
                  <a:lnTo>
                    <a:pt x="66675" y="6858000"/>
                  </a:lnTo>
                  <a:lnTo>
                    <a:pt x="66675" y="2581910"/>
                  </a:lnTo>
                  <a:lnTo>
                    <a:pt x="3447288" y="2581910"/>
                  </a:lnTo>
                  <a:lnTo>
                    <a:pt x="3447288" y="2514600"/>
                  </a:lnTo>
                  <a:close/>
                </a:path>
              </a:pathLst>
            </a:custGeom>
            <a:solidFill>
              <a:srgbClr val="202A3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92646" y="171565"/>
            <a:ext cx="6332220" cy="9909252"/>
          </a:xfrm>
          <a:prstGeom prst="rect">
            <a:avLst/>
          </a:prstGeom>
        </p:spPr>
        <p:txBody>
          <a:bodyPr vert="horz" wrap="square" lIns="0" tIns="67628" rIns="0" bIns="0" rtlCol="0">
            <a:spAutoFit/>
          </a:bodyPr>
          <a:lstStyle/>
          <a:p>
            <a:pPr marL="123825" marR="77153" algn="ctr">
              <a:lnSpc>
                <a:spcPct val="89600"/>
              </a:lnSpc>
              <a:spcBef>
                <a:spcPts val="533"/>
              </a:spcBef>
            </a:pP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Образовательная</a:t>
            </a:r>
            <a:r>
              <a:rPr sz="3000" spc="-5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программа</a:t>
            </a:r>
            <a:r>
              <a:rPr sz="3000" spc="-15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основана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на</a:t>
            </a:r>
            <a:r>
              <a:rPr sz="3000" spc="-9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38" dirty="0">
                <a:solidFill>
                  <a:srgbClr val="202A35"/>
                </a:solidFill>
                <a:latin typeface="Times New Roman"/>
                <a:cs typeface="Times New Roman"/>
              </a:rPr>
              <a:t>научной</a:t>
            </a:r>
            <a:r>
              <a:rPr sz="3000" spc="-15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школе</a:t>
            </a:r>
            <a:r>
              <a:rPr sz="3000" spc="-10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великого российского</a:t>
            </a:r>
            <a:r>
              <a:rPr sz="3000" spc="-7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американиста</a:t>
            </a:r>
            <a:r>
              <a:rPr sz="3000" spc="-9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Юрия</a:t>
            </a:r>
            <a:endParaRPr sz="3000">
              <a:latin typeface="Times New Roman"/>
              <a:cs typeface="Times New Roman"/>
            </a:endParaRPr>
          </a:p>
          <a:p>
            <a:pPr marL="68580" marR="7620" indent="-2858" algn="ctr">
              <a:lnSpc>
                <a:spcPts val="3300"/>
              </a:lnSpc>
              <a:spcBef>
                <a:spcPts val="75"/>
              </a:spcBef>
            </a:pP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Валентиновича</a:t>
            </a:r>
            <a:r>
              <a:rPr sz="3000" spc="-8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Кнорозова, 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дешифровавшего</a:t>
            </a:r>
            <a:r>
              <a:rPr sz="3000" spc="-7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в</a:t>
            </a:r>
            <a:r>
              <a:rPr sz="3000" spc="-6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середине</a:t>
            </a:r>
            <a:r>
              <a:rPr sz="3000" spc="-9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ХХ</a:t>
            </a:r>
            <a:r>
              <a:rPr sz="3000" spc="-4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38" dirty="0">
                <a:solidFill>
                  <a:srgbClr val="202A35"/>
                </a:solidFill>
                <a:latin typeface="Times New Roman"/>
                <a:cs typeface="Times New Roman"/>
              </a:rPr>
              <a:t>в. 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иероглифическую</a:t>
            </a:r>
            <a:r>
              <a:rPr sz="3000" spc="6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письменность</a:t>
            </a:r>
            <a:r>
              <a:rPr sz="3000" spc="-9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майя.</a:t>
            </a:r>
            <a:endParaRPr sz="3000">
              <a:latin typeface="Times New Roman"/>
              <a:cs typeface="Times New Roman"/>
            </a:endParaRPr>
          </a:p>
          <a:p>
            <a:pPr marL="25718" algn="ctr">
              <a:lnSpc>
                <a:spcPts val="2865"/>
              </a:lnSpc>
            </a:pP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Создана</a:t>
            </a:r>
            <a:r>
              <a:rPr sz="3000" spc="-15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ученицей</a:t>
            </a:r>
            <a:r>
              <a:rPr sz="3000" spc="-4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Ю.В.</a:t>
            </a:r>
            <a:r>
              <a:rPr sz="3000" spc="-11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Кнорозова</a:t>
            </a:r>
            <a:endParaRPr sz="3000">
              <a:latin typeface="Times New Roman"/>
              <a:cs typeface="Times New Roman"/>
            </a:endParaRPr>
          </a:p>
          <a:p>
            <a:pPr marL="27623" algn="ctr">
              <a:lnSpc>
                <a:spcPts val="3525"/>
              </a:lnSpc>
            </a:pP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д.и.н.,</a:t>
            </a:r>
            <a:r>
              <a:rPr sz="3000" spc="-3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проф.</a:t>
            </a:r>
            <a:r>
              <a:rPr sz="3000" spc="-9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0" dirty="0">
                <a:solidFill>
                  <a:srgbClr val="202A35"/>
                </a:solidFill>
                <a:latin typeface="Times New Roman"/>
                <a:cs typeface="Times New Roman"/>
              </a:rPr>
              <a:t>Г.Г.</a:t>
            </a:r>
            <a:r>
              <a:rPr sz="3000" spc="-24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Ершовой</a:t>
            </a:r>
            <a:endParaRPr sz="3000">
              <a:latin typeface="Times New Roman"/>
              <a:cs typeface="Times New Roman"/>
            </a:endParaRPr>
          </a:p>
          <a:p>
            <a:pPr marL="361950" marR="340994" indent="-342900">
              <a:lnSpc>
                <a:spcPct val="90700"/>
              </a:lnSpc>
              <a:spcBef>
                <a:spcPts val="1500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3000" b="1" spc="-30" dirty="0">
                <a:solidFill>
                  <a:srgbClr val="202A35"/>
                </a:solidFill>
                <a:latin typeface="Times New Roman"/>
                <a:cs typeface="Times New Roman"/>
              </a:rPr>
              <a:t>Специализированные</a:t>
            </a:r>
            <a:r>
              <a:rPr sz="3000" b="1" spc="3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b="1" spc="-15" dirty="0">
                <a:solidFill>
                  <a:srgbClr val="202A35"/>
                </a:solidFill>
                <a:latin typeface="Times New Roman"/>
                <a:cs typeface="Times New Roman"/>
              </a:rPr>
              <a:t>курсы: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история</a:t>
            </a:r>
            <a:r>
              <a:rPr sz="2700" spc="-6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38" dirty="0">
                <a:solidFill>
                  <a:srgbClr val="202A35"/>
                </a:solidFill>
                <a:latin typeface="Times New Roman"/>
                <a:cs typeface="Times New Roman"/>
              </a:rPr>
              <a:t>доколумбовых</a:t>
            </a:r>
            <a:r>
              <a:rPr sz="2700" spc="-4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цивилизаций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Америки,</a:t>
            </a:r>
            <a:r>
              <a:rPr sz="2700" spc="-13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история</a:t>
            </a:r>
            <a:r>
              <a:rPr sz="2700" spc="-12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Испании,</a:t>
            </a:r>
            <a:r>
              <a:rPr sz="2700" spc="-9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история </a:t>
            </a:r>
            <a:r>
              <a:rPr sz="2700" spc="-30" dirty="0">
                <a:solidFill>
                  <a:srgbClr val="202A35"/>
                </a:solidFill>
                <a:latin typeface="Times New Roman"/>
                <a:cs typeface="Times New Roman"/>
              </a:rPr>
              <a:t>латинской</a:t>
            </a:r>
            <a:r>
              <a:rPr sz="2700" spc="-6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Америки</a:t>
            </a:r>
            <a:r>
              <a:rPr sz="2700" spc="-6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в</a:t>
            </a:r>
            <a:r>
              <a:rPr sz="2700" spc="-11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колониальную </a:t>
            </a:r>
            <a:r>
              <a:rPr sz="2700" spc="-90" dirty="0">
                <a:solidFill>
                  <a:srgbClr val="202A35"/>
                </a:solidFill>
                <a:latin typeface="Times New Roman"/>
                <a:cs typeface="Times New Roman"/>
              </a:rPr>
              <a:t>эпоху,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история</a:t>
            </a:r>
            <a:r>
              <a:rPr sz="2700" spc="-9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30" dirty="0">
                <a:solidFill>
                  <a:srgbClr val="202A35"/>
                </a:solidFill>
                <a:latin typeface="Times New Roman"/>
                <a:cs typeface="Times New Roman"/>
              </a:rPr>
              <a:t>латинской</a:t>
            </a:r>
            <a:r>
              <a:rPr sz="2700" spc="-3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Америки</a:t>
            </a:r>
            <a:r>
              <a:rPr sz="2700" spc="-13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75" dirty="0">
                <a:solidFill>
                  <a:srgbClr val="202A35"/>
                </a:solidFill>
                <a:latin typeface="Times New Roman"/>
                <a:cs typeface="Times New Roman"/>
              </a:rPr>
              <a:t>в </a:t>
            </a:r>
            <a:r>
              <a:rPr sz="2700" spc="-53" dirty="0">
                <a:solidFill>
                  <a:srgbClr val="202A35"/>
                </a:solidFill>
                <a:latin typeface="Times New Roman"/>
                <a:cs typeface="Times New Roman"/>
              </a:rPr>
              <a:t>XIX-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XX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вв.,</a:t>
            </a:r>
            <a:r>
              <a:rPr sz="2700" spc="-6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общество</a:t>
            </a:r>
            <a:r>
              <a:rPr sz="2700" spc="-7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</a:t>
            </a:r>
            <a:r>
              <a:rPr sz="2700" spc="-3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государство</a:t>
            </a:r>
            <a:r>
              <a:rPr sz="2700" spc="-10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75" dirty="0">
                <a:solidFill>
                  <a:srgbClr val="202A35"/>
                </a:solidFill>
                <a:latin typeface="Times New Roman"/>
                <a:cs typeface="Times New Roman"/>
              </a:rPr>
              <a:t>в</a:t>
            </a:r>
            <a:endParaRPr sz="2700">
              <a:latin typeface="Times New Roman"/>
              <a:cs typeface="Times New Roman"/>
            </a:endParaRPr>
          </a:p>
          <a:p>
            <a:pPr marL="361950" marR="168593">
              <a:lnSpc>
                <a:spcPts val="2895"/>
              </a:lnSpc>
              <a:spcBef>
                <a:spcPts val="23"/>
              </a:spcBef>
            </a:pP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странах</a:t>
            </a:r>
            <a:r>
              <a:rPr sz="2700" spc="-11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38" dirty="0">
                <a:solidFill>
                  <a:srgbClr val="202A35"/>
                </a:solidFill>
                <a:latin typeface="Times New Roman"/>
                <a:cs typeface="Times New Roman"/>
              </a:rPr>
              <a:t>латинской</a:t>
            </a:r>
            <a:r>
              <a:rPr sz="2700" spc="-6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Америки,</a:t>
            </a:r>
            <a:r>
              <a:rPr sz="2700" spc="-6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источники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по</a:t>
            </a:r>
            <a:r>
              <a:rPr sz="2700" spc="-8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истории</a:t>
            </a:r>
            <a:r>
              <a:rPr sz="2700" spc="-7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открытия</a:t>
            </a:r>
            <a:r>
              <a:rPr sz="2700" spc="-9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</a:t>
            </a:r>
            <a:r>
              <a:rPr sz="2700" spc="-171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завоевания</a:t>
            </a:r>
            <a:endParaRPr sz="2700">
              <a:latin typeface="Times New Roman"/>
              <a:cs typeface="Times New Roman"/>
            </a:endParaRPr>
          </a:p>
          <a:p>
            <a:pPr marL="361950">
              <a:lnSpc>
                <a:spcPts val="2843"/>
              </a:lnSpc>
            </a:pP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Америки,</a:t>
            </a:r>
            <a:r>
              <a:rPr sz="2700" spc="-3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15" dirty="0">
                <a:solidFill>
                  <a:srgbClr val="202A35"/>
                </a:solidFill>
                <a:latin typeface="Times New Roman"/>
                <a:cs typeface="Times New Roman"/>
              </a:rPr>
              <a:t>эпиграфика</a:t>
            </a:r>
            <a:r>
              <a:rPr sz="2700" spc="-8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майя</a:t>
            </a:r>
            <a:r>
              <a:rPr sz="2700" spc="-2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202A35"/>
                </a:solidFill>
                <a:latin typeface="Times New Roman"/>
                <a:cs typeface="Times New Roman"/>
              </a:rPr>
              <a:t>и</a:t>
            </a:r>
            <a:r>
              <a:rPr sz="2700" spc="-2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2700" spc="-38" dirty="0">
                <a:solidFill>
                  <a:srgbClr val="202A35"/>
                </a:solidFill>
                <a:latin typeface="Times New Roman"/>
                <a:cs typeface="Times New Roman"/>
              </a:rPr>
              <a:t>др.</a:t>
            </a:r>
            <a:endParaRPr sz="2700">
              <a:latin typeface="Times New Roman"/>
              <a:cs typeface="Times New Roman"/>
            </a:endParaRPr>
          </a:p>
          <a:p>
            <a:pPr marL="361950" marR="599123" indent="-342900">
              <a:lnSpc>
                <a:spcPts val="3240"/>
              </a:lnSpc>
              <a:spcBef>
                <a:spcPts val="1538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3000" b="1" spc="-45" dirty="0">
                <a:solidFill>
                  <a:srgbClr val="202A35"/>
                </a:solidFill>
                <a:latin typeface="Times New Roman"/>
                <a:cs typeface="Times New Roman"/>
              </a:rPr>
              <a:t>Исследовательская</a:t>
            </a:r>
            <a:r>
              <a:rPr sz="3000" b="1" dirty="0">
                <a:solidFill>
                  <a:srgbClr val="202A35"/>
                </a:solidFill>
                <a:latin typeface="Times New Roman"/>
                <a:cs typeface="Times New Roman"/>
              </a:rPr>
              <a:t> практика</a:t>
            </a:r>
            <a:r>
              <a:rPr sz="3000" b="1" spc="-2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75" dirty="0">
                <a:solidFill>
                  <a:srgbClr val="202A35"/>
                </a:solidFill>
                <a:latin typeface="Times New Roman"/>
                <a:cs typeface="Times New Roman"/>
              </a:rPr>
              <a:t>в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филиале</a:t>
            </a:r>
            <a:r>
              <a:rPr sz="3000" spc="-12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РГГУ</a:t>
            </a:r>
            <a:r>
              <a:rPr sz="3000" spc="-68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в</a:t>
            </a:r>
            <a:r>
              <a:rPr sz="3000" spc="-127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Гватемале</a:t>
            </a:r>
            <a:r>
              <a:rPr sz="3000" spc="-5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или</a:t>
            </a:r>
            <a:r>
              <a:rPr sz="3000" spc="-8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75" dirty="0">
                <a:solidFill>
                  <a:srgbClr val="202A35"/>
                </a:solidFill>
                <a:latin typeface="Times New Roman"/>
                <a:cs typeface="Times New Roman"/>
              </a:rPr>
              <a:t>в</a:t>
            </a:r>
            <a:endParaRPr sz="3000">
              <a:latin typeface="Times New Roman"/>
              <a:cs typeface="Times New Roman"/>
            </a:endParaRPr>
          </a:p>
          <a:p>
            <a:pPr marL="361950" marR="40958">
              <a:lnSpc>
                <a:spcPts val="3240"/>
              </a:lnSpc>
            </a:pP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Центре</a:t>
            </a:r>
            <a:r>
              <a:rPr sz="3000" spc="-171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исследований</a:t>
            </a:r>
            <a:r>
              <a:rPr sz="3000" spc="-8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майя</a:t>
            </a:r>
            <a:r>
              <a:rPr sz="3000" spc="-12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им.</a:t>
            </a:r>
            <a:r>
              <a:rPr sz="3000" spc="-13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Ю.В.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Кнорозова</a:t>
            </a:r>
            <a:r>
              <a:rPr sz="3000" spc="-127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в</a:t>
            </a:r>
            <a:r>
              <a:rPr sz="3000" spc="-16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15" dirty="0">
                <a:solidFill>
                  <a:srgbClr val="202A35"/>
                </a:solidFill>
                <a:latin typeface="Times New Roman"/>
                <a:cs typeface="Times New Roman"/>
              </a:rPr>
              <a:t>Мексике</a:t>
            </a:r>
            <a:endParaRPr sz="3000">
              <a:latin typeface="Times New Roman"/>
              <a:cs typeface="Times New Roman"/>
            </a:endParaRPr>
          </a:p>
          <a:p>
            <a:pPr marL="341948" marR="1510665" indent="-341948" algn="ctr">
              <a:lnSpc>
                <a:spcPts val="3450"/>
              </a:lnSpc>
              <a:spcBef>
                <a:spcPts val="1155"/>
              </a:spcBef>
              <a:buFont typeface="Microsoft Sans Serif"/>
              <a:buChar char="•"/>
              <a:tabLst>
                <a:tab pos="341948" algn="l"/>
              </a:tabLst>
            </a:pP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Базовый</a:t>
            </a:r>
            <a:r>
              <a:rPr sz="3000" spc="-127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язык</a:t>
            </a:r>
            <a:r>
              <a:rPr sz="3000" spc="-10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программы</a:t>
            </a:r>
            <a:r>
              <a:rPr sz="3000" spc="-11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75" dirty="0">
                <a:solidFill>
                  <a:srgbClr val="202A35"/>
                </a:solidFill>
                <a:latin typeface="Times New Roman"/>
                <a:cs typeface="Times New Roman"/>
              </a:rPr>
              <a:t>–</a:t>
            </a:r>
            <a:endParaRPr sz="3000">
              <a:latin typeface="Times New Roman"/>
              <a:cs typeface="Times New Roman"/>
            </a:endParaRPr>
          </a:p>
          <a:p>
            <a:pPr marR="1433513" algn="ctr">
              <a:lnSpc>
                <a:spcPts val="3450"/>
              </a:lnSpc>
            </a:pP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Испанский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(с</a:t>
            </a:r>
            <a:r>
              <a:rPr sz="3000" spc="-120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1</a:t>
            </a:r>
            <a:r>
              <a:rPr sz="3000" spc="-53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по</a:t>
            </a:r>
            <a:r>
              <a:rPr sz="3000" spc="-4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202A35"/>
                </a:solidFill>
                <a:latin typeface="Times New Roman"/>
                <a:cs typeface="Times New Roman"/>
              </a:rPr>
              <a:t>4</a:t>
            </a:r>
            <a:r>
              <a:rPr sz="3000" spc="-75" dirty="0">
                <a:solidFill>
                  <a:srgbClr val="202A35"/>
                </a:solidFill>
                <a:latin typeface="Times New Roman"/>
                <a:cs typeface="Times New Roman"/>
              </a:rPr>
              <a:t> </a:t>
            </a:r>
            <a:r>
              <a:rPr sz="3000" spc="-30" dirty="0">
                <a:solidFill>
                  <a:srgbClr val="202A35"/>
                </a:solidFill>
                <a:latin typeface="Times New Roman"/>
                <a:cs typeface="Times New Roman"/>
              </a:rPr>
              <a:t>курс)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572173" y="4164710"/>
            <a:ext cx="4311015" cy="5284073"/>
          </a:xfrm>
          <a:prstGeom prst="rect">
            <a:avLst/>
          </a:prstGeom>
        </p:spPr>
        <p:txBody>
          <a:bodyPr vert="horz" wrap="square" lIns="0" tIns="39051" rIns="0" bIns="0" rtlCol="0">
            <a:spAutoFit/>
          </a:bodyPr>
          <a:lstStyle/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3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8 бюджетных </a:t>
            </a: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мест ВСЕГО: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Отдельная квота – 0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Особая квота – 0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Основные бюджетные места – 8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Платные места: 15</a:t>
            </a:r>
            <a:endParaRPr lang="ru-RU" sz="3200" dirty="0">
              <a:latin typeface="Lora" pitchFamily="2" charset="0"/>
              <a:cs typeface="Palatino Linotyp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8000" y="391733"/>
            <a:ext cx="5055869" cy="251126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marR="7620" indent="8573" algn="just">
              <a:spcBef>
                <a:spcPts val="143"/>
              </a:spcBef>
            </a:pPr>
            <a:r>
              <a:rPr sz="5400" spc="-15" dirty="0">
                <a:solidFill>
                  <a:srgbClr val="0D517E"/>
                </a:solidFill>
                <a:latin typeface="Lora" pitchFamily="2" charset="0"/>
              </a:rPr>
              <a:t>Направление: Историческое краеведение</a:t>
            </a:r>
            <a:endParaRPr sz="5400" dirty="0">
              <a:latin typeface="Lora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2488692"/>
                </a:moveTo>
                <a:lnTo>
                  <a:pt x="4381500" y="2488692"/>
                </a:lnTo>
                <a:lnTo>
                  <a:pt x="4381500" y="0"/>
                </a:lnTo>
                <a:lnTo>
                  <a:pt x="4317492" y="0"/>
                </a:lnTo>
                <a:lnTo>
                  <a:pt x="4317492" y="2488692"/>
                </a:lnTo>
                <a:lnTo>
                  <a:pt x="0" y="2488692"/>
                </a:lnTo>
                <a:lnTo>
                  <a:pt x="0" y="2552700"/>
                </a:lnTo>
                <a:lnTo>
                  <a:pt x="4317492" y="2552700"/>
                </a:lnTo>
                <a:lnTo>
                  <a:pt x="4317492" y="6858000"/>
                </a:lnTo>
                <a:lnTo>
                  <a:pt x="4381500" y="6858000"/>
                </a:lnTo>
                <a:lnTo>
                  <a:pt x="4381500" y="2552700"/>
                </a:lnTo>
                <a:lnTo>
                  <a:pt x="12192000" y="2552700"/>
                </a:lnTo>
                <a:lnTo>
                  <a:pt x="12192000" y="2488692"/>
                </a:lnTo>
                <a:close/>
              </a:path>
            </a:pathLst>
          </a:custGeom>
          <a:solidFill>
            <a:srgbClr val="0F243E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4"/>
          <p:cNvSpPr txBox="1"/>
          <p:nvPr/>
        </p:nvSpPr>
        <p:spPr>
          <a:xfrm>
            <a:off x="6785420" y="4669696"/>
            <a:ext cx="6140768" cy="86498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9050">
              <a:spcBef>
                <a:spcPts val="585"/>
              </a:spcBef>
            </a:pPr>
            <a:r>
              <a:rPr sz="2400" dirty="0">
                <a:latin typeface="Tahoma"/>
                <a:cs typeface="Tahoma"/>
              </a:rPr>
              <a:t>Выпускники</a:t>
            </a:r>
            <a:r>
              <a:rPr sz="2400" spc="-98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имеют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возможность</a:t>
            </a:r>
            <a:r>
              <a:rPr sz="2400" spc="-75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развивать</a:t>
            </a:r>
            <a:endParaRPr sz="2400">
              <a:latin typeface="Tahoma"/>
              <a:cs typeface="Tahoma"/>
            </a:endParaRPr>
          </a:p>
          <a:p>
            <a:pPr marL="190500">
              <a:spcBef>
                <a:spcPts val="435"/>
              </a:spcBef>
            </a:pPr>
            <a:r>
              <a:rPr sz="2400" dirty="0">
                <a:latin typeface="Tahoma"/>
                <a:cs typeface="Tahoma"/>
              </a:rPr>
              <a:t>свою</a:t>
            </a:r>
            <a:r>
              <a:rPr sz="2400" spc="-68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профессиональную</a:t>
            </a:r>
            <a:r>
              <a:rPr sz="2400" spc="-4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деятельность</a:t>
            </a:r>
            <a:r>
              <a:rPr sz="2400" spc="-45" dirty="0">
                <a:latin typeface="Tahoma"/>
                <a:cs typeface="Tahoma"/>
              </a:rPr>
              <a:t> </a:t>
            </a:r>
            <a:r>
              <a:rPr sz="2400" spc="-75" dirty="0">
                <a:latin typeface="Tahoma"/>
                <a:cs typeface="Tahoma"/>
              </a:rPr>
              <a:t>в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2820" y="5567933"/>
            <a:ext cx="6568440" cy="3876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400" dirty="0">
                <a:latin typeface="Tahoma"/>
                <a:cs typeface="Tahoma"/>
              </a:rPr>
              <a:t>федеральных</a:t>
            </a:r>
            <a:r>
              <a:rPr sz="2400" spc="-83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органах</a:t>
            </a:r>
            <a:r>
              <a:rPr sz="2400" spc="-60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исполнительной</a:t>
            </a:r>
            <a:r>
              <a:rPr sz="2400" spc="-23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власти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3988" y="5932780"/>
            <a:ext cx="6164580" cy="383361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203835" marR="194309" indent="225743">
              <a:lnSpc>
                <a:spcPct val="114999"/>
              </a:lnSpc>
              <a:spcBef>
                <a:spcPts val="150"/>
              </a:spcBef>
            </a:pPr>
            <a:r>
              <a:rPr sz="2400" dirty="0">
                <a:latin typeface="Tahoma"/>
                <a:cs typeface="Tahoma"/>
              </a:rPr>
              <a:t>(Министерства</a:t>
            </a:r>
            <a:r>
              <a:rPr sz="2400" spc="-83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и</a:t>
            </a:r>
            <a:r>
              <a:rPr sz="2400" spc="-113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ведомства),</a:t>
            </a:r>
            <a:r>
              <a:rPr sz="2400" spc="-83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органах </a:t>
            </a:r>
            <a:r>
              <a:rPr sz="2400" dirty="0">
                <a:latin typeface="Tahoma"/>
                <a:cs typeface="Tahoma"/>
              </a:rPr>
              <a:t>администрации</a:t>
            </a:r>
            <a:r>
              <a:rPr sz="2400" spc="-9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и</a:t>
            </a:r>
            <a:r>
              <a:rPr sz="2400" spc="-12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управления</a:t>
            </a:r>
            <a:r>
              <a:rPr sz="2400" spc="-90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объектами</a:t>
            </a:r>
            <a:endParaRPr sz="2400" dirty="0">
              <a:latin typeface="Tahoma"/>
              <a:cs typeface="Tahoma"/>
            </a:endParaRPr>
          </a:p>
          <a:p>
            <a:pPr marL="517208">
              <a:spcBef>
                <a:spcPts val="428"/>
              </a:spcBef>
            </a:pPr>
            <a:r>
              <a:rPr sz="2400" dirty="0">
                <a:latin typeface="Tahoma"/>
                <a:cs typeface="Tahoma"/>
              </a:rPr>
              <a:t>культурного</a:t>
            </a:r>
            <a:r>
              <a:rPr sz="2400" spc="-6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и</a:t>
            </a:r>
            <a:r>
              <a:rPr sz="2400" spc="-127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природного</a:t>
            </a:r>
            <a:r>
              <a:rPr sz="2400" spc="-75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наследия</a:t>
            </a:r>
            <a:endParaRPr sz="2400" dirty="0">
              <a:latin typeface="Tahoma"/>
              <a:cs typeface="Tahoma"/>
            </a:endParaRPr>
          </a:p>
          <a:p>
            <a:pPr marL="119063" marR="107633" algn="ctr">
              <a:lnSpc>
                <a:spcPct val="114999"/>
              </a:lnSpc>
              <a:spcBef>
                <a:spcPts val="8"/>
              </a:spcBef>
            </a:pPr>
            <a:r>
              <a:rPr sz="2400" dirty="0">
                <a:latin typeface="Tahoma"/>
                <a:cs typeface="Tahoma"/>
              </a:rPr>
              <a:t>федерального</a:t>
            </a:r>
            <a:r>
              <a:rPr sz="2400" spc="-83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и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регионального</a:t>
            </a:r>
            <a:r>
              <a:rPr sz="2400" spc="-60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значения, </a:t>
            </a:r>
            <a:r>
              <a:rPr sz="2400" spc="-30" dirty="0">
                <a:latin typeface="Tahoma"/>
                <a:cs typeface="Tahoma"/>
              </a:rPr>
              <a:t>научно-</a:t>
            </a:r>
            <a:r>
              <a:rPr sz="2400" spc="-15" dirty="0">
                <a:latin typeface="Tahoma"/>
                <a:cs typeface="Tahoma"/>
              </a:rPr>
              <a:t>исследовательских</a:t>
            </a:r>
            <a:r>
              <a:rPr sz="2400" spc="150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институтах, образовательных организациях,</a:t>
            </a:r>
            <a:endParaRPr sz="2400" dirty="0">
              <a:latin typeface="Tahoma"/>
              <a:cs typeface="Tahoma"/>
            </a:endParaRPr>
          </a:p>
          <a:p>
            <a:pPr marL="18098" marR="7620" indent="1905" algn="ctr">
              <a:lnSpc>
                <a:spcPct val="114999"/>
              </a:lnSpc>
            </a:pPr>
            <a:r>
              <a:rPr sz="2400" spc="-15" dirty="0">
                <a:latin typeface="Tahoma"/>
                <a:cs typeface="Tahoma"/>
              </a:rPr>
              <a:t>общественных</a:t>
            </a:r>
            <a:r>
              <a:rPr sz="2400" spc="-8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организациях,</a:t>
            </a:r>
            <a:r>
              <a:rPr sz="2400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архивах, библиотеках,</a:t>
            </a:r>
            <a:r>
              <a:rPr sz="2400" spc="-127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музеях,</a:t>
            </a:r>
            <a:r>
              <a:rPr sz="2400" spc="-10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экскурсионных</a:t>
            </a:r>
            <a:r>
              <a:rPr sz="2400" spc="-75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бюро,</a:t>
            </a:r>
            <a:endParaRPr sz="2400" dirty="0">
              <a:latin typeface="Tahoma"/>
              <a:cs typeface="Tahoma"/>
            </a:endParaRPr>
          </a:p>
          <a:p>
            <a:pPr marL="1905" algn="ctr">
              <a:spcBef>
                <a:spcPts val="435"/>
              </a:spcBef>
            </a:pPr>
            <a:r>
              <a:rPr sz="2400" spc="-15" dirty="0">
                <a:latin typeface="Tahoma"/>
                <a:cs typeface="Tahoma"/>
              </a:rPr>
              <a:t>туристических </a:t>
            </a:r>
            <a:r>
              <a:rPr sz="2400" dirty="0">
                <a:latin typeface="Tahoma"/>
                <a:cs typeface="Tahoma"/>
              </a:rPr>
              <a:t>компаниях,</a:t>
            </a:r>
            <a:r>
              <a:rPr sz="2400" spc="-23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СМИ</a:t>
            </a:r>
            <a:r>
              <a:rPr sz="2400" spc="-6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и</a:t>
            </a:r>
            <a:r>
              <a:rPr sz="2400" spc="-60" dirty="0">
                <a:latin typeface="Tahoma"/>
                <a:cs typeface="Tahoma"/>
              </a:rPr>
              <a:t> </a:t>
            </a:r>
            <a:r>
              <a:rPr sz="2400" spc="-38" dirty="0">
                <a:latin typeface="Tahoma"/>
                <a:cs typeface="Tahoma"/>
              </a:rPr>
              <a:t>др.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114782" y="0"/>
            <a:ext cx="5168646" cy="10287000"/>
            <a:chOff x="8743188" y="0"/>
            <a:chExt cx="3445764" cy="6858000"/>
          </a:xfrm>
        </p:grpSpPr>
        <p:sp>
          <p:nvSpPr>
            <p:cNvPr id="8" name="object 8"/>
            <p:cNvSpPr/>
            <p:nvPr/>
          </p:nvSpPr>
          <p:spPr>
            <a:xfrm>
              <a:off x="8743188" y="0"/>
              <a:ext cx="64135" cy="6858000"/>
            </a:xfrm>
            <a:custGeom>
              <a:avLst/>
              <a:gdLst/>
              <a:ahLst/>
              <a:cxnLst/>
              <a:rect l="l" t="t" r="r" b="b"/>
              <a:pathLst>
                <a:path w="64134" h="6858000">
                  <a:moveTo>
                    <a:pt x="64007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64007" y="6857999"/>
                  </a:lnTo>
                  <a:lnTo>
                    <a:pt x="64007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04148" y="10667"/>
              <a:ext cx="3384804" cy="24780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313398" y="4060383"/>
            <a:ext cx="4769815" cy="5260992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14</a:t>
            </a:r>
            <a:r>
              <a:rPr lang="ru-RU" sz="3200" spc="-4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 </a:t>
            </a:r>
            <a:r>
              <a:rPr lang="ru-RU" sz="3200" spc="-3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бюджетных </a:t>
            </a: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мест ВСЕГО: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Отдельная квота – 2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Особая квота – 1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Основные бюджетные места – 11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Платные места: 15</a:t>
            </a:r>
            <a:endParaRPr lang="ru-RU" sz="3200" dirty="0">
              <a:latin typeface="Lora" pitchFamily="2" charset="0"/>
              <a:cs typeface="Palatino Linotyp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8529" y="3895094"/>
            <a:ext cx="6028373" cy="40588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9050">
              <a:spcBef>
                <a:spcPts val="195"/>
              </a:spcBef>
            </a:pPr>
            <a:r>
              <a:rPr sz="2475" spc="-30" dirty="0">
                <a:latin typeface="Tahoma"/>
                <a:cs typeface="Tahoma"/>
              </a:rPr>
              <a:t>Историческое</a:t>
            </a:r>
            <a:r>
              <a:rPr sz="2475" spc="344" dirty="0">
                <a:latin typeface="Tahoma"/>
                <a:cs typeface="Tahoma"/>
              </a:rPr>
              <a:t> </a:t>
            </a:r>
            <a:r>
              <a:rPr sz="2475" spc="-15" dirty="0">
                <a:latin typeface="Tahoma"/>
                <a:cs typeface="Tahoma"/>
              </a:rPr>
              <a:t>краеведение</a:t>
            </a:r>
            <a:r>
              <a:rPr sz="2475" spc="330" dirty="0">
                <a:latin typeface="Tahoma"/>
                <a:cs typeface="Tahoma"/>
              </a:rPr>
              <a:t> </a:t>
            </a:r>
            <a:r>
              <a:rPr sz="2475" dirty="0">
                <a:latin typeface="Tahoma"/>
                <a:cs typeface="Tahoma"/>
              </a:rPr>
              <a:t>в</a:t>
            </a:r>
            <a:r>
              <a:rPr sz="2475" spc="323" dirty="0">
                <a:latin typeface="Tahoma"/>
                <a:cs typeface="Tahoma"/>
              </a:rPr>
              <a:t> </a:t>
            </a:r>
            <a:r>
              <a:rPr sz="2475" dirty="0">
                <a:latin typeface="Tahoma"/>
                <a:cs typeface="Tahoma"/>
              </a:rPr>
              <a:t>РГГУ</a:t>
            </a:r>
            <a:r>
              <a:rPr sz="2475" spc="338" dirty="0">
                <a:latin typeface="Tahoma"/>
                <a:cs typeface="Tahoma"/>
              </a:rPr>
              <a:t> </a:t>
            </a:r>
            <a:r>
              <a:rPr sz="2475" dirty="0">
                <a:latin typeface="Tahoma"/>
                <a:cs typeface="Tahoma"/>
              </a:rPr>
              <a:t>–</a:t>
            </a:r>
            <a:r>
              <a:rPr sz="2475" spc="330" dirty="0">
                <a:latin typeface="Tahoma"/>
                <a:cs typeface="Tahoma"/>
              </a:rPr>
              <a:t> </a:t>
            </a:r>
            <a:r>
              <a:rPr sz="2475" spc="-38" dirty="0">
                <a:latin typeface="Tahoma"/>
                <a:cs typeface="Tahoma"/>
              </a:rPr>
              <a:t>это</a:t>
            </a:r>
            <a:endParaRPr sz="2475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8529" y="4279289"/>
            <a:ext cx="2626995" cy="86177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9050">
              <a:spcBef>
                <a:spcPts val="480"/>
              </a:spcBef>
            </a:pPr>
            <a:r>
              <a:rPr sz="2475" spc="-15" dirty="0">
                <a:latin typeface="Tahoma"/>
                <a:cs typeface="Tahoma"/>
              </a:rPr>
              <a:t>многолетняя</a:t>
            </a:r>
            <a:endParaRPr sz="2475">
              <a:latin typeface="Tahoma"/>
              <a:cs typeface="Tahoma"/>
            </a:endParaRPr>
          </a:p>
          <a:p>
            <a:pPr marL="19050">
              <a:spcBef>
                <a:spcPts val="344"/>
              </a:spcBef>
              <a:tabLst>
                <a:tab pos="2023110" algn="l"/>
              </a:tabLst>
            </a:pPr>
            <a:r>
              <a:rPr sz="2475" spc="-15" dirty="0">
                <a:latin typeface="Tahoma"/>
                <a:cs typeface="Tahoma"/>
              </a:rPr>
              <a:t>академика</a:t>
            </a:r>
            <a:r>
              <a:rPr sz="2475" dirty="0">
                <a:latin typeface="Tahoma"/>
                <a:cs typeface="Tahoma"/>
              </a:rPr>
              <a:t>	</a:t>
            </a:r>
            <a:r>
              <a:rPr sz="2475" spc="-30" dirty="0">
                <a:latin typeface="Tahoma"/>
                <a:cs typeface="Tahoma"/>
              </a:rPr>
              <a:t>С.О.</a:t>
            </a:r>
            <a:endParaRPr sz="2475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29890" y="4279289"/>
            <a:ext cx="1712595" cy="86177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9050">
              <a:spcBef>
                <a:spcPts val="480"/>
              </a:spcBef>
            </a:pPr>
            <a:r>
              <a:rPr sz="2475" spc="-15" dirty="0">
                <a:latin typeface="Tahoma"/>
                <a:cs typeface="Tahoma"/>
              </a:rPr>
              <a:t>научная</a:t>
            </a:r>
            <a:endParaRPr sz="2475">
              <a:latin typeface="Tahoma"/>
              <a:cs typeface="Tahoma"/>
            </a:endParaRPr>
          </a:p>
          <a:p>
            <a:pPr marL="476250">
              <a:spcBef>
                <a:spcPts val="344"/>
              </a:spcBef>
            </a:pPr>
            <a:r>
              <a:rPr sz="2475" spc="-45" dirty="0">
                <a:latin typeface="Tahoma"/>
                <a:cs typeface="Tahoma"/>
              </a:rPr>
              <a:t>Шмидта,</a:t>
            </a:r>
            <a:endParaRPr sz="2475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41569" y="4279289"/>
            <a:ext cx="1356360" cy="8290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0503" marR="7620" indent="-192405">
              <a:lnSpc>
                <a:spcPct val="111600"/>
              </a:lnSpc>
              <a:spcBef>
                <a:spcPts val="135"/>
              </a:spcBef>
            </a:pPr>
            <a:r>
              <a:rPr sz="2475" spc="-60" dirty="0">
                <a:latin typeface="Tahoma"/>
                <a:cs typeface="Tahoma"/>
              </a:rPr>
              <a:t>традиция сильная</a:t>
            </a:r>
            <a:endParaRPr sz="2475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8529" y="5121299"/>
            <a:ext cx="6030278" cy="12556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050" marR="7620" algn="just">
              <a:lnSpc>
                <a:spcPct val="111500"/>
              </a:lnSpc>
              <a:spcBef>
                <a:spcPts val="135"/>
              </a:spcBef>
              <a:tabLst>
                <a:tab pos="3109913" algn="l"/>
                <a:tab pos="5850255" algn="l"/>
              </a:tabLst>
            </a:pPr>
            <a:r>
              <a:rPr sz="2475" spc="-60" dirty="0">
                <a:latin typeface="Tahoma"/>
                <a:cs typeface="Tahoma"/>
              </a:rPr>
              <a:t>историко-</a:t>
            </a:r>
            <a:r>
              <a:rPr sz="2475" dirty="0">
                <a:latin typeface="Tahoma"/>
                <a:cs typeface="Tahoma"/>
              </a:rPr>
              <a:t>архивоведческая</a:t>
            </a:r>
            <a:r>
              <a:rPr sz="2475" spc="555" dirty="0">
                <a:latin typeface="Tahoma"/>
                <a:cs typeface="Tahoma"/>
              </a:rPr>
              <a:t>   </a:t>
            </a:r>
            <a:r>
              <a:rPr sz="2475" dirty="0">
                <a:latin typeface="Tahoma"/>
                <a:cs typeface="Tahoma"/>
              </a:rPr>
              <a:t>школа</a:t>
            </a:r>
            <a:r>
              <a:rPr sz="2475" spc="563" dirty="0">
                <a:latin typeface="Tahoma"/>
                <a:cs typeface="Tahoma"/>
              </a:rPr>
              <a:t>   </a:t>
            </a:r>
            <a:r>
              <a:rPr sz="2475" spc="-75" dirty="0">
                <a:latin typeface="Tahoma"/>
                <a:cs typeface="Tahoma"/>
              </a:rPr>
              <a:t>и </a:t>
            </a:r>
            <a:r>
              <a:rPr sz="2475" spc="-15" dirty="0">
                <a:latin typeface="Tahoma"/>
                <a:cs typeface="Tahoma"/>
              </a:rPr>
              <a:t>современные</a:t>
            </a:r>
            <a:r>
              <a:rPr sz="2475" dirty="0">
                <a:latin typeface="Tahoma"/>
                <a:cs typeface="Tahoma"/>
              </a:rPr>
              <a:t>	</a:t>
            </a:r>
            <a:r>
              <a:rPr sz="2475" spc="-15" dirty="0">
                <a:latin typeface="Tahoma"/>
                <a:cs typeface="Tahoma"/>
              </a:rPr>
              <a:t>инновации</a:t>
            </a:r>
            <a:r>
              <a:rPr sz="2475" dirty="0">
                <a:latin typeface="Tahoma"/>
                <a:cs typeface="Tahoma"/>
              </a:rPr>
              <a:t>	</a:t>
            </a:r>
            <a:r>
              <a:rPr sz="2475" spc="-98" dirty="0">
                <a:latin typeface="Tahoma"/>
                <a:cs typeface="Tahoma"/>
              </a:rPr>
              <a:t>в </a:t>
            </a:r>
            <a:r>
              <a:rPr sz="2475" spc="-53" dirty="0">
                <a:latin typeface="Tahoma"/>
                <a:cs typeface="Tahoma"/>
              </a:rPr>
              <a:t>образовательном</a:t>
            </a:r>
            <a:r>
              <a:rPr sz="2475" spc="-45" dirty="0">
                <a:latin typeface="Tahoma"/>
                <a:cs typeface="Tahoma"/>
              </a:rPr>
              <a:t> </a:t>
            </a:r>
            <a:r>
              <a:rPr sz="2475" spc="-15" dirty="0">
                <a:latin typeface="Tahoma"/>
                <a:cs typeface="Tahoma"/>
              </a:rPr>
              <a:t>процессе</a:t>
            </a:r>
            <a:endParaRPr sz="2475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8529" y="6791821"/>
            <a:ext cx="3513773" cy="3876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100" b="1" spc="-15" dirty="0">
                <a:latin typeface="Tahoma"/>
                <a:cs typeface="Tahoma"/>
              </a:rPr>
              <a:t>С</a:t>
            </a:r>
            <a:r>
              <a:rPr sz="2400" b="1" spc="-15" dirty="0">
                <a:latin typeface="Tahoma"/>
                <a:cs typeface="Tahoma"/>
              </a:rPr>
              <a:t>пециализированные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8529" y="7158608"/>
            <a:ext cx="1944053" cy="756938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marR="7620">
              <a:spcBef>
                <a:spcPts val="143"/>
              </a:spcBef>
            </a:pPr>
            <a:r>
              <a:rPr sz="2400" spc="-15" dirty="0">
                <a:latin typeface="Tahoma"/>
                <a:cs typeface="Tahoma"/>
              </a:rPr>
              <a:t>историческое краеведение,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35199" y="7158608"/>
            <a:ext cx="1158240" cy="756938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R="76200" algn="ctr">
              <a:spcBef>
                <a:spcPts val="143"/>
              </a:spcBef>
            </a:pPr>
            <a:r>
              <a:rPr sz="2400" spc="-75" dirty="0">
                <a:latin typeface="Tahoma"/>
                <a:cs typeface="Tahoma"/>
              </a:rPr>
              <a:t>и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400" spc="-15" dirty="0">
                <a:latin typeface="Tahoma"/>
                <a:cs typeface="Tahoma"/>
              </a:rPr>
              <a:t>история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8529" y="7890128"/>
            <a:ext cx="3514725" cy="387607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  <a:tabLst>
                <a:tab pos="2181225" algn="l"/>
              </a:tabLst>
            </a:pPr>
            <a:r>
              <a:rPr sz="2400" spc="-15" dirty="0">
                <a:latin typeface="Tahoma"/>
                <a:cs typeface="Tahoma"/>
              </a:rPr>
              <a:t>Подмосковья,</a:t>
            </a:r>
            <a:r>
              <a:rPr sz="2400" dirty="0">
                <a:latin typeface="Tahoma"/>
                <a:cs typeface="Tahoma"/>
              </a:rPr>
              <a:t>	</a:t>
            </a:r>
            <a:r>
              <a:rPr sz="2400" spc="-15" dirty="0">
                <a:latin typeface="Tahoma"/>
                <a:cs typeface="Tahoma"/>
              </a:rPr>
              <a:t>музейное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79164" y="6791820"/>
            <a:ext cx="2320290" cy="1495602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marR="7620" indent="1195388" algn="r">
              <a:spcBef>
                <a:spcPts val="143"/>
              </a:spcBef>
              <a:tabLst>
                <a:tab pos="919163" algn="l"/>
                <a:tab pos="1323975" algn="l"/>
                <a:tab pos="1666875" algn="l"/>
              </a:tabLst>
            </a:pPr>
            <a:r>
              <a:rPr sz="2400" b="1" spc="-15" dirty="0">
                <a:latin typeface="Tahoma"/>
                <a:cs typeface="Tahoma"/>
              </a:rPr>
              <a:t>курсы: </a:t>
            </a:r>
            <a:r>
              <a:rPr sz="2400" spc="-15" dirty="0">
                <a:latin typeface="Tahoma"/>
                <a:cs typeface="Tahoma"/>
              </a:rPr>
              <a:t>литературное Москвы</a:t>
            </a:r>
            <a:r>
              <a:rPr sz="2400" dirty="0">
                <a:latin typeface="Tahoma"/>
                <a:cs typeface="Tahoma"/>
              </a:rPr>
              <a:t>		</a:t>
            </a:r>
            <a:r>
              <a:rPr sz="2400" spc="-75" dirty="0">
                <a:latin typeface="Tahoma"/>
                <a:cs typeface="Tahoma"/>
              </a:rPr>
              <a:t>и </a:t>
            </a:r>
            <a:r>
              <a:rPr sz="2400" spc="-30" dirty="0">
                <a:latin typeface="Tahoma"/>
                <a:cs typeface="Tahoma"/>
              </a:rPr>
              <a:t>дело</a:t>
            </a:r>
            <a:r>
              <a:rPr sz="2400" dirty="0">
                <a:latin typeface="Tahoma"/>
                <a:cs typeface="Tahoma"/>
              </a:rPr>
              <a:t>	</a:t>
            </a:r>
            <a:r>
              <a:rPr sz="2400" spc="-75" dirty="0">
                <a:latin typeface="Tahoma"/>
                <a:cs typeface="Tahoma"/>
              </a:rPr>
              <a:t>и</a:t>
            </a:r>
            <a:r>
              <a:rPr sz="2400" dirty="0">
                <a:latin typeface="Tahoma"/>
                <a:cs typeface="Tahoma"/>
              </a:rPr>
              <a:t>	</a:t>
            </a:r>
            <a:r>
              <a:rPr sz="2400" spc="-15" dirty="0">
                <a:latin typeface="Tahoma"/>
                <a:cs typeface="Tahoma"/>
              </a:rPr>
              <a:t>охрана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8529" y="8255813"/>
            <a:ext cx="6028373" cy="1864934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 marR="7620" algn="just">
              <a:spcBef>
                <a:spcPts val="143"/>
              </a:spcBef>
            </a:pPr>
            <a:r>
              <a:rPr sz="2400" dirty="0">
                <a:latin typeface="Tahoma"/>
                <a:cs typeface="Tahoma"/>
              </a:rPr>
              <a:t>памятников</a:t>
            </a:r>
            <a:r>
              <a:rPr sz="2400" spc="30" dirty="0">
                <a:latin typeface="Tahoma"/>
                <a:cs typeface="Tahoma"/>
              </a:rPr>
              <a:t>  </a:t>
            </a:r>
            <a:r>
              <a:rPr sz="2400" dirty="0">
                <a:latin typeface="Tahoma"/>
                <a:cs typeface="Tahoma"/>
              </a:rPr>
              <a:t>России,</a:t>
            </a:r>
            <a:r>
              <a:rPr sz="2400" spc="30" dirty="0">
                <a:latin typeface="Tahoma"/>
                <a:cs typeface="Tahoma"/>
              </a:rPr>
              <a:t>  </a:t>
            </a:r>
            <a:r>
              <a:rPr sz="2400" dirty="0">
                <a:latin typeface="Tahoma"/>
                <a:cs typeface="Tahoma"/>
              </a:rPr>
              <a:t>теория</a:t>
            </a:r>
            <a:r>
              <a:rPr sz="2400" spc="38" dirty="0">
                <a:latin typeface="Tahoma"/>
                <a:cs typeface="Tahoma"/>
              </a:rPr>
              <a:t>  </a:t>
            </a:r>
            <a:r>
              <a:rPr sz="2400" dirty="0">
                <a:latin typeface="Tahoma"/>
                <a:cs typeface="Tahoma"/>
              </a:rPr>
              <a:t>и</a:t>
            </a:r>
            <a:r>
              <a:rPr sz="2400" spc="30" dirty="0">
                <a:latin typeface="Tahoma"/>
                <a:cs typeface="Tahoma"/>
              </a:rPr>
              <a:t>  </a:t>
            </a:r>
            <a:r>
              <a:rPr sz="2400" spc="-15" dirty="0">
                <a:latin typeface="Tahoma"/>
                <a:cs typeface="Tahoma"/>
              </a:rPr>
              <a:t>методика </a:t>
            </a:r>
            <a:r>
              <a:rPr sz="2400" dirty="0">
                <a:latin typeface="Tahoma"/>
                <a:cs typeface="Tahoma"/>
              </a:rPr>
              <a:t>экскурсионного</a:t>
            </a:r>
            <a:r>
              <a:rPr sz="2400" spc="578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дела,</a:t>
            </a:r>
            <a:r>
              <a:rPr sz="2400" spc="548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русская</a:t>
            </a:r>
            <a:r>
              <a:rPr sz="2400" spc="578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усадебная </a:t>
            </a:r>
            <a:r>
              <a:rPr sz="2400" dirty="0">
                <a:latin typeface="Tahoma"/>
                <a:cs typeface="Tahoma"/>
              </a:rPr>
              <a:t>культура,</a:t>
            </a:r>
            <a:r>
              <a:rPr sz="2400" spc="-3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краеведение</a:t>
            </a:r>
            <a:r>
              <a:rPr sz="2400" spc="-1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и</a:t>
            </a:r>
            <a:r>
              <a:rPr sz="2400" spc="-38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новая</a:t>
            </a:r>
            <a:r>
              <a:rPr sz="2400" spc="-53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локальная </a:t>
            </a:r>
            <a:r>
              <a:rPr sz="2400" dirty="0">
                <a:latin typeface="Tahoma"/>
                <a:cs typeface="Tahoma"/>
              </a:rPr>
              <a:t>история,</a:t>
            </a:r>
            <a:r>
              <a:rPr sz="2400" spc="472" dirty="0">
                <a:latin typeface="Tahoma"/>
                <a:cs typeface="Tahoma"/>
              </a:rPr>
              <a:t>     </a:t>
            </a:r>
            <a:r>
              <a:rPr lang="ru-RU" sz="2400" dirty="0">
                <a:latin typeface="Tahoma"/>
                <a:cs typeface="Tahoma"/>
              </a:rPr>
              <a:t>Л</a:t>
            </a:r>
            <a:r>
              <a:rPr sz="2400" dirty="0" err="1">
                <a:latin typeface="Tahoma"/>
                <a:cs typeface="Tahoma"/>
              </a:rPr>
              <a:t>аборатория</a:t>
            </a:r>
            <a:r>
              <a:rPr sz="2400" spc="472" dirty="0">
                <a:latin typeface="Tahoma"/>
                <a:cs typeface="Tahoma"/>
              </a:rPr>
              <a:t>     </a:t>
            </a:r>
            <a:r>
              <a:rPr sz="2400" spc="-15" dirty="0">
                <a:latin typeface="Tahoma"/>
                <a:cs typeface="Tahoma"/>
              </a:rPr>
              <a:t>историко- краеведческого</a:t>
            </a:r>
            <a:r>
              <a:rPr sz="2400" spc="8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исследования</a:t>
            </a:r>
            <a:r>
              <a:rPr sz="2400" dirty="0">
                <a:latin typeface="Tahoma"/>
                <a:cs typeface="Tahoma"/>
              </a:rPr>
              <a:t> и</a:t>
            </a:r>
            <a:r>
              <a:rPr sz="2400" spc="-45" dirty="0">
                <a:latin typeface="Tahoma"/>
                <a:cs typeface="Tahoma"/>
              </a:rPr>
              <a:t> </a:t>
            </a:r>
            <a:r>
              <a:rPr sz="2400" spc="-38" dirty="0">
                <a:latin typeface="Tahoma"/>
                <a:cs typeface="Tahoma"/>
              </a:rPr>
              <a:t>др.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136A34-7835-993E-4A37-11B8984DEBC2}"/>
              </a:ext>
            </a:extLst>
          </p:cNvPr>
          <p:cNvSpPr txBox="1"/>
          <p:nvPr/>
        </p:nvSpPr>
        <p:spPr>
          <a:xfrm>
            <a:off x="6658130" y="136232"/>
            <a:ext cx="618073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Кафедра москвоведения, краеведения и региональной истории активно сотрудничает с музеем Москвы, музеем-усадьбой Останкино и Кусково, музеем архитектуры им. А.В. Щусева и др. </a:t>
            </a:r>
          </a:p>
          <a:p>
            <a:pPr algn="just"/>
            <a:endParaRPr lang="ru-RU" sz="2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Кафедра  ведет   широкую   экскурсионно- туристическую  работу,  вовлекая  в  нее студентов  со  всех  факультета  Историко- архивного института.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9222" y="592645"/>
            <a:ext cx="4364177" cy="758862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/>
          <a:p>
            <a:pPr marL="19050">
              <a:spcBef>
                <a:spcPts val="158"/>
              </a:spcBef>
            </a:pPr>
            <a:r>
              <a:rPr sz="4800" spc="-15" dirty="0">
                <a:solidFill>
                  <a:srgbClr val="0D517D"/>
                </a:solidFill>
                <a:latin typeface="Lora" pitchFamily="2" charset="0"/>
              </a:rPr>
              <a:t>Направление:</a:t>
            </a:r>
            <a:endParaRPr sz="4800" dirty="0">
              <a:latin typeface="Lora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789" y="1291210"/>
            <a:ext cx="5965506" cy="1769137"/>
          </a:xfrm>
          <a:prstGeom prst="rect">
            <a:avLst/>
          </a:prstGeom>
        </p:spPr>
        <p:txBody>
          <a:bodyPr vert="horz" wrap="square" lIns="0" tIns="73341" rIns="0" bIns="0" rtlCol="0">
            <a:spAutoFit/>
          </a:bodyPr>
          <a:lstStyle/>
          <a:p>
            <a:pPr marL="19050" marR="7620" algn="ctr">
              <a:lnSpc>
                <a:spcPts val="4350"/>
              </a:lnSpc>
              <a:spcBef>
                <a:spcPts val="576"/>
              </a:spcBef>
            </a:pPr>
            <a:r>
              <a:rPr sz="420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История</a:t>
            </a:r>
            <a:r>
              <a:rPr sz="4200" spc="-19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 </a:t>
            </a:r>
            <a:r>
              <a:rPr sz="4200" spc="-15" dirty="0" err="1">
                <a:solidFill>
                  <a:srgbClr val="0D517D"/>
                </a:solidFill>
                <a:latin typeface="Lora" pitchFamily="2" charset="0"/>
                <a:cs typeface="Palatino Linotype"/>
              </a:rPr>
              <a:t>международных</a:t>
            </a:r>
            <a:r>
              <a:rPr sz="4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 </a:t>
            </a:r>
            <a:r>
              <a:rPr sz="4200" spc="-15" dirty="0" err="1">
                <a:solidFill>
                  <a:srgbClr val="0D517D"/>
                </a:solidFill>
                <a:latin typeface="Lora" pitchFamily="2" charset="0"/>
                <a:cs typeface="Palatino Linotype"/>
              </a:rPr>
              <a:t>отношений</a:t>
            </a:r>
            <a:endParaRPr sz="4200" dirty="0">
              <a:latin typeface="Lora" pitchFamily="2" charset="0"/>
              <a:cs typeface="Palatino Linotyp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6572250" cy="10287000"/>
            <a:chOff x="0" y="0"/>
            <a:chExt cx="438150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05455"/>
              <a:ext cx="4361688" cy="43525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4381500" cy="6858000"/>
            </a:xfrm>
            <a:custGeom>
              <a:avLst/>
              <a:gdLst/>
              <a:ahLst/>
              <a:cxnLst/>
              <a:rect l="l" t="t" r="r" b="b"/>
              <a:pathLst>
                <a:path w="4381500" h="6858000">
                  <a:moveTo>
                    <a:pt x="4381500" y="0"/>
                  </a:moveTo>
                  <a:lnTo>
                    <a:pt x="4314825" y="0"/>
                  </a:lnTo>
                  <a:lnTo>
                    <a:pt x="4314825" y="2476500"/>
                  </a:lnTo>
                  <a:lnTo>
                    <a:pt x="0" y="2476500"/>
                  </a:lnTo>
                  <a:lnTo>
                    <a:pt x="0" y="2543810"/>
                  </a:lnTo>
                  <a:lnTo>
                    <a:pt x="4314825" y="2543810"/>
                  </a:lnTo>
                  <a:lnTo>
                    <a:pt x="4314825" y="6858000"/>
                  </a:lnTo>
                  <a:lnTo>
                    <a:pt x="4381500" y="6858000"/>
                  </a:lnTo>
                  <a:lnTo>
                    <a:pt x="4381500" y="2543810"/>
                  </a:lnTo>
                  <a:lnTo>
                    <a:pt x="4381500" y="2476500"/>
                  </a:lnTo>
                  <a:lnTo>
                    <a:pt x="4381500" y="0"/>
                  </a:lnTo>
                  <a:close/>
                </a:path>
              </a:pathLst>
            </a:custGeom>
            <a:solidFill>
              <a:srgbClr val="202A35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648226" y="5101937"/>
            <a:ext cx="6304598" cy="3277050"/>
          </a:xfrm>
          <a:prstGeom prst="rect">
            <a:avLst/>
          </a:prstGeom>
        </p:spPr>
        <p:txBody>
          <a:bodyPr vert="horz" wrap="square" lIns="0" tIns="49529" rIns="0" bIns="0" rtlCol="0">
            <a:spAutoFit/>
          </a:bodyPr>
          <a:lstStyle/>
          <a:p>
            <a:pPr marL="361950" marR="906780" indent="-342900">
              <a:lnSpc>
                <a:spcPts val="2984"/>
              </a:lnSpc>
              <a:spcBef>
                <a:spcPts val="1575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700" dirty="0" err="1">
                <a:latin typeface="Times New Roman"/>
                <a:cs typeface="Times New Roman"/>
              </a:rPr>
              <a:t>Два</a:t>
            </a:r>
            <a:r>
              <a:rPr sz="2700" spc="-68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иностранных</a:t>
            </a:r>
            <a:r>
              <a:rPr sz="2700" spc="-53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языка</a:t>
            </a:r>
            <a:r>
              <a:rPr sz="2700" spc="-30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(первый</a:t>
            </a:r>
            <a:r>
              <a:rPr sz="2700" spc="-150" dirty="0">
                <a:latin typeface="Times New Roman"/>
                <a:cs typeface="Times New Roman"/>
              </a:rPr>
              <a:t> </a:t>
            </a:r>
            <a:r>
              <a:rPr sz="2700" spc="-75" dirty="0">
                <a:latin typeface="Times New Roman"/>
                <a:cs typeface="Times New Roman"/>
              </a:rPr>
              <a:t>– </a:t>
            </a:r>
            <a:r>
              <a:rPr sz="2700" spc="-30" dirty="0">
                <a:latin typeface="Times New Roman"/>
                <a:cs typeface="Times New Roman"/>
              </a:rPr>
              <a:t>английский,</a:t>
            </a:r>
            <a:r>
              <a:rPr sz="2700" spc="-7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второй</a:t>
            </a:r>
            <a:r>
              <a:rPr sz="2700" spc="-6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по</a:t>
            </a:r>
            <a:r>
              <a:rPr sz="2700" spc="-7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выбору</a:t>
            </a:r>
            <a:r>
              <a:rPr sz="2700" spc="-53" dirty="0">
                <a:latin typeface="Times New Roman"/>
                <a:cs typeface="Times New Roman"/>
              </a:rPr>
              <a:t> </a:t>
            </a:r>
            <a:r>
              <a:rPr sz="2700" spc="-75" dirty="0">
                <a:latin typeface="Times New Roman"/>
                <a:cs typeface="Times New Roman"/>
              </a:rPr>
              <a:t>–</a:t>
            </a:r>
            <a:endParaRPr sz="2700" dirty="0">
              <a:latin typeface="Times New Roman"/>
              <a:cs typeface="Times New Roman"/>
            </a:endParaRPr>
          </a:p>
          <a:p>
            <a:pPr marL="361950">
              <a:lnSpc>
                <a:spcPts val="2955"/>
              </a:lnSpc>
            </a:pPr>
            <a:r>
              <a:rPr sz="2700" dirty="0">
                <a:latin typeface="Times New Roman"/>
                <a:cs typeface="Times New Roman"/>
              </a:rPr>
              <a:t>немецкий,</a:t>
            </a:r>
            <a:r>
              <a:rPr sz="2700" spc="-98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испанский,</a:t>
            </a:r>
            <a:r>
              <a:rPr sz="2700" spc="-60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французский)</a:t>
            </a:r>
            <a:endParaRPr sz="2700" dirty="0">
              <a:latin typeface="Times New Roman"/>
              <a:cs typeface="Times New Roman"/>
            </a:endParaRPr>
          </a:p>
          <a:p>
            <a:pPr marL="360998" indent="-341948">
              <a:lnSpc>
                <a:spcPts val="3075"/>
              </a:lnSpc>
              <a:spcBef>
                <a:spcPts val="1170"/>
              </a:spcBef>
              <a:buFont typeface="Microsoft Sans Serif"/>
              <a:buChar char="•"/>
              <a:tabLst>
                <a:tab pos="360998" algn="l"/>
              </a:tabLst>
            </a:pPr>
            <a:r>
              <a:rPr sz="2700" dirty="0">
                <a:latin typeface="Times New Roman"/>
                <a:cs typeface="Times New Roman"/>
              </a:rPr>
              <a:t>История</a:t>
            </a:r>
            <a:r>
              <a:rPr sz="2700" spc="-83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международных</a:t>
            </a:r>
            <a:r>
              <a:rPr sz="2700" spc="-105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отношений,</a:t>
            </a:r>
            <a:endParaRPr sz="2700" dirty="0">
              <a:latin typeface="Times New Roman"/>
              <a:cs typeface="Times New Roman"/>
            </a:endParaRPr>
          </a:p>
          <a:p>
            <a:pPr marL="361950" marR="7620">
              <a:lnSpc>
                <a:spcPct val="90000"/>
              </a:lnSpc>
              <a:spcBef>
                <a:spcPts val="158"/>
              </a:spcBef>
            </a:pPr>
            <a:r>
              <a:rPr sz="2700" dirty="0">
                <a:latin typeface="Times New Roman"/>
                <a:cs typeface="Times New Roman"/>
              </a:rPr>
              <a:t>История</a:t>
            </a:r>
            <a:r>
              <a:rPr sz="2700" spc="-98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и</a:t>
            </a:r>
            <a:r>
              <a:rPr sz="2700" spc="-4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теория</a:t>
            </a:r>
            <a:r>
              <a:rPr sz="2700" spc="-75" dirty="0">
                <a:latin typeface="Times New Roman"/>
                <a:cs typeface="Times New Roman"/>
              </a:rPr>
              <a:t> </a:t>
            </a:r>
            <a:r>
              <a:rPr sz="2700" spc="-30" dirty="0">
                <a:latin typeface="Times New Roman"/>
                <a:cs typeface="Times New Roman"/>
              </a:rPr>
              <a:t>дипломатии,</a:t>
            </a:r>
            <a:r>
              <a:rPr sz="2700" spc="-45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История </a:t>
            </a:r>
            <a:r>
              <a:rPr sz="2700" dirty="0">
                <a:latin typeface="Times New Roman"/>
                <a:cs typeface="Times New Roman"/>
              </a:rPr>
              <a:t>внешней</a:t>
            </a:r>
            <a:r>
              <a:rPr sz="2700" spc="-1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политики</a:t>
            </a:r>
            <a:r>
              <a:rPr sz="2700" spc="-10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России</a:t>
            </a:r>
            <a:r>
              <a:rPr sz="2100" dirty="0">
                <a:latin typeface="Times New Roman"/>
                <a:cs typeface="Times New Roman"/>
              </a:rPr>
              <a:t>,</a:t>
            </a:r>
            <a:r>
              <a:rPr sz="2100" spc="-12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Отношения</a:t>
            </a:r>
            <a:r>
              <a:rPr sz="2700" spc="-120" dirty="0">
                <a:latin typeface="Times New Roman"/>
                <a:cs typeface="Times New Roman"/>
              </a:rPr>
              <a:t> </a:t>
            </a:r>
            <a:r>
              <a:rPr sz="2700" spc="-75" dirty="0">
                <a:latin typeface="Times New Roman"/>
                <a:cs typeface="Times New Roman"/>
              </a:rPr>
              <a:t>с </a:t>
            </a:r>
            <a:r>
              <a:rPr sz="2700" spc="-15" dirty="0">
                <a:latin typeface="Times New Roman"/>
                <a:cs typeface="Times New Roman"/>
              </a:rPr>
              <a:t>Центральной</a:t>
            </a:r>
            <a:r>
              <a:rPr sz="2700" spc="-98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и</a:t>
            </a:r>
            <a:r>
              <a:rPr sz="2700" spc="-105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Восточной</a:t>
            </a:r>
            <a:r>
              <a:rPr sz="2700" spc="-98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Европой</a:t>
            </a:r>
            <a:r>
              <a:rPr sz="2700" spc="-105" dirty="0">
                <a:latin typeface="Times New Roman"/>
                <a:cs typeface="Times New Roman"/>
              </a:rPr>
              <a:t> </a:t>
            </a:r>
            <a:r>
              <a:rPr sz="2700" spc="-75" dirty="0">
                <a:latin typeface="Times New Roman"/>
                <a:cs typeface="Times New Roman"/>
              </a:rPr>
              <a:t>и</a:t>
            </a:r>
            <a:r>
              <a:rPr sz="2700" spc="750" dirty="0">
                <a:latin typeface="Times New Roman"/>
                <a:cs typeface="Times New Roman"/>
              </a:rPr>
              <a:t> </a:t>
            </a:r>
            <a:r>
              <a:rPr sz="2700" spc="-38" dirty="0">
                <a:latin typeface="Times New Roman"/>
                <a:cs typeface="Times New Roman"/>
              </a:rPr>
              <a:t>др.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81420" y="8085734"/>
            <a:ext cx="6188393" cy="194829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9050" marR="7620" indent="-4763" algn="ctr">
              <a:lnSpc>
                <a:spcPct val="90600"/>
              </a:lnSpc>
              <a:spcBef>
                <a:spcPts val="450"/>
              </a:spcBef>
            </a:pPr>
            <a:r>
              <a:rPr sz="2700" spc="-15" dirty="0">
                <a:latin typeface="Times New Roman"/>
                <a:cs typeface="Times New Roman"/>
              </a:rPr>
              <a:t>Выпускники</a:t>
            </a:r>
            <a:r>
              <a:rPr sz="2700" spc="-9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смогут</a:t>
            </a:r>
            <a:r>
              <a:rPr sz="2700" spc="-9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работать</a:t>
            </a:r>
            <a:r>
              <a:rPr sz="2700" spc="-75" dirty="0">
                <a:latin typeface="Times New Roman"/>
                <a:cs typeface="Times New Roman"/>
              </a:rPr>
              <a:t> в </a:t>
            </a:r>
            <a:r>
              <a:rPr sz="2700" spc="-15" dirty="0">
                <a:latin typeface="Times New Roman"/>
                <a:cs typeface="Times New Roman"/>
              </a:rPr>
              <a:t>международных</a:t>
            </a:r>
            <a:r>
              <a:rPr sz="2700" spc="-98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организациях</a:t>
            </a:r>
            <a:r>
              <a:rPr sz="2700" spc="-30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различного </a:t>
            </a:r>
            <a:r>
              <a:rPr sz="2700" dirty="0">
                <a:latin typeface="Times New Roman"/>
                <a:cs typeface="Times New Roman"/>
              </a:rPr>
              <a:t>профиля,</a:t>
            </a:r>
            <a:r>
              <a:rPr sz="2700" spc="-98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в</a:t>
            </a:r>
            <a:r>
              <a:rPr sz="2700" spc="-8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журналистике,</a:t>
            </a:r>
            <a:r>
              <a:rPr sz="2700" spc="-105" dirty="0">
                <a:latin typeface="Times New Roman"/>
                <a:cs typeface="Times New Roman"/>
              </a:rPr>
              <a:t> </a:t>
            </a:r>
            <a:r>
              <a:rPr sz="2700" spc="-75" dirty="0">
                <a:latin typeface="Times New Roman"/>
                <a:cs typeface="Times New Roman"/>
              </a:rPr>
              <a:t>в </a:t>
            </a:r>
            <a:r>
              <a:rPr sz="2700" spc="-15" dirty="0">
                <a:latin typeface="Times New Roman"/>
                <a:cs typeface="Times New Roman"/>
              </a:rPr>
              <a:t>переводческой</a:t>
            </a:r>
            <a:r>
              <a:rPr sz="2700" spc="-53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и</a:t>
            </a:r>
            <a:r>
              <a:rPr sz="2700" spc="-60" dirty="0">
                <a:latin typeface="Times New Roman"/>
                <a:cs typeface="Times New Roman"/>
              </a:rPr>
              <a:t> </a:t>
            </a:r>
            <a:r>
              <a:rPr sz="2700" spc="-15" dirty="0">
                <a:latin typeface="Times New Roman"/>
                <a:cs typeface="Times New Roman"/>
              </a:rPr>
              <a:t>просветительской деятельности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387768" y="4888627"/>
            <a:ext cx="4653915" cy="5284073"/>
          </a:xfrm>
          <a:prstGeom prst="rect">
            <a:avLst/>
          </a:prstGeom>
        </p:spPr>
        <p:txBody>
          <a:bodyPr vert="horz" wrap="square" lIns="0" tIns="39051" rIns="0" bIns="0" rtlCol="0">
            <a:spAutoFit/>
          </a:bodyPr>
          <a:lstStyle/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4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18 </a:t>
            </a:r>
            <a:r>
              <a:rPr lang="ru-RU" sz="3200" spc="-3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бюджетных </a:t>
            </a: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мест ВСЕГО: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Отдельная квота – 2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Особая квота – 3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Основные бюджетные места – 13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Платные места: 35</a:t>
            </a:r>
            <a:endParaRPr lang="ru-RU" sz="3200" dirty="0">
              <a:latin typeface="Lora" pitchFamily="2" charset="0"/>
              <a:cs typeface="Palatino Linotyp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74441-6255-3B74-AB5A-0077144F815F}"/>
              </a:ext>
            </a:extLst>
          </p:cNvPr>
          <p:cNvSpPr txBox="1"/>
          <p:nvPr/>
        </p:nvSpPr>
        <p:spPr>
          <a:xfrm>
            <a:off x="6781418" y="114300"/>
            <a:ext cx="1120879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/>
              <a:t>Программа нацелена на подготовку востребованных специалистов в области истории международных отношений, способных на основе фундаментальных знаний в области отечественной и всеобщей истории комплексно</a:t>
            </a:r>
            <a:r>
              <a:rPr lang="en-US" sz="2700" dirty="0"/>
              <a:t> </a:t>
            </a:r>
            <a:r>
              <a:rPr lang="ru-RU" sz="2700" dirty="0"/>
              <a:t>анализировать основные тенденции в развитии дипломатических отношений между различными государствами, понимать исторические процессы глобального и регионального уровней, которые влияли в различные периоды на эволюцию международных отношений, проводить экспертную оценку международных политических, экономических и социо-культурных проектов</a:t>
            </a:r>
            <a:r>
              <a:rPr lang="en-US" sz="2700" dirty="0"/>
              <a:t>.</a:t>
            </a:r>
            <a:endParaRPr lang="ru-RU" sz="27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7570D6D-108C-1E90-AB45-BFB83E4132FD}"/>
              </a:ext>
            </a:extLst>
          </p:cNvPr>
          <p:cNvSpPr/>
          <p:nvPr/>
        </p:nvSpPr>
        <p:spPr>
          <a:xfrm>
            <a:off x="6572250" y="4407784"/>
            <a:ext cx="11715750" cy="6857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37A890F-EAB5-0041-2A64-A9BB95CA3D7C}"/>
              </a:ext>
            </a:extLst>
          </p:cNvPr>
          <p:cNvSpPr/>
          <p:nvPr/>
        </p:nvSpPr>
        <p:spPr>
          <a:xfrm>
            <a:off x="13144501" y="4498085"/>
            <a:ext cx="68579" cy="57889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01" y="0"/>
            <a:ext cx="13302236" cy="10287000"/>
            <a:chOff x="10667" y="0"/>
            <a:chExt cx="8868157" cy="6858000"/>
          </a:xfrm>
        </p:grpSpPr>
        <p:sp>
          <p:nvSpPr>
            <p:cNvPr id="4" name="object 4"/>
            <p:cNvSpPr/>
            <p:nvPr/>
          </p:nvSpPr>
          <p:spPr>
            <a:xfrm>
              <a:off x="4299204" y="0"/>
              <a:ext cx="4579620" cy="6858000"/>
            </a:xfrm>
            <a:custGeom>
              <a:avLst/>
              <a:gdLst/>
              <a:ahLst/>
              <a:cxnLst/>
              <a:rect l="l" t="t" r="r" b="b"/>
              <a:pathLst>
                <a:path w="4579620" h="6858000">
                  <a:moveTo>
                    <a:pt x="64008" y="7620"/>
                  </a:moveTo>
                  <a:lnTo>
                    <a:pt x="0" y="7620"/>
                  </a:lnTo>
                  <a:lnTo>
                    <a:pt x="0" y="6858000"/>
                  </a:lnTo>
                  <a:lnTo>
                    <a:pt x="64008" y="6858000"/>
                  </a:lnTo>
                  <a:lnTo>
                    <a:pt x="64008" y="7620"/>
                  </a:lnTo>
                  <a:close/>
                </a:path>
                <a:path w="4579620" h="6858000">
                  <a:moveTo>
                    <a:pt x="4579620" y="0"/>
                  </a:moveTo>
                  <a:lnTo>
                    <a:pt x="4515612" y="0"/>
                  </a:lnTo>
                  <a:lnTo>
                    <a:pt x="4515612" y="6858000"/>
                  </a:lnTo>
                  <a:lnTo>
                    <a:pt x="4579620" y="6858000"/>
                  </a:lnTo>
                  <a:lnTo>
                    <a:pt x="4579620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9308" y="21335"/>
              <a:ext cx="4445508" cy="25267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" y="0"/>
              <a:ext cx="4358640" cy="2438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3536929" y="30860"/>
            <a:ext cx="2671763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dirty="0">
                <a:latin typeface="Microsoft Sans Serif"/>
                <a:cs typeface="Microsoft Sans Serif"/>
              </a:rPr>
              <a:t>Наши</a:t>
            </a:r>
            <a:r>
              <a:rPr sz="2700" spc="-3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партнеры: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36929" y="442342"/>
            <a:ext cx="2315528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448628" marR="7620" indent="-430530">
              <a:spcBef>
                <a:spcPts val="150"/>
              </a:spcBef>
              <a:buChar char="•"/>
              <a:tabLst>
                <a:tab pos="448628" algn="l"/>
              </a:tabLst>
            </a:pPr>
            <a:r>
              <a:rPr sz="2700" spc="-15" dirty="0">
                <a:latin typeface="Microsoft Sans Serif"/>
                <a:cs typeface="Microsoft Sans Serif"/>
              </a:rPr>
              <a:t>Институт </a:t>
            </a:r>
            <a:r>
              <a:rPr sz="2700" spc="-38" dirty="0">
                <a:latin typeface="Microsoft Sans Serif"/>
                <a:cs typeface="Microsoft Sans Serif"/>
              </a:rPr>
              <a:t>Российской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184500" y="442342"/>
            <a:ext cx="1869758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11468" marR="7620" indent="-29337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археологии </a:t>
            </a:r>
            <a:r>
              <a:rPr sz="2700" spc="-53" dirty="0">
                <a:latin typeface="Microsoft Sans Serif"/>
                <a:cs typeface="Microsoft Sans Serif"/>
              </a:rPr>
              <a:t>академии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6697" y="1264844"/>
            <a:ext cx="4086225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  <a:tabLst>
                <a:tab pos="1243965" algn="l"/>
              </a:tabLst>
            </a:pPr>
            <a:r>
              <a:rPr sz="2700" spc="-15" dirty="0">
                <a:latin typeface="Microsoft Sans Serif"/>
                <a:cs typeface="Microsoft Sans Serif"/>
              </a:rPr>
              <a:t>наук,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Государственный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957167" y="1677163"/>
            <a:ext cx="1097280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18098">
              <a:spcBef>
                <a:spcPts val="150"/>
              </a:spcBef>
            </a:pPr>
            <a:r>
              <a:rPr sz="2700" spc="-53" dirty="0">
                <a:latin typeface="Microsoft Sans Serif"/>
                <a:cs typeface="Microsoft Sans Serif"/>
              </a:rPr>
              <a:t>музей, </a:t>
            </a:r>
            <a:r>
              <a:rPr sz="2700" spc="-45" dirty="0">
                <a:latin typeface="Microsoft Sans Serif"/>
                <a:cs typeface="Microsoft Sans Serif"/>
              </a:rPr>
              <a:t>музей-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36929" y="1677163"/>
            <a:ext cx="2980371" cy="168122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448628" marR="296228" algn="just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исторический </a:t>
            </a:r>
            <a:r>
              <a:rPr sz="2700" spc="-30" dirty="0">
                <a:latin typeface="Microsoft Sans Serif"/>
                <a:cs typeface="Microsoft Sans Serif"/>
              </a:rPr>
              <a:t>Новгородский </a:t>
            </a:r>
            <a:r>
              <a:rPr sz="2700" spc="-15" dirty="0">
                <a:latin typeface="Microsoft Sans Serif"/>
                <a:cs typeface="Microsoft Sans Serif"/>
              </a:rPr>
              <a:t>заповедник</a:t>
            </a:r>
            <a:endParaRPr sz="2700">
              <a:latin typeface="Microsoft Sans Serif"/>
              <a:cs typeface="Microsoft Sans Serif"/>
            </a:endParaRPr>
          </a:p>
          <a:p>
            <a:pPr marL="446723" indent="-427673" algn="just">
              <a:buChar char="•"/>
              <a:tabLst>
                <a:tab pos="446723" algn="l"/>
              </a:tabLst>
            </a:pPr>
            <a:r>
              <a:rPr sz="2700" dirty="0">
                <a:latin typeface="Microsoft Sans Serif"/>
                <a:cs typeface="Microsoft Sans Serif"/>
              </a:rPr>
              <a:t>Фонд</a:t>
            </a:r>
            <a:r>
              <a:rPr sz="2700" spc="23" dirty="0">
                <a:latin typeface="Microsoft Sans Serif"/>
                <a:cs typeface="Microsoft Sans Serif"/>
              </a:rPr>
              <a:t>  </a:t>
            </a:r>
            <a:r>
              <a:rPr sz="2700" spc="-15" dirty="0">
                <a:latin typeface="Microsoft Sans Serif"/>
                <a:cs typeface="Microsoft Sans Serif"/>
              </a:rPr>
              <a:t>развития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05708" y="2911601"/>
            <a:ext cx="1347788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  <a:tabLst>
                <a:tab pos="1136333" algn="l"/>
              </a:tabLst>
            </a:pPr>
            <a:r>
              <a:rPr sz="2700" spc="-15" dirty="0">
                <a:latin typeface="Microsoft Sans Serif"/>
                <a:cs typeface="Microsoft Sans Serif"/>
              </a:rPr>
              <a:t>науки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75" dirty="0">
                <a:latin typeface="Microsoft Sans Serif"/>
                <a:cs typeface="Microsoft Sans Serif"/>
              </a:rPr>
              <a:t>и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66697" y="3322625"/>
            <a:ext cx="3367088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культуры</a:t>
            </a:r>
            <a:r>
              <a:rPr sz="2700" spc="-68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«Таволга».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5776" y="3915155"/>
            <a:ext cx="6239828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  <a:tabLst>
                <a:tab pos="2563178" algn="l"/>
                <a:tab pos="4551998" algn="l"/>
                <a:tab pos="5194935" algn="l"/>
              </a:tabLst>
            </a:pPr>
            <a:r>
              <a:rPr sz="2700" dirty="0">
                <a:latin typeface="Microsoft Sans Serif"/>
                <a:cs typeface="Microsoft Sans Serif"/>
              </a:rPr>
              <a:t>Современный</a:t>
            </a:r>
            <a:r>
              <a:rPr sz="2700" spc="38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археолог</a:t>
            </a:r>
            <a:r>
              <a:rPr sz="2700" spc="38" dirty="0">
                <a:latin typeface="Microsoft Sans Serif"/>
                <a:cs typeface="Microsoft Sans Serif"/>
              </a:rPr>
              <a:t> </a:t>
            </a:r>
            <a:r>
              <a:rPr sz="2700" spc="705" dirty="0">
                <a:latin typeface="Microsoft Sans Serif"/>
                <a:cs typeface="Microsoft Sans Serif"/>
              </a:rPr>
              <a:t>–</a:t>
            </a:r>
            <a:r>
              <a:rPr sz="2700" spc="23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это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человек, обладающий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знаниями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75" dirty="0">
                <a:latin typeface="Microsoft Sans Serif"/>
                <a:cs typeface="Microsoft Sans Serif"/>
              </a:rPr>
              <a:t>в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сфере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5775" y="4738117"/>
            <a:ext cx="2884170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информационных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16526" y="4738117"/>
            <a:ext cx="2208848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276225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технологий, современные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5775" y="5149597"/>
            <a:ext cx="3663315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  <a:tabLst>
                <a:tab pos="1941195" algn="l"/>
              </a:tabLst>
            </a:pPr>
            <a:r>
              <a:rPr sz="2700" spc="-15" dirty="0">
                <a:latin typeface="Microsoft Sans Serif"/>
                <a:cs typeface="Microsoft Sans Serif"/>
              </a:rPr>
              <a:t>умеющий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38" dirty="0">
                <a:latin typeface="Microsoft Sans Serif"/>
                <a:cs typeface="Microsoft Sans Serif"/>
              </a:rPr>
              <a:t>применять </a:t>
            </a:r>
            <a:r>
              <a:rPr sz="2700" spc="-15" dirty="0">
                <a:latin typeface="Microsoft Sans Serif"/>
                <a:cs typeface="Microsoft Sans Serif"/>
              </a:rPr>
              <a:t>методики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05965" y="5561075"/>
            <a:ext cx="2293620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исследования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73142" y="5561075"/>
            <a:ext cx="1854518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  <a:tabLst>
                <a:tab pos="523875" algn="l"/>
              </a:tabLst>
            </a:pPr>
            <a:r>
              <a:rPr sz="2700" spc="-75" dirty="0">
                <a:latin typeface="Microsoft Sans Serif"/>
                <a:cs typeface="Microsoft Sans Serif"/>
              </a:rPr>
              <a:t>и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анализа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5775" y="5972099"/>
            <a:ext cx="2733675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археологических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90012" y="6384418"/>
            <a:ext cx="1590675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основные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71976" y="5972099"/>
            <a:ext cx="2056448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R="9525" algn="r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материалов,</a:t>
            </a:r>
            <a:endParaRPr sz="2700">
              <a:latin typeface="Microsoft Sans Serif"/>
              <a:cs typeface="Microsoft Sans Serif"/>
            </a:endParaRPr>
          </a:p>
          <a:p>
            <a:pPr marR="7620" algn="r">
              <a:spcBef>
                <a:spcPts val="8"/>
              </a:spcBef>
            </a:pPr>
            <a:r>
              <a:rPr sz="2700" spc="-15" dirty="0">
                <a:latin typeface="Microsoft Sans Serif"/>
                <a:cs typeface="Microsoft Sans Serif"/>
              </a:rPr>
              <a:t>тенденции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18078" y="6795896"/>
            <a:ext cx="3509963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  <a:tabLst>
                <a:tab pos="777239" algn="l"/>
              </a:tabLst>
            </a:pPr>
            <a:r>
              <a:rPr sz="2700" spc="-75" dirty="0">
                <a:latin typeface="Microsoft Sans Serif"/>
                <a:cs typeface="Microsoft Sans Serif"/>
              </a:rPr>
              <a:t>и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археологической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5775" y="6384417"/>
            <a:ext cx="2202180" cy="126573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знающий </a:t>
            </a:r>
            <a:r>
              <a:rPr sz="2700" spc="-38" dirty="0">
                <a:latin typeface="Microsoft Sans Serif"/>
                <a:cs typeface="Microsoft Sans Serif"/>
              </a:rPr>
              <a:t>исторической </a:t>
            </a:r>
            <a:r>
              <a:rPr sz="2700" spc="-15" dirty="0">
                <a:latin typeface="Microsoft Sans Serif"/>
                <a:cs typeface="Microsoft Sans Serif"/>
              </a:rPr>
              <a:t>науки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5775" y="8029955"/>
            <a:ext cx="6240780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Археологические</a:t>
            </a:r>
            <a:r>
              <a:rPr sz="2700" spc="-68" dirty="0">
                <a:latin typeface="Microsoft Sans Serif"/>
                <a:cs typeface="Microsoft Sans Serif"/>
              </a:rPr>
              <a:t> </a:t>
            </a:r>
            <a:r>
              <a:rPr sz="2700" spc="-45" dirty="0">
                <a:latin typeface="Microsoft Sans Serif"/>
                <a:cs typeface="Microsoft Sans Serif"/>
              </a:rPr>
              <a:t>практики</a:t>
            </a:r>
            <a:r>
              <a:rPr sz="2700" spc="-83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проводятся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5776" y="8442350"/>
            <a:ext cx="2355533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  <a:tabLst>
                <a:tab pos="1020128" algn="l"/>
              </a:tabLst>
            </a:pPr>
            <a:r>
              <a:rPr sz="2700" spc="-38" dirty="0">
                <a:latin typeface="Microsoft Sans Serif"/>
                <a:cs typeface="Microsoft Sans Serif"/>
              </a:rPr>
              <a:t>на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древних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85776" y="8442350"/>
            <a:ext cx="6239828" cy="850233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indent="2939415">
              <a:spcBef>
                <a:spcPts val="150"/>
              </a:spcBef>
              <a:tabLst>
                <a:tab pos="2510790" algn="l"/>
                <a:tab pos="3769995" algn="l"/>
                <a:tab pos="4295775" algn="l"/>
              </a:tabLst>
            </a:pPr>
            <a:r>
              <a:rPr sz="2700" spc="-75" dirty="0">
                <a:latin typeface="Microsoft Sans Serif"/>
                <a:cs typeface="Microsoft Sans Serif"/>
              </a:rPr>
              <a:t>и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средневековых памятниках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5" dirty="0">
                <a:latin typeface="Microsoft Sans Serif"/>
                <a:cs typeface="Microsoft Sans Serif"/>
              </a:rPr>
              <a:t>России</a:t>
            </a:r>
            <a:r>
              <a:rPr sz="2700" dirty="0">
                <a:latin typeface="Microsoft Sans Serif"/>
                <a:cs typeface="Microsoft Sans Serif"/>
              </a:rPr>
              <a:t>		</a:t>
            </a:r>
            <a:r>
              <a:rPr sz="2700" spc="-45" dirty="0">
                <a:latin typeface="Microsoft Sans Serif"/>
                <a:cs typeface="Microsoft Sans Serif"/>
              </a:rPr>
              <a:t>(Фанагория,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5776" y="9265310"/>
            <a:ext cx="5751194" cy="43473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700" spc="-15" dirty="0">
                <a:latin typeface="Microsoft Sans Serif"/>
                <a:cs typeface="Microsoft Sans Serif"/>
              </a:rPr>
              <a:t>Гнездово,</a:t>
            </a:r>
            <a:r>
              <a:rPr sz="2700" spc="-68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Великий</a:t>
            </a:r>
            <a:r>
              <a:rPr sz="2700" spc="-68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Новгород</a:t>
            </a:r>
            <a:r>
              <a:rPr sz="2700" spc="-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и</a:t>
            </a:r>
            <a:r>
              <a:rPr sz="2700" spc="-53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др.).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17588" y="3834194"/>
            <a:ext cx="6412613" cy="6505627"/>
          </a:xfrm>
          <a:prstGeom prst="rect">
            <a:avLst/>
          </a:prstGeom>
        </p:spPr>
        <p:txBody>
          <a:bodyPr vert="horz" wrap="square" lIns="0" tIns="224790" rIns="0" bIns="0" rtlCol="0">
            <a:spAutoFit/>
          </a:bodyPr>
          <a:lstStyle/>
          <a:p>
            <a:pPr marL="19050" algn="just">
              <a:spcBef>
                <a:spcPts val="1770"/>
              </a:spcBef>
            </a:pPr>
            <a:r>
              <a:rPr sz="2700" b="1" dirty="0">
                <a:latin typeface="Arial"/>
                <a:cs typeface="Arial"/>
              </a:rPr>
              <a:t>Среди</a:t>
            </a:r>
            <a:r>
              <a:rPr sz="2700" b="1" spc="-105" dirty="0">
                <a:latin typeface="Arial"/>
                <a:cs typeface="Arial"/>
              </a:rPr>
              <a:t> </a:t>
            </a:r>
            <a:r>
              <a:rPr sz="2700" b="1" spc="-15" dirty="0">
                <a:latin typeface="Arial"/>
                <a:cs typeface="Arial"/>
              </a:rPr>
              <a:t>изучаемых</a:t>
            </a:r>
            <a:r>
              <a:rPr sz="2700" b="1" spc="-30" dirty="0">
                <a:latin typeface="Arial"/>
                <a:cs typeface="Arial"/>
              </a:rPr>
              <a:t> </a:t>
            </a:r>
            <a:r>
              <a:rPr sz="2700" b="1" spc="-15" dirty="0" err="1">
                <a:latin typeface="Arial"/>
                <a:cs typeface="Arial"/>
              </a:rPr>
              <a:t>дисциплин</a:t>
            </a:r>
            <a:r>
              <a:rPr sz="2700" b="1" spc="-15" dirty="0">
                <a:latin typeface="Arial"/>
                <a:cs typeface="Arial"/>
              </a:rPr>
              <a:t>:</a:t>
            </a:r>
            <a:endParaRPr lang="ru-RU" sz="2700" b="1" spc="-15" dirty="0">
              <a:latin typeface="Arial"/>
              <a:cs typeface="Arial"/>
            </a:endParaRPr>
          </a:p>
          <a:p>
            <a:pPr marL="19050" algn="just">
              <a:spcBef>
                <a:spcPts val="1770"/>
              </a:spcBef>
            </a:pPr>
            <a:r>
              <a:rPr lang="ru-RU" sz="2700" dirty="0">
                <a:latin typeface="Times" pitchFamily="2" charset="0"/>
                <a:cs typeface="Arial"/>
              </a:rPr>
              <a:t>Введение в историю первобытного общества и искусства, Археология Древнего Востока, Классическая археология, Средневековая европейская археология, Эпиграфическая культура средневековой Руси, Археология доколумбовой Америки, Современные технологии в археологии, Современные методы изучения наскального искусства, Современная практика сохранения историко-культурного наследия, Музейное дело и археологическая реставрация и др. </a:t>
            </a:r>
          </a:p>
          <a:p>
            <a:pPr marL="19050" algn="just">
              <a:spcBef>
                <a:spcPts val="1770"/>
              </a:spcBef>
            </a:pPr>
            <a:endParaRPr sz="27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222225" y="4571734"/>
            <a:ext cx="4919090" cy="447968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12</a:t>
            </a:r>
            <a:r>
              <a:rPr lang="ru-RU" sz="3200" spc="-4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 </a:t>
            </a:r>
            <a:r>
              <a:rPr lang="ru-RU" sz="3200" spc="-3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бюджетных </a:t>
            </a: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мест ВСЕГО: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Отдельная квота – 2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Основные бюджетные места – 10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32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Платные места: 15</a:t>
            </a:r>
            <a:endParaRPr lang="ru-RU" sz="3200" dirty="0">
              <a:latin typeface="Lora" pitchFamily="2" charset="0"/>
              <a:cs typeface="Palatino Linotype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182C669-F55B-5018-790A-FA6AAAB61E53}"/>
              </a:ext>
            </a:extLst>
          </p:cNvPr>
          <p:cNvSpPr/>
          <p:nvPr/>
        </p:nvSpPr>
        <p:spPr>
          <a:xfrm>
            <a:off x="0" y="3834194"/>
            <a:ext cx="18288000" cy="685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 flipH="1">
            <a:off x="0" y="159967"/>
            <a:ext cx="6300216" cy="3400110"/>
          </a:xfrm>
          <a:prstGeom prst="rect">
            <a:avLst/>
          </a:prstGeom>
        </p:spPr>
        <p:txBody>
          <a:bodyPr vert="horz" wrap="square" lIns="0" tIns="404888" rIns="0" bIns="0" rtlCol="0">
            <a:spAutoFit/>
          </a:bodyPr>
          <a:lstStyle/>
          <a:p>
            <a:pPr marL="1194435" marR="715326" indent="-396240">
              <a:lnSpc>
                <a:spcPts val="5850"/>
              </a:lnSpc>
              <a:spcBef>
                <a:spcPts val="870"/>
              </a:spcBef>
            </a:pPr>
            <a:r>
              <a:rPr sz="4800" spc="-30" dirty="0" err="1">
                <a:solidFill>
                  <a:srgbClr val="0D517D"/>
                </a:solidFill>
                <a:latin typeface="Lora" pitchFamily="2" charset="0"/>
              </a:rPr>
              <a:t>Направл</a:t>
            </a:r>
            <a:r>
              <a:rPr lang="ru-RU" sz="4800" spc="-30" dirty="0">
                <a:solidFill>
                  <a:srgbClr val="0D517D"/>
                </a:solidFill>
                <a:latin typeface="Lora" pitchFamily="2" charset="0"/>
              </a:rPr>
              <a:t>е</a:t>
            </a:r>
            <a:r>
              <a:rPr sz="4800" spc="-30" dirty="0" err="1">
                <a:solidFill>
                  <a:srgbClr val="0D517D"/>
                </a:solidFill>
                <a:latin typeface="Lora" pitchFamily="2" charset="0"/>
              </a:rPr>
              <a:t>ние</a:t>
            </a:r>
            <a:r>
              <a:rPr sz="4800" spc="-30" dirty="0">
                <a:solidFill>
                  <a:srgbClr val="0D517D"/>
                </a:solidFill>
                <a:latin typeface="Lora" pitchFamily="2" charset="0"/>
              </a:rPr>
              <a:t>: </a:t>
            </a:r>
            <a:r>
              <a:rPr sz="4800" spc="-15" dirty="0">
                <a:solidFill>
                  <a:srgbClr val="0D517D"/>
                </a:solidFill>
                <a:latin typeface="Lora" pitchFamily="2" charset="0"/>
              </a:rPr>
              <a:t>Публичная политика</a:t>
            </a:r>
            <a:r>
              <a:rPr sz="4800" spc="-225" dirty="0">
                <a:solidFill>
                  <a:srgbClr val="0D517D"/>
                </a:solidFill>
                <a:latin typeface="Lora" pitchFamily="2" charset="0"/>
              </a:rPr>
              <a:t> </a:t>
            </a:r>
            <a:r>
              <a:rPr sz="4800" spc="-75" dirty="0">
                <a:solidFill>
                  <a:srgbClr val="0D517D"/>
                </a:solidFill>
                <a:latin typeface="Lora" pitchFamily="2" charset="0"/>
              </a:rPr>
              <a:t>и</a:t>
            </a:r>
            <a:endParaRPr sz="4800" dirty="0">
              <a:latin typeface="Lora" pitchFamily="2" charset="0"/>
            </a:endParaRPr>
          </a:p>
          <a:p>
            <a:pPr marL="64770">
              <a:lnSpc>
                <a:spcPts val="5640"/>
              </a:lnSpc>
            </a:pPr>
            <a:r>
              <a:rPr sz="4800" dirty="0">
                <a:solidFill>
                  <a:srgbClr val="0D517D"/>
                </a:solidFill>
                <a:latin typeface="Lora" pitchFamily="2" charset="0"/>
              </a:rPr>
              <a:t>социальные</a:t>
            </a:r>
            <a:r>
              <a:rPr sz="4800" spc="-98" dirty="0">
                <a:solidFill>
                  <a:srgbClr val="0D517D"/>
                </a:solidFill>
                <a:latin typeface="Lora" pitchFamily="2" charset="0"/>
              </a:rPr>
              <a:t> </a:t>
            </a:r>
            <a:r>
              <a:rPr sz="4800" spc="-15" dirty="0">
                <a:solidFill>
                  <a:srgbClr val="0D517D"/>
                </a:solidFill>
                <a:latin typeface="Lora" pitchFamily="2" charset="0"/>
              </a:rPr>
              <a:t>науки</a:t>
            </a:r>
            <a:endParaRPr sz="4800" dirty="0">
              <a:latin typeface="Lora" pitchFamily="2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330238" y="101996"/>
            <a:ext cx="4236530" cy="433773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700" b="1" dirty="0">
                <a:latin typeface="Times New Roman"/>
                <a:cs typeface="Times New Roman"/>
              </a:rPr>
              <a:t>Практики</a:t>
            </a:r>
            <a:r>
              <a:rPr sz="2700" b="1" spc="240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проводятся</a:t>
            </a:r>
            <a:r>
              <a:rPr sz="2700" spc="240" dirty="0">
                <a:latin typeface="Times New Roman"/>
                <a:cs typeface="Times New Roman"/>
              </a:rPr>
              <a:t> </a:t>
            </a:r>
            <a:r>
              <a:rPr sz="2700" spc="-38" dirty="0">
                <a:latin typeface="Times New Roman"/>
                <a:cs typeface="Times New Roman"/>
              </a:rPr>
              <a:t>в:</a:t>
            </a:r>
            <a:endParaRPr sz="2700" dirty="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666" y="-51710"/>
            <a:ext cx="18288189" cy="10334210"/>
            <a:chOff x="0" y="-31284"/>
            <a:chExt cx="12192126" cy="6889473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52699"/>
              <a:ext cx="4314444" cy="43053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458200" y="-25369"/>
              <a:ext cx="47625" cy="6853555"/>
            </a:xfrm>
            <a:custGeom>
              <a:avLst/>
              <a:gdLst/>
              <a:ahLst/>
              <a:cxnLst/>
              <a:rect l="l" t="t" r="r" b="b"/>
              <a:pathLst>
                <a:path w="47625" h="6853555">
                  <a:moveTo>
                    <a:pt x="47244" y="0"/>
                  </a:moveTo>
                  <a:lnTo>
                    <a:pt x="0" y="0"/>
                  </a:lnTo>
                  <a:lnTo>
                    <a:pt x="0" y="6853047"/>
                  </a:lnTo>
                  <a:lnTo>
                    <a:pt x="47244" y="6853047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4571" y="2510027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12187047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12187047" y="47244"/>
                  </a:lnTo>
                  <a:lnTo>
                    <a:pt x="121870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4571" y="2510027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12187047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12187047" y="47244"/>
                  </a:lnTo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4329684" y="4634"/>
              <a:ext cx="38100" cy="6853555"/>
            </a:xfrm>
            <a:custGeom>
              <a:avLst/>
              <a:gdLst/>
              <a:ahLst/>
              <a:cxnLst/>
              <a:rect l="l" t="t" r="r" b="b"/>
              <a:pathLst>
                <a:path w="38100" h="6853555">
                  <a:moveTo>
                    <a:pt x="38100" y="0"/>
                  </a:moveTo>
                  <a:lnTo>
                    <a:pt x="0" y="0"/>
                  </a:lnTo>
                  <a:lnTo>
                    <a:pt x="0" y="6853047"/>
                  </a:lnTo>
                  <a:lnTo>
                    <a:pt x="38100" y="6853047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329684" y="4571"/>
              <a:ext cx="38100" cy="6853555"/>
            </a:xfrm>
            <a:custGeom>
              <a:avLst/>
              <a:gdLst/>
              <a:ahLst/>
              <a:cxnLst/>
              <a:rect l="l" t="t" r="r" b="b"/>
              <a:pathLst>
                <a:path w="38100" h="6853555">
                  <a:moveTo>
                    <a:pt x="38100" y="6853109"/>
                  </a:moveTo>
                  <a:lnTo>
                    <a:pt x="38100" y="0"/>
                  </a:lnTo>
                  <a:lnTo>
                    <a:pt x="0" y="0"/>
                  </a:lnTo>
                  <a:lnTo>
                    <a:pt x="0" y="6853109"/>
                  </a:lnTo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pic>
          <p:nvPicPr>
            <p:cNvPr id="31" name="object 3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2" b="2902"/>
            <a:stretch/>
          </p:blipFill>
          <p:spPr>
            <a:xfrm>
              <a:off x="4370261" y="-31284"/>
              <a:ext cx="4085461" cy="2541248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3330238" y="4530695"/>
            <a:ext cx="4772725" cy="4549513"/>
          </a:xfrm>
          <a:prstGeom prst="rect">
            <a:avLst/>
          </a:prstGeom>
        </p:spPr>
        <p:txBody>
          <a:bodyPr vert="horz" wrap="square" lIns="0" tIns="48576" rIns="0" bIns="0" rtlCol="0">
            <a:spAutoFit/>
          </a:bodyPr>
          <a:lstStyle/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4</a:t>
            </a:r>
            <a:r>
              <a:rPr sz="2800" spc="-4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 </a:t>
            </a:r>
            <a:r>
              <a:rPr sz="2800" spc="-30" dirty="0" err="1">
                <a:solidFill>
                  <a:srgbClr val="0D517D"/>
                </a:solidFill>
                <a:latin typeface="Lora" pitchFamily="2" charset="0"/>
                <a:cs typeface="Palatino Linotype"/>
              </a:rPr>
              <a:t>бюджетн</a:t>
            </a:r>
            <a:r>
              <a:rPr lang="ru-RU" sz="2800" spc="-30" dirty="0" err="1">
                <a:solidFill>
                  <a:srgbClr val="0D517D"/>
                </a:solidFill>
                <a:latin typeface="Lora" pitchFamily="2" charset="0"/>
                <a:cs typeface="Palatino Linotype"/>
              </a:rPr>
              <a:t>ых</a:t>
            </a:r>
            <a:r>
              <a:rPr sz="2800" spc="-3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 </a:t>
            </a:r>
            <a:r>
              <a:rPr sz="2800" spc="-15" dirty="0" err="1">
                <a:solidFill>
                  <a:srgbClr val="0D517D"/>
                </a:solidFill>
                <a:latin typeface="Lora" pitchFamily="2" charset="0"/>
                <a:cs typeface="Palatino Linotype"/>
              </a:rPr>
              <a:t>мест</a:t>
            </a: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а ВСЕГО: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Отдельная квота – 1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Особая квота – 1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Основные бюджетные места – 2</a:t>
            </a:r>
          </a:p>
          <a:p>
            <a:pPr marL="19050" marR="7620" indent="59055" algn="ctr">
              <a:lnSpc>
                <a:spcPts val="5685"/>
              </a:lnSpc>
              <a:spcBef>
                <a:spcPts val="381"/>
              </a:spcBef>
            </a:pPr>
            <a:r>
              <a:rPr lang="ru-RU" sz="2800" spc="-15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Платные места: 16</a:t>
            </a:r>
            <a:endParaRPr sz="2800" dirty="0">
              <a:latin typeface="Lora" pitchFamily="2" charset="0"/>
              <a:cs typeface="Palatino Linotype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A5E662-0ADF-8D8C-B5AF-487877EE26F8}"/>
              </a:ext>
            </a:extLst>
          </p:cNvPr>
          <p:cNvSpPr txBox="1"/>
          <p:nvPr/>
        </p:nvSpPr>
        <p:spPr>
          <a:xfrm>
            <a:off x="6551486" y="3998255"/>
            <a:ext cx="61356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/>
              <a:t>Вы будете изучать: </a:t>
            </a:r>
          </a:p>
          <a:p>
            <a:pPr algn="just"/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Политические коммуникации в современном обществе</a:t>
            </a:r>
            <a:r>
              <a:rPr lang="ru-RU" sz="27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Социальная политика и социальное государство</a:t>
            </a:r>
            <a:r>
              <a:rPr lang="ru-RU" sz="27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Гражданское общество в современной России, Информационная политика и </a:t>
            </a:r>
            <a:r>
              <a:rPr lang="ru-RU" sz="2700" dirty="0" err="1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медиасистема</a:t>
            </a:r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современного общества</a:t>
            </a:r>
            <a:r>
              <a:rPr lang="ru-RU" sz="27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Политические технологии в государственном управлении</a:t>
            </a:r>
            <a:r>
              <a:rPr lang="ru-RU" sz="27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Публичная политическая риторика</a:t>
            </a:r>
            <a:r>
              <a:rPr lang="ru-RU" sz="27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Управление государственными проектами и программами</a:t>
            </a:r>
            <a:r>
              <a:rPr lang="ru-RU" sz="27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>
                <a:solidFill>
                  <a:srgbClr val="000000"/>
                </a:solidFill>
                <a:latin typeface="Times" pitchFamily="2" charset="0"/>
                <a:ea typeface="Times New Roman" panose="02020603050405020304" pitchFamily="18" charset="0"/>
              </a:rPr>
              <a:t>Технологии экспертно-аналитической деятельности и др.</a:t>
            </a:r>
            <a:r>
              <a:rPr lang="ru-RU" sz="2700" dirty="0">
                <a:latin typeface="Times" pitchFamily="2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EC29BA-1702-FB87-F051-6F444EC83367}"/>
              </a:ext>
            </a:extLst>
          </p:cNvPr>
          <p:cNvSpPr txBox="1"/>
          <p:nvPr/>
        </p:nvSpPr>
        <p:spPr>
          <a:xfrm>
            <a:off x="12758547" y="535769"/>
            <a:ext cx="55227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kern="100" dirty="0">
                <a:latin typeface="Times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В органах государственной власти и местного самоуправления; коммерческих организациях, общественных организациях и политическим партиях; в учебных заведениях; в средствах массовой информации. </a:t>
            </a:r>
          </a:p>
          <a:p>
            <a:endParaRPr lang="ru-RU" sz="2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603"/>
          <p:cNvSpPr/>
          <p:nvPr/>
        </p:nvSpPr>
        <p:spPr>
          <a:xfrm>
            <a:off x="804450" y="5456567"/>
            <a:ext cx="11221571" cy="1832049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6" name="Line 2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7221" y="5143500"/>
            <a:ext cx="45719" cy="2331669"/>
          </a:xfrm>
          <a:prstGeom prst="rect">
            <a:avLst/>
          </a:prstGeom>
        </p:spPr>
      </p:pic>
      <p:pic>
        <p:nvPicPr>
          <p:cNvPr id="9" name="Логотип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952798" y="5699411"/>
            <a:ext cx="10925175" cy="1990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4167"/>
              </a:lnSpc>
              <a:buNone/>
            </a:pPr>
            <a:r>
              <a:rPr lang="ru-RU" sz="4000" dirty="0">
                <a:solidFill>
                  <a:schemeClr val="bg1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Историческое образование в РГГУ – </a:t>
            </a:r>
            <a:endParaRPr lang="en-US" sz="4000" dirty="0">
              <a:solidFill>
                <a:schemeClr val="bg1"/>
              </a:solidFill>
              <a:latin typeface="Lora Medium" pitchFamily="34" charset="0"/>
              <a:ea typeface="Lora Medium" pitchFamily="34" charset="-122"/>
              <a:cs typeface="Lora Medium" pitchFamily="34" charset="-120"/>
            </a:endParaRPr>
          </a:p>
          <a:p>
            <a:pPr marL="0" indent="0" algn="ctr">
              <a:lnSpc>
                <a:spcPct val="104167"/>
              </a:lnSpc>
              <a:buNone/>
            </a:pPr>
            <a:r>
              <a:rPr lang="ru-RU" sz="4000" dirty="0">
                <a:solidFill>
                  <a:schemeClr val="bg1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в топе рейтинга </a:t>
            </a:r>
            <a:r>
              <a:rPr lang="en-US" sz="4000" dirty="0">
                <a:solidFill>
                  <a:schemeClr val="bg1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RAEX!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Изображение выглядит как текст, Шрифт, логотип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7D1C79-50F4-9714-058D-930C9FA13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60" y="37977"/>
            <a:ext cx="8553756" cy="5105523"/>
          </a:xfrm>
          <a:prstGeom prst="rect">
            <a:avLst/>
          </a:prstGeom>
        </p:spPr>
      </p:pic>
      <p:pic>
        <p:nvPicPr>
          <p:cNvPr id="16" name="Line 23" descr="preencoded.png">
            <a:extLst>
              <a:ext uri="{FF2B5EF4-FFF2-40B4-BE49-F238E27FC236}">
                <a16:creationId xmlns:a16="http://schemas.microsoft.com/office/drawing/2014/main" id="{8C80EE67-1213-F375-1D29-926443E8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7222" y="7679256"/>
            <a:ext cx="45719" cy="2331669"/>
          </a:xfrm>
          <a:prstGeom prst="rect">
            <a:avLst/>
          </a:prstGeom>
        </p:spPr>
      </p:pic>
      <p:sp>
        <p:nvSpPr>
          <p:cNvPr id="17" name="Rectangle 38603">
            <a:extLst>
              <a:ext uri="{FF2B5EF4-FFF2-40B4-BE49-F238E27FC236}">
                <a16:creationId xmlns:a16="http://schemas.microsoft.com/office/drawing/2014/main" id="{65B495AD-7C7E-A8DB-CEE0-C61F2CB90331}"/>
              </a:ext>
            </a:extLst>
          </p:cNvPr>
          <p:cNvSpPr/>
          <p:nvPr/>
        </p:nvSpPr>
        <p:spPr>
          <a:xfrm>
            <a:off x="839575" y="9016679"/>
            <a:ext cx="7278525" cy="608953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0" name="Text 2"/>
          <p:cNvSpPr/>
          <p:nvPr/>
        </p:nvSpPr>
        <p:spPr>
          <a:xfrm>
            <a:off x="906782" y="8020200"/>
            <a:ext cx="10879458" cy="2081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104167"/>
              </a:lnSpc>
              <a:buNone/>
            </a:pPr>
            <a:r>
              <a:rPr lang="ru-RU" sz="320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13 мая агентство опубликовала предметные рейтинги этого года, направление «История и археология» в </a:t>
            </a:r>
            <a:r>
              <a:rPr lang="ru-RU" sz="3200" dirty="0">
                <a:solidFill>
                  <a:schemeClr val="bg1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РГГУ поднялось с 6-е на 4-е место!</a:t>
            </a:r>
            <a:r>
              <a:rPr lang="en-US" sz="3200" dirty="0">
                <a:solidFill>
                  <a:schemeClr val="bg1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Group 2087328295" descr="preencoded.png">
            <a:extLst>
              <a:ext uri="{FF2B5EF4-FFF2-40B4-BE49-F238E27FC236}">
                <a16:creationId xmlns:a16="http://schemas.microsoft.com/office/drawing/2014/main" id="{A9BE1343-1E15-2F90-2362-B2A82F066C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305878" y="2495147"/>
            <a:ext cx="5982122" cy="779185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59" y="567499"/>
            <a:ext cx="5783580" cy="1865512"/>
          </a:xfrm>
          <a:prstGeom prst="rect">
            <a:avLst/>
          </a:prstGeom>
        </p:spPr>
        <p:txBody>
          <a:bodyPr vert="horz" wrap="square" lIns="0" tIns="100013" rIns="0" bIns="0" rtlCol="0">
            <a:spAutoFit/>
          </a:bodyPr>
          <a:lstStyle/>
          <a:p>
            <a:pPr marL="18098" marR="7620" indent="17145">
              <a:lnSpc>
                <a:spcPct val="91000"/>
              </a:lnSpc>
              <a:spcBef>
                <a:spcPts val="788"/>
              </a:spcBef>
            </a:pPr>
            <a:r>
              <a:rPr sz="4200" spc="-15" dirty="0">
                <a:solidFill>
                  <a:srgbClr val="0D517D"/>
                </a:solidFill>
              </a:rPr>
              <a:t>Направление: </a:t>
            </a:r>
            <a:r>
              <a:rPr sz="4200" spc="-15" dirty="0" err="1">
                <a:solidFill>
                  <a:srgbClr val="0D517D"/>
                </a:solidFill>
              </a:rPr>
              <a:t>Регионоведение</a:t>
            </a:r>
            <a:r>
              <a:rPr sz="4200" spc="-15" dirty="0">
                <a:solidFill>
                  <a:srgbClr val="0D517D"/>
                </a:solidFill>
              </a:rPr>
              <a:t> </a:t>
            </a:r>
            <a:r>
              <a:rPr sz="4200" spc="-15" dirty="0" err="1">
                <a:solidFill>
                  <a:srgbClr val="0D517D"/>
                </a:solidFill>
              </a:rPr>
              <a:t>России</a:t>
            </a:r>
            <a:br>
              <a:rPr lang="en-US" sz="4200" spc="-15" dirty="0">
                <a:solidFill>
                  <a:srgbClr val="0D517D"/>
                </a:solidFill>
              </a:rPr>
            </a:br>
            <a:r>
              <a:rPr lang="ru-RU" sz="4200" spc="-15" dirty="0">
                <a:solidFill>
                  <a:srgbClr val="0D517D"/>
                </a:solidFill>
              </a:rPr>
              <a:t>(Очно-заочное)</a:t>
            </a:r>
            <a:endParaRPr sz="4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18288000" cy="10234613"/>
            <a:chOff x="0" y="0"/>
            <a:chExt cx="12192000" cy="682307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6823075"/>
            </a:xfrm>
            <a:custGeom>
              <a:avLst/>
              <a:gdLst/>
              <a:ahLst/>
              <a:cxnLst/>
              <a:rect l="l" t="t" r="r" b="b"/>
              <a:pathLst>
                <a:path w="12192000" h="6823075">
                  <a:moveTo>
                    <a:pt x="12192000" y="2450973"/>
                  </a:moveTo>
                  <a:lnTo>
                    <a:pt x="4381500" y="2450973"/>
                  </a:lnTo>
                  <a:lnTo>
                    <a:pt x="4381500" y="0"/>
                  </a:lnTo>
                  <a:lnTo>
                    <a:pt x="4314825" y="0"/>
                  </a:lnTo>
                  <a:lnTo>
                    <a:pt x="4314825" y="2450973"/>
                  </a:lnTo>
                  <a:lnTo>
                    <a:pt x="0" y="2450973"/>
                  </a:lnTo>
                  <a:lnTo>
                    <a:pt x="0" y="2517648"/>
                  </a:lnTo>
                  <a:lnTo>
                    <a:pt x="4314825" y="2517648"/>
                  </a:lnTo>
                  <a:lnTo>
                    <a:pt x="4314825" y="6822948"/>
                  </a:lnTo>
                  <a:lnTo>
                    <a:pt x="4381500" y="6822948"/>
                  </a:lnTo>
                  <a:lnTo>
                    <a:pt x="4381500" y="2517648"/>
                  </a:lnTo>
                  <a:lnTo>
                    <a:pt x="8743950" y="2517648"/>
                  </a:lnTo>
                  <a:lnTo>
                    <a:pt x="8743950" y="6822948"/>
                  </a:lnTo>
                  <a:lnTo>
                    <a:pt x="8810625" y="6822948"/>
                  </a:lnTo>
                  <a:lnTo>
                    <a:pt x="8810625" y="2517648"/>
                  </a:lnTo>
                  <a:lnTo>
                    <a:pt x="12192000" y="2517648"/>
                  </a:lnTo>
                  <a:lnTo>
                    <a:pt x="12192000" y="2450973"/>
                  </a:lnTo>
                  <a:close/>
                </a:path>
              </a:pathLst>
            </a:custGeom>
            <a:solidFill>
              <a:srgbClr val="202A35"/>
            </a:solidFill>
          </p:spPr>
          <p:txBody>
            <a:bodyPr wrap="square" lIns="0" tIns="0" rIns="0" bIns="0" rtlCol="0"/>
            <a:lstStyle/>
            <a:p>
              <a:endParaRPr sz="2700"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1500" y="0"/>
              <a:ext cx="4363211" cy="2459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43950" y="0"/>
              <a:ext cx="3448050" cy="245097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40459" y="3914776"/>
            <a:ext cx="968693" cy="37606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325" b="1" spc="-15" dirty="0">
                <a:latin typeface="Times New Roman"/>
                <a:cs typeface="Times New Roman"/>
              </a:rPr>
              <a:t>курсы: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6543" y="3914776"/>
            <a:ext cx="1783080" cy="37606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325" spc="-15" dirty="0">
                <a:latin typeface="Times New Roman"/>
                <a:cs typeface="Times New Roman"/>
              </a:rPr>
              <a:t>Политическая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6239" y="3914776"/>
            <a:ext cx="1305878" cy="37606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325" spc="-15" dirty="0">
                <a:latin typeface="Times New Roman"/>
                <a:cs typeface="Times New Roman"/>
              </a:rPr>
              <a:t>география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4472" y="3914775"/>
            <a:ext cx="987743" cy="73385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325" b="1" spc="-15" dirty="0">
                <a:latin typeface="Times New Roman"/>
                <a:cs typeface="Times New Roman"/>
              </a:rPr>
              <a:t>Общие</a:t>
            </a:r>
            <a:endParaRPr sz="2325">
              <a:latin typeface="Times New Roman"/>
              <a:cs typeface="Times New Roman"/>
            </a:endParaRPr>
          </a:p>
          <a:p>
            <a:pPr marL="19050"/>
            <a:r>
              <a:rPr sz="2325" spc="-15" dirty="0">
                <a:latin typeface="Times New Roman"/>
                <a:cs typeface="Times New Roman"/>
              </a:rPr>
              <a:t>России,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84438" y="4271696"/>
            <a:ext cx="1778318" cy="377026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325" spc="-15" dirty="0">
                <a:latin typeface="Times New Roman"/>
                <a:cs typeface="Times New Roman"/>
              </a:rPr>
              <a:t>политический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49296" y="5002454"/>
            <a:ext cx="1549716" cy="377026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325" spc="-15" dirty="0">
                <a:latin typeface="Times New Roman"/>
                <a:cs typeface="Times New Roman"/>
              </a:rPr>
              <a:t>учреждений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33710" y="4271696"/>
            <a:ext cx="1784033" cy="1091646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75248" marR="7620" indent="-57150" algn="just">
              <a:lnSpc>
                <a:spcPct val="100200"/>
              </a:lnSpc>
              <a:spcBef>
                <a:spcPts val="143"/>
              </a:spcBef>
            </a:pPr>
            <a:r>
              <a:rPr sz="2325" dirty="0">
                <a:latin typeface="Times New Roman"/>
                <a:cs typeface="Times New Roman"/>
              </a:rPr>
              <a:t>анализ</a:t>
            </a:r>
            <a:r>
              <a:rPr sz="2325" spc="578" dirty="0">
                <a:latin typeface="Times New Roman"/>
                <a:cs typeface="Times New Roman"/>
              </a:rPr>
              <a:t>     </a:t>
            </a:r>
            <a:r>
              <a:rPr sz="2325" spc="-75" dirty="0">
                <a:latin typeface="Times New Roman"/>
                <a:cs typeface="Times New Roman"/>
              </a:rPr>
              <a:t>и </a:t>
            </a:r>
            <a:r>
              <a:rPr sz="2325" spc="-15" dirty="0">
                <a:latin typeface="Times New Roman"/>
                <a:cs typeface="Times New Roman"/>
              </a:rPr>
              <a:t>организация современной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4472" y="4623434"/>
            <a:ext cx="2246948" cy="109190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19050" marR="7620" algn="just">
              <a:lnSpc>
                <a:spcPct val="102899"/>
              </a:lnSpc>
              <a:spcBef>
                <a:spcPts val="68"/>
              </a:spcBef>
            </a:pPr>
            <a:r>
              <a:rPr sz="2325" spc="-30" dirty="0">
                <a:latin typeface="Times New Roman"/>
                <a:cs typeface="Times New Roman"/>
              </a:rPr>
              <a:t>прогнозирование, </a:t>
            </a:r>
            <a:r>
              <a:rPr sz="2325" spc="-15" dirty="0">
                <a:latin typeface="Times New Roman"/>
                <a:cs typeface="Times New Roman"/>
              </a:rPr>
              <a:t>государственных России,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30359" y="5374577"/>
            <a:ext cx="2589846" cy="37606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325" spc="-15" dirty="0">
                <a:latin typeface="Times New Roman"/>
                <a:cs typeface="Times New Roman"/>
              </a:rPr>
              <a:t>государствоведение,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4472" y="5724716"/>
            <a:ext cx="5453063" cy="37606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325" dirty="0">
                <a:latin typeface="Times New Roman"/>
                <a:cs typeface="Times New Roman"/>
              </a:rPr>
              <a:t>этноконфессиональная</a:t>
            </a:r>
            <a:r>
              <a:rPr sz="2325" spc="203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карта</a:t>
            </a:r>
            <a:r>
              <a:rPr sz="2325" spc="248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России</a:t>
            </a:r>
            <a:r>
              <a:rPr sz="2325" spc="203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и</a:t>
            </a:r>
            <a:r>
              <a:rPr sz="2325" spc="225" dirty="0">
                <a:latin typeface="Times New Roman"/>
                <a:cs typeface="Times New Roman"/>
              </a:rPr>
              <a:t> </a:t>
            </a:r>
            <a:r>
              <a:rPr sz="2325" spc="-38" dirty="0">
                <a:latin typeface="Times New Roman"/>
                <a:cs typeface="Times New Roman"/>
              </a:rPr>
              <a:t>др.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4472" y="6088188"/>
            <a:ext cx="6001703" cy="721481"/>
          </a:xfrm>
          <a:prstGeom prst="rect">
            <a:avLst/>
          </a:prstGeom>
        </p:spPr>
        <p:txBody>
          <a:bodyPr vert="horz" wrap="square" lIns="0" tIns="6668" rIns="0" bIns="0" rtlCol="0">
            <a:spAutoFit/>
          </a:bodyPr>
          <a:lstStyle/>
          <a:p>
            <a:pPr marL="19050" marR="7620">
              <a:lnSpc>
                <a:spcPct val="103200"/>
              </a:lnSpc>
              <a:spcBef>
                <a:spcPts val="53"/>
              </a:spcBef>
              <a:tabLst>
                <a:tab pos="3511868" algn="l"/>
                <a:tab pos="4110990" algn="l"/>
                <a:tab pos="4933950" algn="l"/>
              </a:tabLst>
            </a:pPr>
            <a:r>
              <a:rPr sz="2325" b="1" spc="-15" dirty="0">
                <a:latin typeface="Times New Roman"/>
                <a:cs typeface="Times New Roman"/>
              </a:rPr>
              <a:t>Специализированные</a:t>
            </a:r>
            <a:r>
              <a:rPr sz="2325" b="1" dirty="0">
                <a:latin typeface="Times New Roman"/>
                <a:cs typeface="Times New Roman"/>
              </a:rPr>
              <a:t>	</a:t>
            </a:r>
            <a:r>
              <a:rPr sz="2325" b="1" spc="-15" dirty="0">
                <a:latin typeface="Times New Roman"/>
                <a:cs typeface="Times New Roman"/>
              </a:rPr>
              <a:t>курсы:</a:t>
            </a:r>
            <a:r>
              <a:rPr sz="2325" b="1" dirty="0">
                <a:latin typeface="Times New Roman"/>
                <a:cs typeface="Times New Roman"/>
              </a:rPr>
              <a:t>	</a:t>
            </a:r>
            <a:r>
              <a:rPr sz="2325" spc="-38" dirty="0">
                <a:latin typeface="Times New Roman"/>
                <a:cs typeface="Times New Roman"/>
              </a:rPr>
              <a:t>История </a:t>
            </a:r>
            <a:r>
              <a:rPr sz="2325" dirty="0">
                <a:latin typeface="Times New Roman"/>
                <a:cs typeface="Times New Roman"/>
              </a:rPr>
              <a:t>политико-</a:t>
            </a:r>
            <a:r>
              <a:rPr sz="2325" spc="-15" dirty="0">
                <a:latin typeface="Times New Roman"/>
                <a:cs typeface="Times New Roman"/>
              </a:rPr>
              <a:t>культурных</a:t>
            </a:r>
            <a:r>
              <a:rPr sz="2325" dirty="0">
                <a:latin typeface="Times New Roman"/>
                <a:cs typeface="Times New Roman"/>
              </a:rPr>
              <a:t>		</a:t>
            </a:r>
            <a:r>
              <a:rPr sz="2325" spc="-15" dirty="0">
                <a:latin typeface="Times New Roman"/>
                <a:cs typeface="Times New Roman"/>
              </a:rPr>
              <a:t>коммуникаций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4472" y="6819253"/>
            <a:ext cx="5961698" cy="74764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>
              <a:spcBef>
                <a:spcPts val="150"/>
              </a:spcBef>
            </a:pPr>
            <a:r>
              <a:rPr sz="2325" dirty="0">
                <a:latin typeface="Times New Roman"/>
                <a:cs typeface="Times New Roman"/>
              </a:rPr>
              <a:t>регионов</a:t>
            </a:r>
            <a:r>
              <a:rPr sz="2325" spc="285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России</a:t>
            </a:r>
            <a:r>
              <a:rPr sz="2325" spc="255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(блок</a:t>
            </a:r>
            <a:r>
              <a:rPr sz="2325" spc="195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дисциплин</a:t>
            </a:r>
            <a:r>
              <a:rPr sz="2325" spc="210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о</a:t>
            </a:r>
            <a:r>
              <a:rPr sz="2325" spc="233" dirty="0">
                <a:latin typeface="Times New Roman"/>
                <a:cs typeface="Times New Roman"/>
              </a:rPr>
              <a:t> </a:t>
            </a:r>
            <a:r>
              <a:rPr sz="2325" spc="-15" dirty="0">
                <a:latin typeface="Times New Roman"/>
                <a:cs typeface="Times New Roman"/>
              </a:rPr>
              <a:t>регионах</a:t>
            </a:r>
            <a:endParaRPr sz="2325">
              <a:latin typeface="Times New Roman"/>
              <a:cs typeface="Times New Roman"/>
            </a:endParaRPr>
          </a:p>
          <a:p>
            <a:pPr marL="19050">
              <a:spcBef>
                <a:spcPts val="75"/>
              </a:spcBef>
              <a:tabLst>
                <a:tab pos="3308033" algn="l"/>
              </a:tabLst>
            </a:pPr>
            <a:r>
              <a:rPr sz="2325" dirty="0">
                <a:latin typeface="Times New Roman"/>
                <a:cs typeface="Times New Roman"/>
              </a:rPr>
              <a:t>России),</a:t>
            </a:r>
            <a:r>
              <a:rPr sz="2325" spc="720" dirty="0">
                <a:latin typeface="Times New Roman"/>
                <a:cs typeface="Times New Roman"/>
              </a:rPr>
              <a:t> </a:t>
            </a:r>
            <a:r>
              <a:rPr sz="2325" spc="-15" dirty="0">
                <a:latin typeface="Times New Roman"/>
                <a:cs typeface="Times New Roman"/>
              </a:rPr>
              <a:t>туристический</a:t>
            </a:r>
            <a:r>
              <a:rPr sz="2325" dirty="0">
                <a:latin typeface="Times New Roman"/>
                <a:cs typeface="Times New Roman"/>
              </a:rPr>
              <a:t>	потенциал</a:t>
            </a:r>
            <a:r>
              <a:rPr sz="2325" spc="120" dirty="0">
                <a:latin typeface="Times New Roman"/>
                <a:cs typeface="Times New Roman"/>
              </a:rPr>
              <a:t>  </a:t>
            </a:r>
            <a:r>
              <a:rPr sz="2325" spc="-15" dirty="0">
                <a:latin typeface="Times New Roman"/>
                <a:cs typeface="Times New Roman"/>
              </a:rPr>
              <a:t>регионов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7045" y="7557136"/>
            <a:ext cx="2700338" cy="7157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" marR="7620" indent="323850">
              <a:lnSpc>
                <a:spcPct val="101299"/>
              </a:lnSpc>
              <a:spcBef>
                <a:spcPts val="105"/>
              </a:spcBef>
              <a:tabLst>
                <a:tab pos="1198245" algn="l"/>
              </a:tabLst>
            </a:pPr>
            <a:r>
              <a:rPr sz="2325" spc="-15" dirty="0">
                <a:latin typeface="Times New Roman"/>
                <a:cs typeface="Times New Roman"/>
              </a:rPr>
              <a:t>инвестиционный России,</a:t>
            </a:r>
            <a:r>
              <a:rPr sz="2325" dirty="0">
                <a:latin typeface="Times New Roman"/>
                <a:cs typeface="Times New Roman"/>
              </a:rPr>
              <a:t>	</a:t>
            </a:r>
            <a:r>
              <a:rPr sz="2325" spc="-30" dirty="0">
                <a:latin typeface="Times New Roman"/>
                <a:cs typeface="Times New Roman"/>
              </a:rPr>
              <a:t>демография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89908" y="7557135"/>
            <a:ext cx="1664018" cy="7157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" marR="7620" indent="328613">
              <a:lnSpc>
                <a:spcPct val="101299"/>
              </a:lnSpc>
              <a:spcBef>
                <a:spcPts val="105"/>
              </a:spcBef>
            </a:pPr>
            <a:r>
              <a:rPr sz="2325" spc="-30" dirty="0">
                <a:latin typeface="Times New Roman"/>
                <a:cs typeface="Times New Roman"/>
              </a:rPr>
              <a:t>потенциал </a:t>
            </a:r>
            <a:r>
              <a:rPr sz="2325" spc="-15" dirty="0">
                <a:latin typeface="Times New Roman"/>
                <a:cs typeface="Times New Roman"/>
              </a:rPr>
              <a:t>современной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4472" y="7556373"/>
            <a:ext cx="1174433" cy="10909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9050" marR="7620">
              <a:lnSpc>
                <a:spcPct val="103000"/>
              </a:lnSpc>
              <a:spcBef>
                <a:spcPts val="60"/>
              </a:spcBef>
            </a:pPr>
            <a:r>
              <a:rPr sz="2325" spc="-15" dirty="0">
                <a:latin typeface="Times New Roman"/>
                <a:cs typeface="Times New Roman"/>
              </a:rPr>
              <a:t>России, </a:t>
            </a:r>
            <a:r>
              <a:rPr sz="2325" spc="-30" dirty="0">
                <a:latin typeface="Times New Roman"/>
                <a:cs typeface="Times New Roman"/>
              </a:rPr>
              <a:t>регионов </a:t>
            </a:r>
            <a:r>
              <a:rPr sz="2325" spc="-15" dirty="0">
                <a:latin typeface="Times New Roman"/>
                <a:cs typeface="Times New Roman"/>
              </a:rPr>
              <a:t>России.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49830" y="8307934"/>
            <a:ext cx="2411730" cy="376065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spcBef>
                <a:spcPts val="143"/>
              </a:spcBef>
            </a:pPr>
            <a:r>
              <a:rPr sz="2325" spc="-15" dirty="0">
                <a:latin typeface="Times New Roman"/>
                <a:cs typeface="Times New Roman"/>
              </a:rPr>
              <a:t>Межнациональные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4472" y="8307934"/>
            <a:ext cx="6060756" cy="713978"/>
          </a:xfrm>
          <a:prstGeom prst="rect">
            <a:avLst/>
          </a:prstGeom>
        </p:spPr>
        <p:txBody>
          <a:bodyPr vert="horz" wrap="square" lIns="0" tIns="46673" rIns="0" bIns="0" rtlCol="0">
            <a:spAutoFit/>
          </a:bodyPr>
          <a:lstStyle/>
          <a:p>
            <a:pPr marL="19050" marR="7620" indent="5846444">
              <a:lnSpc>
                <a:spcPts val="2625"/>
              </a:lnSpc>
              <a:spcBef>
                <a:spcPts val="368"/>
              </a:spcBef>
              <a:tabLst>
                <a:tab pos="2455545" algn="l"/>
                <a:tab pos="4147185" algn="l"/>
                <a:tab pos="4591050" algn="l"/>
              </a:tabLst>
            </a:pPr>
            <a:r>
              <a:rPr sz="2325" spc="-75" dirty="0">
                <a:latin typeface="Times New Roman"/>
                <a:cs typeface="Times New Roman"/>
              </a:rPr>
              <a:t>и </a:t>
            </a:r>
            <a:r>
              <a:rPr sz="2325" spc="-15" dirty="0">
                <a:latin typeface="Times New Roman"/>
                <a:cs typeface="Times New Roman"/>
              </a:rPr>
              <a:t>межрелигиозные</a:t>
            </a:r>
            <a:r>
              <a:rPr sz="2325" dirty="0">
                <a:latin typeface="Times New Roman"/>
                <a:cs typeface="Times New Roman"/>
              </a:rPr>
              <a:t>	</a:t>
            </a:r>
            <a:r>
              <a:rPr sz="2325" spc="-15" dirty="0">
                <a:latin typeface="Times New Roman"/>
                <a:cs typeface="Times New Roman"/>
              </a:rPr>
              <a:t>отношения</a:t>
            </a:r>
            <a:r>
              <a:rPr sz="2325" dirty="0">
                <a:latin typeface="Times New Roman"/>
                <a:cs typeface="Times New Roman"/>
              </a:rPr>
              <a:t>	</a:t>
            </a:r>
            <a:r>
              <a:rPr sz="2325" spc="-75" dirty="0">
                <a:latin typeface="Times New Roman"/>
                <a:cs typeface="Times New Roman"/>
              </a:rPr>
              <a:t>в</a:t>
            </a:r>
            <a:r>
              <a:rPr sz="2325" dirty="0">
                <a:latin typeface="Times New Roman"/>
                <a:cs typeface="Times New Roman"/>
              </a:rPr>
              <a:t>	</a:t>
            </a:r>
            <a:r>
              <a:rPr sz="2325" spc="-30" dirty="0">
                <a:latin typeface="Times New Roman"/>
                <a:cs typeface="Times New Roman"/>
              </a:rPr>
              <a:t>Российской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4472" y="8995562"/>
            <a:ext cx="6067425" cy="74655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05200"/>
              </a:lnSpc>
              <a:spcBef>
                <a:spcPts val="150"/>
              </a:spcBef>
              <a:tabLst>
                <a:tab pos="2218373" algn="l"/>
                <a:tab pos="3948113" algn="l"/>
                <a:tab pos="5890260" algn="l"/>
              </a:tabLst>
            </a:pPr>
            <a:r>
              <a:rPr sz="2325" spc="-15" dirty="0">
                <a:latin typeface="Times New Roman"/>
                <a:cs typeface="Times New Roman"/>
              </a:rPr>
              <a:t>Федерации,</a:t>
            </a:r>
            <a:r>
              <a:rPr sz="2325" dirty="0">
                <a:latin typeface="Times New Roman"/>
                <a:cs typeface="Times New Roman"/>
              </a:rPr>
              <a:t>	</a:t>
            </a:r>
            <a:r>
              <a:rPr sz="2325" spc="-15" dirty="0">
                <a:latin typeface="Times New Roman"/>
                <a:cs typeface="Times New Roman"/>
              </a:rPr>
              <a:t>военная</a:t>
            </a:r>
            <a:r>
              <a:rPr sz="2325" dirty="0">
                <a:latin typeface="Times New Roman"/>
                <a:cs typeface="Times New Roman"/>
              </a:rPr>
              <a:t>	</a:t>
            </a:r>
            <a:r>
              <a:rPr sz="2325" spc="-15" dirty="0">
                <a:latin typeface="Times New Roman"/>
                <a:cs typeface="Times New Roman"/>
              </a:rPr>
              <a:t>стратегия</a:t>
            </a:r>
            <a:r>
              <a:rPr sz="2325" dirty="0">
                <a:latin typeface="Times New Roman"/>
                <a:cs typeface="Times New Roman"/>
              </a:rPr>
              <a:t>	</a:t>
            </a:r>
            <a:r>
              <a:rPr sz="2325" spc="-75" dirty="0">
                <a:latin typeface="Times New Roman"/>
                <a:cs typeface="Times New Roman"/>
              </a:rPr>
              <a:t>и </a:t>
            </a:r>
            <a:r>
              <a:rPr sz="2325" dirty="0">
                <a:latin typeface="Times New Roman"/>
                <a:cs typeface="Times New Roman"/>
              </a:rPr>
              <a:t>национальная</a:t>
            </a:r>
            <a:r>
              <a:rPr sz="2325" spc="255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безопасность</a:t>
            </a:r>
            <a:r>
              <a:rPr sz="2325" spc="300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России</a:t>
            </a:r>
            <a:r>
              <a:rPr sz="2325" spc="217" dirty="0">
                <a:latin typeface="Times New Roman"/>
                <a:cs typeface="Times New Roman"/>
              </a:rPr>
              <a:t> </a:t>
            </a:r>
            <a:r>
              <a:rPr sz="2325" dirty="0">
                <a:latin typeface="Times New Roman"/>
                <a:cs typeface="Times New Roman"/>
              </a:rPr>
              <a:t>и</a:t>
            </a:r>
            <a:r>
              <a:rPr sz="2325" spc="210" dirty="0">
                <a:latin typeface="Times New Roman"/>
                <a:cs typeface="Times New Roman"/>
              </a:rPr>
              <a:t> </a:t>
            </a:r>
            <a:r>
              <a:rPr sz="2325" spc="-38" dirty="0">
                <a:latin typeface="Times New Roman"/>
                <a:cs typeface="Times New Roman"/>
              </a:rPr>
              <a:t>др.</a:t>
            </a:r>
            <a:endParaRPr sz="2325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787438" y="5562609"/>
            <a:ext cx="3829050" cy="1510989"/>
          </a:xfrm>
          <a:prstGeom prst="rect">
            <a:avLst/>
          </a:prstGeom>
        </p:spPr>
        <p:txBody>
          <a:bodyPr vert="horz" wrap="square" lIns="0" tIns="48576" rIns="0" bIns="0" rtlCol="0">
            <a:spAutoFit/>
          </a:bodyPr>
          <a:lstStyle/>
          <a:p>
            <a:pPr marL="112395" marR="7620" indent="-94298" algn="ctr">
              <a:lnSpc>
                <a:spcPts val="5685"/>
              </a:lnSpc>
              <a:spcBef>
                <a:spcPts val="381"/>
              </a:spcBef>
            </a:pPr>
            <a:r>
              <a:rPr lang="ru-RU" sz="4800" dirty="0">
                <a:solidFill>
                  <a:srgbClr val="0D517D"/>
                </a:solidFill>
                <a:latin typeface="Lora" pitchFamily="2" charset="0"/>
                <a:cs typeface="Palatino Linotype"/>
              </a:rPr>
              <a:t>25 мест по договору</a:t>
            </a:r>
            <a:endParaRPr sz="4800" dirty="0">
              <a:latin typeface="Lora" pitchFamily="2" charset="0"/>
              <a:cs typeface="Palatino Linotype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1F2793-EA91-FD3E-DABA-6D817AF98DBB}"/>
              </a:ext>
            </a:extLst>
          </p:cNvPr>
          <p:cNvSpPr txBox="1"/>
          <p:nvPr/>
        </p:nvSpPr>
        <p:spPr>
          <a:xfrm>
            <a:off x="6640094" y="3741692"/>
            <a:ext cx="620286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Практики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проходят в органах государственной власти и местного самоуправления; коммерческих организациях, общественных организациях и политическим партиях; в учебных заведениях; в средствах массовой информации.</a:t>
            </a:r>
            <a:r>
              <a:rPr lang="ru-RU" sz="2700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27306A-0D80-C6A5-9989-FF3FB74B7F7B}"/>
              </a:ext>
            </a:extLst>
          </p:cNvPr>
          <p:cNvSpPr txBox="1"/>
          <p:nvPr/>
        </p:nvSpPr>
        <p:spPr>
          <a:xfrm>
            <a:off x="6640094" y="6819252"/>
            <a:ext cx="6475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нацелена на формирование государственной и общественной элиты современной России. Основой обучения является развитие лидерских качеств, приобретение практических навыков в сфере управления социально-экономическими процессами и формирования общественного мнения.</a:t>
            </a:r>
            <a:r>
              <a:rPr lang="ru-RU" sz="2700" dirty="0"/>
              <a:t> </a:t>
            </a:r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id="{EDD87233-455A-4262-441D-2A13664862C4}"/>
              </a:ext>
            </a:extLst>
          </p:cNvPr>
          <p:cNvSpPr/>
          <p:nvPr/>
        </p:nvSpPr>
        <p:spPr>
          <a:xfrm rot="16200000">
            <a:off x="9778994" y="3497807"/>
            <a:ext cx="68579" cy="6605285"/>
          </a:xfrm>
          <a:custGeom>
            <a:avLst/>
            <a:gdLst/>
            <a:ahLst/>
            <a:cxnLst/>
            <a:rect l="l" t="t" r="r" b="b"/>
            <a:pathLst>
              <a:path w="47625" h="6853555">
                <a:moveTo>
                  <a:pt x="47244" y="0"/>
                </a:moveTo>
                <a:lnTo>
                  <a:pt x="0" y="0"/>
                </a:lnTo>
                <a:lnTo>
                  <a:pt x="0" y="6853047"/>
                </a:lnTo>
                <a:lnTo>
                  <a:pt x="47244" y="6853047"/>
                </a:lnTo>
                <a:lnTo>
                  <a:pt x="472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457700" cy="50726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3783" y="891539"/>
            <a:ext cx="3390137" cy="31021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14866" y="1"/>
            <a:ext cx="4457700" cy="50726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830300" y="1"/>
            <a:ext cx="4457700" cy="50726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214365"/>
            <a:ext cx="4457700" cy="50726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85716" y="5214364"/>
            <a:ext cx="4457700" cy="507263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212581" y="5212081"/>
            <a:ext cx="9083993" cy="5084444"/>
            <a:chOff x="6141720" y="3474720"/>
            <a:chExt cx="6055995" cy="3389629"/>
          </a:xfrm>
        </p:grpSpPr>
        <p:sp>
          <p:nvSpPr>
            <p:cNvPr id="9" name="object 9"/>
            <p:cNvSpPr/>
            <p:nvPr/>
          </p:nvSpPr>
          <p:spPr>
            <a:xfrm>
              <a:off x="6147816" y="3480879"/>
              <a:ext cx="6043930" cy="3376929"/>
            </a:xfrm>
            <a:custGeom>
              <a:avLst/>
              <a:gdLst/>
              <a:ahLst/>
              <a:cxnLst/>
              <a:rect l="l" t="t" r="r" b="b"/>
              <a:pathLst>
                <a:path w="6043930" h="3376929">
                  <a:moveTo>
                    <a:pt x="6043803" y="0"/>
                  </a:moveTo>
                  <a:lnTo>
                    <a:pt x="0" y="0"/>
                  </a:lnTo>
                  <a:lnTo>
                    <a:pt x="0" y="3376803"/>
                  </a:lnTo>
                  <a:lnTo>
                    <a:pt x="6043803" y="3376803"/>
                  </a:lnTo>
                  <a:lnTo>
                    <a:pt x="6043803" y="0"/>
                  </a:lnTo>
                  <a:close/>
                </a:path>
              </a:pathLst>
            </a:custGeom>
            <a:solidFill>
              <a:srgbClr val="4470C4"/>
            </a:solidFill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147816" y="3480816"/>
              <a:ext cx="6043930" cy="3376929"/>
            </a:xfrm>
            <a:custGeom>
              <a:avLst/>
              <a:gdLst/>
              <a:ahLst/>
              <a:cxnLst/>
              <a:rect l="l" t="t" r="r" b="b"/>
              <a:pathLst>
                <a:path w="6043930" h="3376929">
                  <a:moveTo>
                    <a:pt x="6043803" y="0"/>
                  </a:moveTo>
                  <a:lnTo>
                    <a:pt x="0" y="0"/>
                  </a:lnTo>
                  <a:lnTo>
                    <a:pt x="0" y="3376866"/>
                  </a:lnTo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516237" y="5925845"/>
            <a:ext cx="8612505" cy="3513782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326833">
              <a:spcBef>
                <a:spcPts val="600"/>
              </a:spcBef>
            </a:pPr>
            <a:r>
              <a:rPr sz="30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Исторический</a:t>
            </a:r>
            <a:r>
              <a:rPr sz="3000" b="1" u="heavy" spc="-8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sz="3000" b="1" u="heavy" spc="-5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факультет</a:t>
            </a:r>
            <a:r>
              <a:rPr sz="3000" b="1" u="heavy" spc="-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sz="30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–</a:t>
            </a:r>
            <a:r>
              <a:rPr sz="3000" b="1" u="heavy" spc="-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 </a:t>
            </a:r>
            <a:r>
              <a:rPr sz="3000" b="1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 Linotype"/>
                <a:cs typeface="Palatino Linotype"/>
              </a:rPr>
              <a:t>это:</a:t>
            </a:r>
            <a:endParaRPr sz="3000">
              <a:latin typeface="Palatino Linotype"/>
              <a:cs typeface="Palatino Linotype"/>
            </a:endParaRPr>
          </a:p>
          <a:p>
            <a:pPr marL="360998" indent="-341948">
              <a:spcBef>
                <a:spcPts val="450"/>
              </a:spcBef>
              <a:buFont typeface="Microsoft Sans Serif"/>
              <a:buChar char="•"/>
              <a:tabLst>
                <a:tab pos="360998" algn="l"/>
              </a:tabLst>
            </a:pPr>
            <a:r>
              <a:rPr sz="3000" b="1" spc="-83" dirty="0">
                <a:solidFill>
                  <a:srgbClr val="FFFFFF"/>
                </a:solidFill>
                <a:latin typeface="Palatino Linotype"/>
                <a:cs typeface="Palatino Linotype"/>
              </a:rPr>
              <a:t>Волонтёрская</a:t>
            </a:r>
            <a:r>
              <a:rPr sz="3000" b="1" spc="-3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деятельность</a:t>
            </a:r>
            <a:endParaRPr sz="3000">
              <a:latin typeface="Palatino Linotype"/>
              <a:cs typeface="Palatino Linotype"/>
            </a:endParaRPr>
          </a:p>
          <a:p>
            <a:pPr marL="360998" marR="260033" indent="-342900">
              <a:lnSpc>
                <a:spcPts val="3435"/>
              </a:lnSpc>
              <a:spcBef>
                <a:spcPts val="698"/>
              </a:spcBef>
              <a:buFont typeface="Microsoft Sans Serif"/>
              <a:buChar char="•"/>
              <a:tabLst>
                <a:tab pos="360998" algn="l"/>
              </a:tabLst>
            </a:pPr>
            <a:r>
              <a:rPr sz="3000" b="1" dirty="0">
                <a:solidFill>
                  <a:srgbClr val="FFFFFF"/>
                </a:solidFill>
                <a:latin typeface="Palatino Linotype"/>
                <a:cs typeface="Palatino Linotype"/>
              </a:rPr>
              <a:t>Опыт</a:t>
            </a:r>
            <a:r>
              <a:rPr sz="3000" b="1" spc="-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83" dirty="0">
                <a:solidFill>
                  <a:srgbClr val="FFFFFF"/>
                </a:solidFill>
                <a:latin typeface="Palatino Linotype"/>
                <a:cs typeface="Palatino Linotype"/>
              </a:rPr>
              <a:t>участия</a:t>
            </a:r>
            <a:r>
              <a:rPr sz="3000" b="1" spc="-2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dirty="0">
                <a:solidFill>
                  <a:srgbClr val="FFFFFF"/>
                </a:solidFill>
                <a:latin typeface="Palatino Linotype"/>
                <a:cs typeface="Palatino Linotype"/>
              </a:rPr>
              <a:t>в</a:t>
            </a:r>
            <a:r>
              <a:rPr sz="3000" b="1" spc="3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крупных</a:t>
            </a:r>
            <a:r>
              <a:rPr sz="3000" b="1" spc="-83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международных </a:t>
            </a:r>
            <a:r>
              <a:rPr sz="3000" b="1" dirty="0">
                <a:solidFill>
                  <a:srgbClr val="FFFFFF"/>
                </a:solidFill>
                <a:latin typeface="Palatino Linotype"/>
                <a:cs typeface="Palatino Linotype"/>
              </a:rPr>
              <a:t>и</a:t>
            </a:r>
            <a:r>
              <a:rPr sz="3000" b="1" spc="-6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75" dirty="0">
                <a:solidFill>
                  <a:srgbClr val="FFFFFF"/>
                </a:solidFill>
                <a:latin typeface="Palatino Linotype"/>
                <a:cs typeface="Palatino Linotype"/>
              </a:rPr>
              <a:t>российских</a:t>
            </a:r>
            <a:r>
              <a:rPr sz="3000" b="1" spc="-13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мероприятиях</a:t>
            </a:r>
            <a:endParaRPr sz="3000">
              <a:latin typeface="Palatino Linotype"/>
              <a:cs typeface="Palatino Linotype"/>
            </a:endParaRPr>
          </a:p>
          <a:p>
            <a:pPr marL="360998" indent="-341948">
              <a:lnSpc>
                <a:spcPts val="3450"/>
              </a:lnSpc>
              <a:spcBef>
                <a:spcPts val="533"/>
              </a:spcBef>
              <a:buFont typeface="Microsoft Sans Serif"/>
              <a:buChar char="•"/>
              <a:tabLst>
                <a:tab pos="360998" algn="l"/>
              </a:tabLst>
            </a:pPr>
            <a:r>
              <a:rPr sz="3000" b="1" dirty="0">
                <a:solidFill>
                  <a:srgbClr val="FFFFFF"/>
                </a:solidFill>
                <a:latin typeface="Palatino Linotype"/>
                <a:cs typeface="Palatino Linotype"/>
              </a:rPr>
              <a:t>Опыт</a:t>
            </a:r>
            <a:r>
              <a:rPr sz="3000" b="1" spc="-98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53" dirty="0">
                <a:solidFill>
                  <a:srgbClr val="FFFFFF"/>
                </a:solidFill>
                <a:latin typeface="Palatino Linotype"/>
                <a:cs typeface="Palatino Linotype"/>
              </a:rPr>
              <a:t>взаимодействия</a:t>
            </a:r>
            <a:r>
              <a:rPr sz="3000" b="1" spc="-15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dirty="0">
                <a:solidFill>
                  <a:srgbClr val="FFFFFF"/>
                </a:solidFill>
                <a:latin typeface="Palatino Linotype"/>
                <a:cs typeface="Palatino Linotype"/>
              </a:rPr>
              <a:t>с</a:t>
            </a:r>
            <a:r>
              <a:rPr sz="3000" b="1" spc="-7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местными,</a:t>
            </a:r>
            <a:endParaRPr sz="3000">
              <a:latin typeface="Palatino Linotype"/>
              <a:cs typeface="Palatino Linotype"/>
            </a:endParaRPr>
          </a:p>
          <a:p>
            <a:pPr marL="360998">
              <a:lnSpc>
                <a:spcPts val="3450"/>
              </a:lnSpc>
            </a:pPr>
            <a:r>
              <a:rPr sz="3000" b="1" spc="-38" dirty="0">
                <a:solidFill>
                  <a:srgbClr val="FFFFFF"/>
                </a:solidFill>
                <a:latin typeface="Palatino Linotype"/>
                <a:cs typeface="Palatino Linotype"/>
              </a:rPr>
              <a:t>региональными</a:t>
            </a:r>
            <a:r>
              <a:rPr sz="3000" b="1" spc="-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dirty="0">
                <a:solidFill>
                  <a:srgbClr val="FFFFFF"/>
                </a:solidFill>
                <a:latin typeface="Palatino Linotype"/>
                <a:cs typeface="Palatino Linotype"/>
              </a:rPr>
              <a:t>и</a:t>
            </a:r>
            <a:r>
              <a:rPr sz="3000" b="1" spc="-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38" dirty="0">
                <a:solidFill>
                  <a:srgbClr val="FFFFFF"/>
                </a:solidFill>
                <a:latin typeface="Palatino Linotype"/>
                <a:cs typeface="Palatino Linotype"/>
              </a:rPr>
              <a:t>федеральными</a:t>
            </a:r>
            <a:r>
              <a:rPr sz="3000" b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властями</a:t>
            </a:r>
            <a:endParaRPr sz="3000">
              <a:latin typeface="Palatino Linotype"/>
              <a:cs typeface="Palatino Linotype"/>
            </a:endParaRPr>
          </a:p>
          <a:p>
            <a:pPr marL="360998" indent="-341948">
              <a:spcBef>
                <a:spcPts val="450"/>
              </a:spcBef>
              <a:buFont typeface="Microsoft Sans Serif"/>
              <a:buChar char="•"/>
              <a:tabLst>
                <a:tab pos="360998" algn="l"/>
              </a:tabLst>
            </a:pPr>
            <a:r>
              <a:rPr sz="3000" b="1" spc="-98" dirty="0">
                <a:solidFill>
                  <a:srgbClr val="FFFFFF"/>
                </a:solidFill>
                <a:latin typeface="Palatino Linotype"/>
                <a:cs typeface="Palatino Linotype"/>
              </a:rPr>
              <a:t>Богатая</a:t>
            </a:r>
            <a:r>
              <a:rPr sz="3000" b="1" spc="-15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45" dirty="0">
                <a:solidFill>
                  <a:srgbClr val="FFFFFF"/>
                </a:solidFill>
                <a:latin typeface="Palatino Linotype"/>
                <a:cs typeface="Palatino Linotype"/>
              </a:rPr>
              <a:t>культурная</a:t>
            </a:r>
            <a:r>
              <a:rPr sz="3000" b="1" spc="-53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b="1" spc="-30" dirty="0">
                <a:solidFill>
                  <a:srgbClr val="FFFFFF"/>
                </a:solidFill>
                <a:latin typeface="Palatino Linotype"/>
                <a:cs typeface="Palatino Linotype"/>
              </a:rPr>
              <a:t>среда</a:t>
            </a:r>
            <a:endParaRPr sz="30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7205" y="6235"/>
            <a:ext cx="7095744" cy="50938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85" y="-285"/>
            <a:ext cx="18288953" cy="10294620"/>
            <a:chOff x="-190" y="-190"/>
            <a:chExt cx="12192635" cy="68630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6409" y="3462111"/>
              <a:ext cx="4805590" cy="3395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91255" y="3457955"/>
              <a:ext cx="4924044" cy="34000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052316" cy="685799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" y="4572"/>
              <a:ext cx="3943350" cy="6853555"/>
            </a:xfrm>
            <a:custGeom>
              <a:avLst/>
              <a:gdLst/>
              <a:ahLst/>
              <a:cxnLst/>
              <a:rect l="l" t="t" r="r" b="b"/>
              <a:pathLst>
                <a:path w="3943350" h="6853555">
                  <a:moveTo>
                    <a:pt x="3136772" y="0"/>
                  </a:moveTo>
                  <a:lnTo>
                    <a:pt x="0" y="0"/>
                  </a:lnTo>
                  <a:lnTo>
                    <a:pt x="0" y="6853046"/>
                  </a:lnTo>
                  <a:lnTo>
                    <a:pt x="3192653" y="6853046"/>
                  </a:lnTo>
                  <a:lnTo>
                    <a:pt x="3273298" y="6695147"/>
                  </a:lnTo>
                  <a:lnTo>
                    <a:pt x="3292475" y="6653314"/>
                  </a:lnTo>
                  <a:lnTo>
                    <a:pt x="3329940" y="6568884"/>
                  </a:lnTo>
                  <a:lnTo>
                    <a:pt x="3348354" y="6526288"/>
                  </a:lnTo>
                  <a:lnTo>
                    <a:pt x="3384295" y="6440347"/>
                  </a:lnTo>
                  <a:lnTo>
                    <a:pt x="3401949" y="6397002"/>
                  </a:lnTo>
                  <a:lnTo>
                    <a:pt x="3419348" y="6353416"/>
                  </a:lnTo>
                  <a:lnTo>
                    <a:pt x="3453256" y="6265519"/>
                  </a:lnTo>
                  <a:lnTo>
                    <a:pt x="3469893" y="6221209"/>
                  </a:lnTo>
                  <a:lnTo>
                    <a:pt x="3486277" y="6176657"/>
                  </a:lnTo>
                  <a:lnTo>
                    <a:pt x="3518154" y="6086881"/>
                  </a:lnTo>
                  <a:lnTo>
                    <a:pt x="3549015" y="5996165"/>
                  </a:lnTo>
                  <a:lnTo>
                    <a:pt x="3564001" y="5950483"/>
                  </a:lnTo>
                  <a:lnTo>
                    <a:pt x="3578732" y="5904572"/>
                  </a:lnTo>
                  <a:lnTo>
                    <a:pt x="3593211" y="5858433"/>
                  </a:lnTo>
                  <a:lnTo>
                    <a:pt x="3607435" y="5812078"/>
                  </a:lnTo>
                  <a:lnTo>
                    <a:pt x="3621404" y="5765507"/>
                  </a:lnTo>
                  <a:lnTo>
                    <a:pt x="3635120" y="5718721"/>
                  </a:lnTo>
                  <a:lnTo>
                    <a:pt x="3661664" y="5624525"/>
                  </a:lnTo>
                  <a:lnTo>
                    <a:pt x="3674491" y="5577078"/>
                  </a:lnTo>
                  <a:lnTo>
                    <a:pt x="3687064" y="5529453"/>
                  </a:lnTo>
                  <a:lnTo>
                    <a:pt x="3699382" y="5481701"/>
                  </a:lnTo>
                  <a:lnTo>
                    <a:pt x="3723131" y="5385434"/>
                  </a:lnTo>
                  <a:lnTo>
                    <a:pt x="3734562" y="5337048"/>
                  </a:lnTo>
                  <a:lnTo>
                    <a:pt x="3756532" y="5239639"/>
                  </a:lnTo>
                  <a:lnTo>
                    <a:pt x="3767074" y="5190617"/>
                  </a:lnTo>
                  <a:lnTo>
                    <a:pt x="3777361" y="5141468"/>
                  </a:lnTo>
                  <a:lnTo>
                    <a:pt x="3787393" y="5092065"/>
                  </a:lnTo>
                  <a:lnTo>
                    <a:pt x="3797045" y="5042534"/>
                  </a:lnTo>
                  <a:lnTo>
                    <a:pt x="3806443" y="4992751"/>
                  </a:lnTo>
                  <a:lnTo>
                    <a:pt x="3815588" y="4942840"/>
                  </a:lnTo>
                  <a:lnTo>
                    <a:pt x="3824351" y="4892802"/>
                  </a:lnTo>
                  <a:lnTo>
                    <a:pt x="3832860" y="4842509"/>
                  </a:lnTo>
                  <a:lnTo>
                    <a:pt x="3840988" y="4792091"/>
                  </a:lnTo>
                  <a:lnTo>
                    <a:pt x="3848862" y="4741418"/>
                  </a:lnTo>
                  <a:lnTo>
                    <a:pt x="3856481" y="4690618"/>
                  </a:lnTo>
                  <a:lnTo>
                    <a:pt x="3863848" y="4639691"/>
                  </a:lnTo>
                  <a:lnTo>
                    <a:pt x="3870832" y="4588636"/>
                  </a:lnTo>
                  <a:lnTo>
                    <a:pt x="3877437" y="4537329"/>
                  </a:lnTo>
                  <a:lnTo>
                    <a:pt x="3883787" y="4485894"/>
                  </a:lnTo>
                  <a:lnTo>
                    <a:pt x="3889882" y="4434332"/>
                  </a:lnTo>
                  <a:lnTo>
                    <a:pt x="3895598" y="4382516"/>
                  </a:lnTo>
                  <a:lnTo>
                    <a:pt x="3906139" y="4278630"/>
                  </a:lnTo>
                  <a:lnTo>
                    <a:pt x="3910838" y="4226433"/>
                  </a:lnTo>
                  <a:lnTo>
                    <a:pt x="3915282" y="4174108"/>
                  </a:lnTo>
                  <a:lnTo>
                    <a:pt x="3919474" y="4121657"/>
                  </a:lnTo>
                  <a:lnTo>
                    <a:pt x="3923283" y="4068953"/>
                  </a:lnTo>
                  <a:lnTo>
                    <a:pt x="3926713" y="4016248"/>
                  </a:lnTo>
                  <a:lnTo>
                    <a:pt x="3929888" y="3963289"/>
                  </a:lnTo>
                  <a:lnTo>
                    <a:pt x="3932808" y="3910203"/>
                  </a:lnTo>
                  <a:lnTo>
                    <a:pt x="3937507" y="3803777"/>
                  </a:lnTo>
                  <a:lnTo>
                    <a:pt x="3939286" y="3750309"/>
                  </a:lnTo>
                  <a:lnTo>
                    <a:pt x="3940810" y="3696716"/>
                  </a:lnTo>
                  <a:lnTo>
                    <a:pt x="3941953" y="3643122"/>
                  </a:lnTo>
                  <a:lnTo>
                    <a:pt x="3942841" y="3589274"/>
                  </a:lnTo>
                  <a:lnTo>
                    <a:pt x="3943350" y="3535299"/>
                  </a:lnTo>
                  <a:lnTo>
                    <a:pt x="3943350" y="3427222"/>
                  </a:lnTo>
                  <a:lnTo>
                    <a:pt x="3942841" y="3373247"/>
                  </a:lnTo>
                  <a:lnTo>
                    <a:pt x="3941953" y="3319399"/>
                  </a:lnTo>
                  <a:lnTo>
                    <a:pt x="3940810" y="3265804"/>
                  </a:lnTo>
                  <a:lnTo>
                    <a:pt x="3939286" y="3212211"/>
                  </a:lnTo>
                  <a:lnTo>
                    <a:pt x="3937507" y="3158743"/>
                  </a:lnTo>
                  <a:lnTo>
                    <a:pt x="3932808" y="3052317"/>
                  </a:lnTo>
                  <a:lnTo>
                    <a:pt x="3929888" y="2999231"/>
                  </a:lnTo>
                  <a:lnTo>
                    <a:pt x="3926713" y="2946273"/>
                  </a:lnTo>
                  <a:lnTo>
                    <a:pt x="3923283" y="2893567"/>
                  </a:lnTo>
                  <a:lnTo>
                    <a:pt x="3919474" y="2840863"/>
                  </a:lnTo>
                  <a:lnTo>
                    <a:pt x="3915282" y="2788412"/>
                  </a:lnTo>
                  <a:lnTo>
                    <a:pt x="3910838" y="2736088"/>
                  </a:lnTo>
                  <a:lnTo>
                    <a:pt x="3906139" y="2683891"/>
                  </a:lnTo>
                  <a:lnTo>
                    <a:pt x="3895598" y="2579878"/>
                  </a:lnTo>
                  <a:lnTo>
                    <a:pt x="3889882" y="2528189"/>
                  </a:lnTo>
                  <a:lnTo>
                    <a:pt x="3883787" y="2476627"/>
                  </a:lnTo>
                  <a:lnTo>
                    <a:pt x="3877437" y="2425191"/>
                  </a:lnTo>
                  <a:lnTo>
                    <a:pt x="3870832" y="2373883"/>
                  </a:lnTo>
                  <a:lnTo>
                    <a:pt x="3863848" y="2322829"/>
                  </a:lnTo>
                  <a:lnTo>
                    <a:pt x="3856481" y="2271903"/>
                  </a:lnTo>
                  <a:lnTo>
                    <a:pt x="3848862" y="2221103"/>
                  </a:lnTo>
                  <a:lnTo>
                    <a:pt x="3840988" y="2170429"/>
                  </a:lnTo>
                  <a:lnTo>
                    <a:pt x="3832860" y="2120011"/>
                  </a:lnTo>
                  <a:lnTo>
                    <a:pt x="3824351" y="2069718"/>
                  </a:lnTo>
                  <a:lnTo>
                    <a:pt x="3815588" y="2019680"/>
                  </a:lnTo>
                  <a:lnTo>
                    <a:pt x="3806443" y="1969769"/>
                  </a:lnTo>
                  <a:lnTo>
                    <a:pt x="3797045" y="1919986"/>
                  </a:lnTo>
                  <a:lnTo>
                    <a:pt x="3787393" y="1870455"/>
                  </a:lnTo>
                  <a:lnTo>
                    <a:pt x="3777361" y="1821052"/>
                  </a:lnTo>
                  <a:lnTo>
                    <a:pt x="3767074" y="1771903"/>
                  </a:lnTo>
                  <a:lnTo>
                    <a:pt x="3756532" y="1722881"/>
                  </a:lnTo>
                  <a:lnTo>
                    <a:pt x="3734562" y="1625473"/>
                  </a:lnTo>
                  <a:lnTo>
                    <a:pt x="3723131" y="1577086"/>
                  </a:lnTo>
                  <a:lnTo>
                    <a:pt x="3699382" y="1480819"/>
                  </a:lnTo>
                  <a:lnTo>
                    <a:pt x="3687064" y="1432940"/>
                  </a:lnTo>
                  <a:lnTo>
                    <a:pt x="3661664" y="1337944"/>
                  </a:lnTo>
                  <a:lnTo>
                    <a:pt x="3635120" y="1243711"/>
                  </a:lnTo>
                  <a:lnTo>
                    <a:pt x="3621404" y="1196975"/>
                  </a:lnTo>
                  <a:lnTo>
                    <a:pt x="3607435" y="1150365"/>
                  </a:lnTo>
                  <a:lnTo>
                    <a:pt x="3593211" y="1104011"/>
                  </a:lnTo>
                  <a:lnTo>
                    <a:pt x="3578732" y="1057910"/>
                  </a:lnTo>
                  <a:lnTo>
                    <a:pt x="3564001" y="1012063"/>
                  </a:lnTo>
                  <a:lnTo>
                    <a:pt x="3549015" y="966342"/>
                  </a:lnTo>
                  <a:lnTo>
                    <a:pt x="3518154" y="875664"/>
                  </a:lnTo>
                  <a:lnTo>
                    <a:pt x="3486277" y="785876"/>
                  </a:lnTo>
                  <a:lnTo>
                    <a:pt x="3469893" y="741299"/>
                  </a:lnTo>
                  <a:lnTo>
                    <a:pt x="3453256" y="696976"/>
                  </a:lnTo>
                  <a:lnTo>
                    <a:pt x="3419348" y="609091"/>
                  </a:lnTo>
                  <a:lnTo>
                    <a:pt x="3401949" y="565530"/>
                  </a:lnTo>
                  <a:lnTo>
                    <a:pt x="3384295" y="522097"/>
                  </a:lnTo>
                  <a:lnTo>
                    <a:pt x="3348354" y="436244"/>
                  </a:lnTo>
                  <a:lnTo>
                    <a:pt x="3329940" y="393573"/>
                  </a:lnTo>
                  <a:lnTo>
                    <a:pt x="3292475" y="309118"/>
                  </a:lnTo>
                  <a:lnTo>
                    <a:pt x="3273298" y="267334"/>
                  </a:lnTo>
                  <a:lnTo>
                    <a:pt x="31367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>
                <a:latin typeface="Lora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572" y="4572"/>
              <a:ext cx="3943985" cy="6853555"/>
            </a:xfrm>
            <a:custGeom>
              <a:avLst/>
              <a:gdLst/>
              <a:ahLst/>
              <a:cxnLst/>
              <a:rect l="l" t="t" r="r" b="b"/>
              <a:pathLst>
                <a:path w="3943985" h="6853555">
                  <a:moveTo>
                    <a:pt x="0" y="6853046"/>
                  </a:moveTo>
                  <a:lnTo>
                    <a:pt x="0" y="0"/>
                  </a:lnTo>
                  <a:lnTo>
                    <a:pt x="3136772" y="0"/>
                  </a:lnTo>
                  <a:lnTo>
                    <a:pt x="3273298" y="267334"/>
                  </a:lnTo>
                  <a:lnTo>
                    <a:pt x="3292475" y="309118"/>
                  </a:lnTo>
                  <a:lnTo>
                    <a:pt x="3311270" y="351281"/>
                  </a:lnTo>
                  <a:lnTo>
                    <a:pt x="3329940" y="393573"/>
                  </a:lnTo>
                  <a:lnTo>
                    <a:pt x="3348354" y="436244"/>
                  </a:lnTo>
                  <a:lnTo>
                    <a:pt x="3366389" y="479043"/>
                  </a:lnTo>
                  <a:lnTo>
                    <a:pt x="3384295" y="522097"/>
                  </a:lnTo>
                  <a:lnTo>
                    <a:pt x="3401949" y="565530"/>
                  </a:lnTo>
                  <a:lnTo>
                    <a:pt x="3419348" y="609091"/>
                  </a:lnTo>
                  <a:lnTo>
                    <a:pt x="3436366" y="652906"/>
                  </a:lnTo>
                  <a:lnTo>
                    <a:pt x="3453256" y="696976"/>
                  </a:lnTo>
                  <a:lnTo>
                    <a:pt x="3469893" y="741299"/>
                  </a:lnTo>
                  <a:lnTo>
                    <a:pt x="3486277" y="785876"/>
                  </a:lnTo>
                  <a:lnTo>
                    <a:pt x="3502279" y="830579"/>
                  </a:lnTo>
                  <a:lnTo>
                    <a:pt x="3518154" y="875664"/>
                  </a:lnTo>
                  <a:lnTo>
                    <a:pt x="3533648" y="920876"/>
                  </a:lnTo>
                  <a:lnTo>
                    <a:pt x="3549015" y="966342"/>
                  </a:lnTo>
                  <a:lnTo>
                    <a:pt x="3564001" y="1012063"/>
                  </a:lnTo>
                  <a:lnTo>
                    <a:pt x="3578732" y="1057910"/>
                  </a:lnTo>
                  <a:lnTo>
                    <a:pt x="3593211" y="1104011"/>
                  </a:lnTo>
                  <a:lnTo>
                    <a:pt x="3607435" y="1150365"/>
                  </a:lnTo>
                  <a:lnTo>
                    <a:pt x="3621404" y="1196975"/>
                  </a:lnTo>
                  <a:lnTo>
                    <a:pt x="3635120" y="1243711"/>
                  </a:lnTo>
                  <a:lnTo>
                    <a:pt x="3648455" y="1290701"/>
                  </a:lnTo>
                  <a:lnTo>
                    <a:pt x="3661664" y="1337944"/>
                  </a:lnTo>
                  <a:lnTo>
                    <a:pt x="3674491" y="1385442"/>
                  </a:lnTo>
                  <a:lnTo>
                    <a:pt x="3687064" y="1432940"/>
                  </a:lnTo>
                  <a:lnTo>
                    <a:pt x="3699382" y="1480819"/>
                  </a:lnTo>
                  <a:lnTo>
                    <a:pt x="3711320" y="1528826"/>
                  </a:lnTo>
                  <a:lnTo>
                    <a:pt x="3723131" y="1577086"/>
                  </a:lnTo>
                  <a:lnTo>
                    <a:pt x="3734562" y="1625473"/>
                  </a:lnTo>
                  <a:lnTo>
                    <a:pt x="3745611" y="1674114"/>
                  </a:lnTo>
                  <a:lnTo>
                    <a:pt x="3756532" y="1722881"/>
                  </a:lnTo>
                  <a:lnTo>
                    <a:pt x="3767074" y="1771903"/>
                  </a:lnTo>
                  <a:lnTo>
                    <a:pt x="3777361" y="1821052"/>
                  </a:lnTo>
                  <a:lnTo>
                    <a:pt x="3787393" y="1870455"/>
                  </a:lnTo>
                  <a:lnTo>
                    <a:pt x="3797045" y="1919986"/>
                  </a:lnTo>
                  <a:lnTo>
                    <a:pt x="3806443" y="1969769"/>
                  </a:lnTo>
                  <a:lnTo>
                    <a:pt x="3815588" y="2019680"/>
                  </a:lnTo>
                  <a:lnTo>
                    <a:pt x="3824351" y="2069718"/>
                  </a:lnTo>
                  <a:lnTo>
                    <a:pt x="3832860" y="2120011"/>
                  </a:lnTo>
                  <a:lnTo>
                    <a:pt x="3840988" y="2170429"/>
                  </a:lnTo>
                  <a:lnTo>
                    <a:pt x="3848862" y="2221103"/>
                  </a:lnTo>
                  <a:lnTo>
                    <a:pt x="3856481" y="2271903"/>
                  </a:lnTo>
                  <a:lnTo>
                    <a:pt x="3863848" y="2322829"/>
                  </a:lnTo>
                  <a:lnTo>
                    <a:pt x="3870832" y="2373883"/>
                  </a:lnTo>
                  <a:lnTo>
                    <a:pt x="3877437" y="2425191"/>
                  </a:lnTo>
                  <a:lnTo>
                    <a:pt x="3883787" y="2476627"/>
                  </a:lnTo>
                  <a:lnTo>
                    <a:pt x="3889882" y="2528189"/>
                  </a:lnTo>
                  <a:lnTo>
                    <a:pt x="3895598" y="2579878"/>
                  </a:lnTo>
                  <a:lnTo>
                    <a:pt x="3900931" y="2631820"/>
                  </a:lnTo>
                  <a:lnTo>
                    <a:pt x="3906139" y="2683891"/>
                  </a:lnTo>
                  <a:lnTo>
                    <a:pt x="3910838" y="2736088"/>
                  </a:lnTo>
                  <a:lnTo>
                    <a:pt x="3915282" y="2788412"/>
                  </a:lnTo>
                  <a:lnTo>
                    <a:pt x="3919474" y="2840863"/>
                  </a:lnTo>
                  <a:lnTo>
                    <a:pt x="3923283" y="2893567"/>
                  </a:lnTo>
                  <a:lnTo>
                    <a:pt x="3926713" y="2946273"/>
                  </a:lnTo>
                  <a:lnTo>
                    <a:pt x="3929888" y="2999231"/>
                  </a:lnTo>
                  <a:lnTo>
                    <a:pt x="3932808" y="3052317"/>
                  </a:lnTo>
                  <a:lnTo>
                    <a:pt x="3935222" y="3105404"/>
                  </a:lnTo>
                  <a:lnTo>
                    <a:pt x="3937507" y="3158743"/>
                  </a:lnTo>
                  <a:lnTo>
                    <a:pt x="3939286" y="3212211"/>
                  </a:lnTo>
                  <a:lnTo>
                    <a:pt x="3940810" y="3265804"/>
                  </a:lnTo>
                  <a:lnTo>
                    <a:pt x="3941953" y="3319399"/>
                  </a:lnTo>
                  <a:lnTo>
                    <a:pt x="3942841" y="3373247"/>
                  </a:lnTo>
                  <a:lnTo>
                    <a:pt x="3943350" y="3427222"/>
                  </a:lnTo>
                  <a:lnTo>
                    <a:pt x="3943477" y="3481197"/>
                  </a:lnTo>
                  <a:lnTo>
                    <a:pt x="3943350" y="3535299"/>
                  </a:lnTo>
                  <a:lnTo>
                    <a:pt x="3942841" y="3589274"/>
                  </a:lnTo>
                  <a:lnTo>
                    <a:pt x="3941953" y="3643122"/>
                  </a:lnTo>
                  <a:lnTo>
                    <a:pt x="3940810" y="3696716"/>
                  </a:lnTo>
                  <a:lnTo>
                    <a:pt x="3939286" y="3750309"/>
                  </a:lnTo>
                  <a:lnTo>
                    <a:pt x="3937507" y="3803777"/>
                  </a:lnTo>
                  <a:lnTo>
                    <a:pt x="3935222" y="3857116"/>
                  </a:lnTo>
                  <a:lnTo>
                    <a:pt x="3932808" y="3910203"/>
                  </a:lnTo>
                  <a:lnTo>
                    <a:pt x="3929888" y="3963289"/>
                  </a:lnTo>
                  <a:lnTo>
                    <a:pt x="3926713" y="4016248"/>
                  </a:lnTo>
                  <a:lnTo>
                    <a:pt x="3923283" y="4068953"/>
                  </a:lnTo>
                  <a:lnTo>
                    <a:pt x="3919474" y="4121657"/>
                  </a:lnTo>
                  <a:lnTo>
                    <a:pt x="3915282" y="4174108"/>
                  </a:lnTo>
                  <a:lnTo>
                    <a:pt x="3910838" y="4226433"/>
                  </a:lnTo>
                  <a:lnTo>
                    <a:pt x="3906139" y="4278630"/>
                  </a:lnTo>
                  <a:lnTo>
                    <a:pt x="3900931" y="4330700"/>
                  </a:lnTo>
                  <a:lnTo>
                    <a:pt x="3895598" y="4382516"/>
                  </a:lnTo>
                  <a:lnTo>
                    <a:pt x="3889882" y="4434332"/>
                  </a:lnTo>
                  <a:lnTo>
                    <a:pt x="3883787" y="4485894"/>
                  </a:lnTo>
                  <a:lnTo>
                    <a:pt x="3877437" y="4537329"/>
                  </a:lnTo>
                  <a:lnTo>
                    <a:pt x="3870832" y="4588636"/>
                  </a:lnTo>
                  <a:lnTo>
                    <a:pt x="3863848" y="4639691"/>
                  </a:lnTo>
                  <a:lnTo>
                    <a:pt x="3856481" y="4690618"/>
                  </a:lnTo>
                  <a:lnTo>
                    <a:pt x="3848862" y="4741418"/>
                  </a:lnTo>
                  <a:lnTo>
                    <a:pt x="3840988" y="4792091"/>
                  </a:lnTo>
                  <a:lnTo>
                    <a:pt x="3832860" y="4842509"/>
                  </a:lnTo>
                  <a:lnTo>
                    <a:pt x="3824351" y="4892802"/>
                  </a:lnTo>
                  <a:lnTo>
                    <a:pt x="3815588" y="4942840"/>
                  </a:lnTo>
                  <a:lnTo>
                    <a:pt x="3806443" y="4992751"/>
                  </a:lnTo>
                  <a:lnTo>
                    <a:pt x="3797045" y="5042534"/>
                  </a:lnTo>
                  <a:lnTo>
                    <a:pt x="3787393" y="5092065"/>
                  </a:lnTo>
                  <a:lnTo>
                    <a:pt x="3777361" y="5141468"/>
                  </a:lnTo>
                  <a:lnTo>
                    <a:pt x="3767074" y="5190617"/>
                  </a:lnTo>
                  <a:lnTo>
                    <a:pt x="3756532" y="5239639"/>
                  </a:lnTo>
                  <a:lnTo>
                    <a:pt x="3745611" y="5288407"/>
                  </a:lnTo>
                  <a:lnTo>
                    <a:pt x="3734562" y="5337048"/>
                  </a:lnTo>
                  <a:lnTo>
                    <a:pt x="3723131" y="5385434"/>
                  </a:lnTo>
                  <a:lnTo>
                    <a:pt x="3711320" y="5433695"/>
                  </a:lnTo>
                  <a:lnTo>
                    <a:pt x="3699382" y="5481701"/>
                  </a:lnTo>
                  <a:lnTo>
                    <a:pt x="3687064" y="5529453"/>
                  </a:lnTo>
                  <a:lnTo>
                    <a:pt x="3674491" y="5577078"/>
                  </a:lnTo>
                  <a:lnTo>
                    <a:pt x="3661664" y="5624525"/>
                  </a:lnTo>
                  <a:lnTo>
                    <a:pt x="3648455" y="5671731"/>
                  </a:lnTo>
                  <a:lnTo>
                    <a:pt x="3635120" y="5718721"/>
                  </a:lnTo>
                  <a:lnTo>
                    <a:pt x="3621404" y="5765507"/>
                  </a:lnTo>
                  <a:lnTo>
                    <a:pt x="3607435" y="5812078"/>
                  </a:lnTo>
                  <a:lnTo>
                    <a:pt x="3593211" y="5858433"/>
                  </a:lnTo>
                  <a:lnTo>
                    <a:pt x="3578732" y="5904572"/>
                  </a:lnTo>
                  <a:lnTo>
                    <a:pt x="3564001" y="5950483"/>
                  </a:lnTo>
                  <a:lnTo>
                    <a:pt x="3549015" y="5996165"/>
                  </a:lnTo>
                  <a:lnTo>
                    <a:pt x="3533648" y="6041631"/>
                  </a:lnTo>
                  <a:lnTo>
                    <a:pt x="3518154" y="6086881"/>
                  </a:lnTo>
                  <a:lnTo>
                    <a:pt x="3502279" y="6131890"/>
                  </a:lnTo>
                  <a:lnTo>
                    <a:pt x="3486277" y="6176657"/>
                  </a:lnTo>
                  <a:lnTo>
                    <a:pt x="3469893" y="6221209"/>
                  </a:lnTo>
                  <a:lnTo>
                    <a:pt x="3453256" y="6265519"/>
                  </a:lnTo>
                  <a:lnTo>
                    <a:pt x="3436366" y="6309588"/>
                  </a:lnTo>
                  <a:lnTo>
                    <a:pt x="3419348" y="6353416"/>
                  </a:lnTo>
                  <a:lnTo>
                    <a:pt x="3401949" y="6397002"/>
                  </a:lnTo>
                  <a:lnTo>
                    <a:pt x="3384295" y="6440347"/>
                  </a:lnTo>
                  <a:lnTo>
                    <a:pt x="3366389" y="6483438"/>
                  </a:lnTo>
                  <a:lnTo>
                    <a:pt x="3348354" y="6526288"/>
                  </a:lnTo>
                  <a:lnTo>
                    <a:pt x="3329940" y="6568884"/>
                  </a:lnTo>
                  <a:lnTo>
                    <a:pt x="3311270" y="6611226"/>
                  </a:lnTo>
                  <a:lnTo>
                    <a:pt x="3292475" y="6653314"/>
                  </a:lnTo>
                  <a:lnTo>
                    <a:pt x="3273298" y="6695147"/>
                  </a:lnTo>
                  <a:lnTo>
                    <a:pt x="3192653" y="6853046"/>
                  </a:lnTo>
                </a:path>
              </a:pathLst>
            </a:custGeom>
            <a:ln w="9143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 sz="2700">
                <a:latin typeface="Lora" pitchFamily="2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3933825" cy="6858000"/>
            </a:xfrm>
            <a:custGeom>
              <a:avLst/>
              <a:gdLst/>
              <a:ahLst/>
              <a:cxnLst/>
              <a:rect l="l" t="t" r="r" b="b"/>
              <a:pathLst>
                <a:path w="3933825" h="6858000">
                  <a:moveTo>
                    <a:pt x="3126994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3180461" y="6857998"/>
                  </a:lnTo>
                  <a:lnTo>
                    <a:pt x="3263519" y="6695338"/>
                  </a:lnTo>
                  <a:lnTo>
                    <a:pt x="3282569" y="6653504"/>
                  </a:lnTo>
                  <a:lnTo>
                    <a:pt x="3320034" y="6569075"/>
                  </a:lnTo>
                  <a:lnTo>
                    <a:pt x="3338449" y="6526479"/>
                  </a:lnTo>
                  <a:lnTo>
                    <a:pt x="3374390" y="6440525"/>
                  </a:lnTo>
                  <a:lnTo>
                    <a:pt x="3392042" y="6397193"/>
                  </a:lnTo>
                  <a:lnTo>
                    <a:pt x="3409441" y="6353606"/>
                  </a:lnTo>
                  <a:lnTo>
                    <a:pt x="3443351" y="6265697"/>
                  </a:lnTo>
                  <a:lnTo>
                    <a:pt x="3459988" y="6221387"/>
                  </a:lnTo>
                  <a:lnTo>
                    <a:pt x="3492373" y="6132068"/>
                  </a:lnTo>
                  <a:lnTo>
                    <a:pt x="3508248" y="6087059"/>
                  </a:lnTo>
                  <a:lnTo>
                    <a:pt x="3539109" y="5996355"/>
                  </a:lnTo>
                  <a:lnTo>
                    <a:pt x="3554095" y="5950661"/>
                  </a:lnTo>
                  <a:lnTo>
                    <a:pt x="3568827" y="5904750"/>
                  </a:lnTo>
                  <a:lnTo>
                    <a:pt x="3583304" y="5858611"/>
                  </a:lnTo>
                  <a:lnTo>
                    <a:pt x="3597529" y="5812269"/>
                  </a:lnTo>
                  <a:lnTo>
                    <a:pt x="3611499" y="5765698"/>
                  </a:lnTo>
                  <a:lnTo>
                    <a:pt x="3625215" y="5718911"/>
                  </a:lnTo>
                  <a:lnTo>
                    <a:pt x="3638550" y="5671921"/>
                  </a:lnTo>
                  <a:lnTo>
                    <a:pt x="3651630" y="5624715"/>
                  </a:lnTo>
                  <a:lnTo>
                    <a:pt x="3664458" y="5577332"/>
                  </a:lnTo>
                  <a:lnTo>
                    <a:pt x="3677030" y="5529707"/>
                  </a:lnTo>
                  <a:lnTo>
                    <a:pt x="3689350" y="5481828"/>
                  </a:lnTo>
                  <a:lnTo>
                    <a:pt x="3701415" y="5433822"/>
                  </a:lnTo>
                  <a:lnTo>
                    <a:pt x="3713099" y="5385562"/>
                  </a:lnTo>
                  <a:lnTo>
                    <a:pt x="3724529" y="5337175"/>
                  </a:lnTo>
                  <a:lnTo>
                    <a:pt x="3735704" y="5288534"/>
                  </a:lnTo>
                  <a:lnTo>
                    <a:pt x="3746500" y="5239766"/>
                  </a:lnTo>
                  <a:lnTo>
                    <a:pt x="3757041" y="5190744"/>
                  </a:lnTo>
                  <a:lnTo>
                    <a:pt x="3767328" y="5141595"/>
                  </a:lnTo>
                  <a:lnTo>
                    <a:pt x="3777361" y="5092192"/>
                  </a:lnTo>
                  <a:lnTo>
                    <a:pt x="3787013" y="5042662"/>
                  </a:lnTo>
                  <a:lnTo>
                    <a:pt x="3796411" y="4993005"/>
                  </a:lnTo>
                  <a:lnTo>
                    <a:pt x="3805554" y="4943094"/>
                  </a:lnTo>
                  <a:lnTo>
                    <a:pt x="3814317" y="4892929"/>
                  </a:lnTo>
                  <a:lnTo>
                    <a:pt x="3822827" y="4842637"/>
                  </a:lnTo>
                  <a:lnTo>
                    <a:pt x="3830954" y="4792218"/>
                  </a:lnTo>
                  <a:lnTo>
                    <a:pt x="3838829" y="4741672"/>
                  </a:lnTo>
                  <a:lnTo>
                    <a:pt x="3846449" y="4690872"/>
                  </a:lnTo>
                  <a:lnTo>
                    <a:pt x="3853688" y="4639945"/>
                  </a:lnTo>
                  <a:lnTo>
                    <a:pt x="3867404" y="4537583"/>
                  </a:lnTo>
                  <a:lnTo>
                    <a:pt x="3873754" y="4486148"/>
                  </a:lnTo>
                  <a:lnTo>
                    <a:pt x="3885438" y="4382770"/>
                  </a:lnTo>
                  <a:lnTo>
                    <a:pt x="3890899" y="4330827"/>
                  </a:lnTo>
                  <a:lnTo>
                    <a:pt x="3895979" y="4278883"/>
                  </a:lnTo>
                  <a:lnTo>
                    <a:pt x="3900804" y="4226687"/>
                  </a:lnTo>
                  <a:lnTo>
                    <a:pt x="3905250" y="4174236"/>
                  </a:lnTo>
                  <a:lnTo>
                    <a:pt x="3913251" y="4069206"/>
                  </a:lnTo>
                  <a:lnTo>
                    <a:pt x="3919854" y="3963543"/>
                  </a:lnTo>
                  <a:lnTo>
                    <a:pt x="3922649" y="3910456"/>
                  </a:lnTo>
                  <a:lnTo>
                    <a:pt x="3925189" y="3857244"/>
                  </a:lnTo>
                  <a:lnTo>
                    <a:pt x="3929253" y="3750564"/>
                  </a:lnTo>
                  <a:lnTo>
                    <a:pt x="3930777" y="3696970"/>
                  </a:lnTo>
                  <a:lnTo>
                    <a:pt x="3931920" y="3643249"/>
                  </a:lnTo>
                  <a:lnTo>
                    <a:pt x="3932809" y="3589401"/>
                  </a:lnTo>
                  <a:lnTo>
                    <a:pt x="3933316" y="3535553"/>
                  </a:lnTo>
                  <a:lnTo>
                    <a:pt x="3933444" y="3481451"/>
                  </a:lnTo>
                  <a:lnTo>
                    <a:pt x="3933316" y="3427349"/>
                  </a:lnTo>
                  <a:lnTo>
                    <a:pt x="3932809" y="3373501"/>
                  </a:lnTo>
                  <a:lnTo>
                    <a:pt x="3931920" y="3319653"/>
                  </a:lnTo>
                  <a:lnTo>
                    <a:pt x="3930777" y="3265932"/>
                  </a:lnTo>
                  <a:lnTo>
                    <a:pt x="3929253" y="3212338"/>
                  </a:lnTo>
                  <a:lnTo>
                    <a:pt x="3927348" y="3158871"/>
                  </a:lnTo>
                  <a:lnTo>
                    <a:pt x="3925189" y="3105658"/>
                  </a:lnTo>
                  <a:lnTo>
                    <a:pt x="3922649" y="3052445"/>
                  </a:lnTo>
                  <a:lnTo>
                    <a:pt x="3919854" y="2999359"/>
                  </a:lnTo>
                  <a:lnTo>
                    <a:pt x="3916679" y="2946400"/>
                  </a:lnTo>
                  <a:lnTo>
                    <a:pt x="3913251" y="2893695"/>
                  </a:lnTo>
                  <a:lnTo>
                    <a:pt x="3905250" y="2788539"/>
                  </a:lnTo>
                  <a:lnTo>
                    <a:pt x="3900804" y="2736215"/>
                  </a:lnTo>
                  <a:lnTo>
                    <a:pt x="3895979" y="2684017"/>
                  </a:lnTo>
                  <a:lnTo>
                    <a:pt x="3890899" y="2631948"/>
                  </a:lnTo>
                  <a:lnTo>
                    <a:pt x="3885438" y="2580004"/>
                  </a:lnTo>
                  <a:lnTo>
                    <a:pt x="3879723" y="2528316"/>
                  </a:lnTo>
                  <a:lnTo>
                    <a:pt x="3873754" y="2476754"/>
                  </a:lnTo>
                  <a:lnTo>
                    <a:pt x="3867404" y="2425319"/>
                  </a:lnTo>
                  <a:lnTo>
                    <a:pt x="3860673" y="2374011"/>
                  </a:lnTo>
                  <a:lnTo>
                    <a:pt x="3846449" y="2271903"/>
                  </a:lnTo>
                  <a:lnTo>
                    <a:pt x="3830954" y="2170557"/>
                  </a:lnTo>
                  <a:lnTo>
                    <a:pt x="3822827" y="2120138"/>
                  </a:lnTo>
                  <a:lnTo>
                    <a:pt x="3814317" y="2069846"/>
                  </a:lnTo>
                  <a:lnTo>
                    <a:pt x="3805554" y="2019808"/>
                  </a:lnTo>
                  <a:lnTo>
                    <a:pt x="3796411" y="1969897"/>
                  </a:lnTo>
                  <a:lnTo>
                    <a:pt x="3787013" y="1920113"/>
                  </a:lnTo>
                  <a:lnTo>
                    <a:pt x="3777361" y="1870583"/>
                  </a:lnTo>
                  <a:lnTo>
                    <a:pt x="3767328" y="1821179"/>
                  </a:lnTo>
                  <a:lnTo>
                    <a:pt x="3757041" y="1772030"/>
                  </a:lnTo>
                  <a:lnTo>
                    <a:pt x="3746500" y="1723009"/>
                  </a:lnTo>
                  <a:lnTo>
                    <a:pt x="3735704" y="1674240"/>
                  </a:lnTo>
                  <a:lnTo>
                    <a:pt x="3724529" y="1625600"/>
                  </a:lnTo>
                  <a:lnTo>
                    <a:pt x="3713099" y="1577213"/>
                  </a:lnTo>
                  <a:lnTo>
                    <a:pt x="3701415" y="1528952"/>
                  </a:lnTo>
                  <a:lnTo>
                    <a:pt x="3689350" y="1480947"/>
                  </a:lnTo>
                  <a:lnTo>
                    <a:pt x="3677030" y="1433067"/>
                  </a:lnTo>
                  <a:lnTo>
                    <a:pt x="3664458" y="1385442"/>
                  </a:lnTo>
                  <a:lnTo>
                    <a:pt x="3651630" y="1338072"/>
                  </a:lnTo>
                  <a:lnTo>
                    <a:pt x="3638550" y="1290827"/>
                  </a:lnTo>
                  <a:lnTo>
                    <a:pt x="3625215" y="1243838"/>
                  </a:lnTo>
                  <a:lnTo>
                    <a:pt x="3611499" y="1197102"/>
                  </a:lnTo>
                  <a:lnTo>
                    <a:pt x="3597529" y="1150492"/>
                  </a:lnTo>
                  <a:lnTo>
                    <a:pt x="3583304" y="1104138"/>
                  </a:lnTo>
                  <a:lnTo>
                    <a:pt x="3568827" y="1058037"/>
                  </a:lnTo>
                  <a:lnTo>
                    <a:pt x="3554095" y="1012189"/>
                  </a:lnTo>
                  <a:lnTo>
                    <a:pt x="3539109" y="966470"/>
                  </a:lnTo>
                  <a:lnTo>
                    <a:pt x="3508248" y="875791"/>
                  </a:lnTo>
                  <a:lnTo>
                    <a:pt x="3492373" y="830707"/>
                  </a:lnTo>
                  <a:lnTo>
                    <a:pt x="3459988" y="741426"/>
                  </a:lnTo>
                  <a:lnTo>
                    <a:pt x="3443351" y="697102"/>
                  </a:lnTo>
                  <a:lnTo>
                    <a:pt x="3409441" y="609219"/>
                  </a:lnTo>
                  <a:lnTo>
                    <a:pt x="3392042" y="565658"/>
                  </a:lnTo>
                  <a:lnTo>
                    <a:pt x="3374390" y="522224"/>
                  </a:lnTo>
                  <a:lnTo>
                    <a:pt x="3338449" y="436372"/>
                  </a:lnTo>
                  <a:lnTo>
                    <a:pt x="3320034" y="393700"/>
                  </a:lnTo>
                  <a:lnTo>
                    <a:pt x="3282569" y="309245"/>
                  </a:lnTo>
                  <a:lnTo>
                    <a:pt x="3263519" y="267461"/>
                  </a:lnTo>
                  <a:lnTo>
                    <a:pt x="31269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700">
                <a:latin typeface="Lora" pitchFamily="2" charset="0"/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0192" y="1010032"/>
            <a:ext cx="3655695" cy="1852110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9050">
              <a:lnSpc>
                <a:spcPts val="4755"/>
              </a:lnSpc>
              <a:spcBef>
                <a:spcPts val="143"/>
              </a:spcBef>
            </a:pPr>
            <a:r>
              <a:rPr sz="4000" spc="-15" dirty="0">
                <a:solidFill>
                  <a:srgbClr val="0B3F92"/>
                </a:solidFill>
                <a:latin typeface="Lora" pitchFamily="2" charset="0"/>
              </a:rPr>
              <a:t>Активная</a:t>
            </a:r>
            <a:endParaRPr sz="4000" dirty="0">
              <a:solidFill>
                <a:srgbClr val="0B3F92"/>
              </a:solidFill>
              <a:latin typeface="Lora" pitchFamily="2" charset="0"/>
            </a:endParaRPr>
          </a:p>
          <a:p>
            <a:pPr marL="19050" marR="7620">
              <a:lnSpc>
                <a:spcPts val="4560"/>
              </a:lnSpc>
              <a:spcBef>
                <a:spcPts val="278"/>
              </a:spcBef>
            </a:pPr>
            <a:r>
              <a:rPr sz="4000" spc="-30" dirty="0">
                <a:solidFill>
                  <a:srgbClr val="0B3F92"/>
                </a:solidFill>
                <a:latin typeface="Lora" pitchFamily="2" charset="0"/>
              </a:rPr>
              <a:t>студенческая </a:t>
            </a:r>
            <a:r>
              <a:rPr sz="4000" spc="-15" dirty="0">
                <a:solidFill>
                  <a:srgbClr val="0B3F92"/>
                </a:solidFill>
                <a:latin typeface="Lora" pitchFamily="2" charset="0"/>
              </a:rPr>
              <a:t>жизнь</a:t>
            </a:r>
            <a:endParaRPr sz="4000" dirty="0">
              <a:solidFill>
                <a:srgbClr val="0B3F92"/>
              </a:solidFill>
              <a:latin typeface="Lora" pitchFamily="2" charset="0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sp>
          <p:nvSpPr>
            <p:cNvPr id="12" name="object 12"/>
            <p:cNvSpPr/>
            <p:nvPr/>
          </p:nvSpPr>
          <p:spPr>
            <a:xfrm>
              <a:off x="0" y="1010411"/>
              <a:ext cx="123825" cy="647700"/>
            </a:xfrm>
            <a:custGeom>
              <a:avLst/>
              <a:gdLst/>
              <a:ahLst/>
              <a:cxnLst/>
              <a:rect l="l" t="t" r="r" b="b"/>
              <a:pathLst>
                <a:path w="123825" h="647700">
                  <a:moveTo>
                    <a:pt x="123444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23444" y="647700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EB7B2F"/>
            </a:solidFill>
          </p:spPr>
          <p:txBody>
            <a:bodyPr wrap="square" lIns="0" tIns="0" rIns="0" bIns="0" rtlCol="0"/>
            <a:lstStyle/>
            <a:p>
              <a:endParaRPr sz="2700">
                <a:latin typeface="Lora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38912" y="2086355"/>
              <a:ext cx="2837815" cy="18415"/>
            </a:xfrm>
            <a:custGeom>
              <a:avLst/>
              <a:gdLst/>
              <a:ahLst/>
              <a:cxnLst/>
              <a:rect l="l" t="t" r="r" b="b"/>
              <a:pathLst>
                <a:path w="2837815" h="18414">
                  <a:moveTo>
                    <a:pt x="2837688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2837688" y="18287"/>
                  </a:lnTo>
                  <a:lnTo>
                    <a:pt x="2837688" y="0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>
              <a:endParaRPr sz="2700">
                <a:latin typeface="Lora" pitchFamily="2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0543" y="0"/>
              <a:ext cx="4791456" cy="34000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210555"/>
              <a:ext cx="1647444" cy="164744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90193" y="3380613"/>
            <a:ext cx="4453611" cy="3602205"/>
          </a:xfrm>
          <a:prstGeom prst="rect">
            <a:avLst/>
          </a:prstGeom>
        </p:spPr>
        <p:txBody>
          <a:bodyPr vert="horz" wrap="square" lIns="0" tIns="55245" rIns="0" bIns="0" rtlCol="0">
            <a:spAutoFit/>
          </a:bodyPr>
          <a:lstStyle/>
          <a:p>
            <a:pPr marL="361950" marR="907733" indent="-343853">
              <a:lnSpc>
                <a:spcPct val="90900"/>
              </a:lnSpc>
              <a:spcBef>
                <a:spcPts val="435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4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Благоприятная психологическая обстановка</a:t>
            </a:r>
            <a:r>
              <a:rPr sz="2400" spc="-127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400" spc="-3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среди</a:t>
            </a:r>
            <a:endParaRPr sz="2400" dirty="0">
              <a:solidFill>
                <a:srgbClr val="0B3F92"/>
              </a:solidFill>
              <a:latin typeface="Lora" pitchFamily="2" charset="0"/>
              <a:cs typeface="Times New Roman"/>
            </a:endParaRPr>
          </a:p>
          <a:p>
            <a:pPr marL="361950">
              <a:lnSpc>
                <a:spcPts val="2796"/>
              </a:lnSpc>
            </a:pPr>
            <a:r>
              <a:rPr sz="2400" spc="-4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студентов </a:t>
            </a:r>
            <a:r>
              <a:rPr sz="24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факультета</a:t>
            </a:r>
            <a:endParaRPr sz="2400" dirty="0">
              <a:solidFill>
                <a:srgbClr val="0B3F92"/>
              </a:solidFill>
              <a:latin typeface="Lora" pitchFamily="2" charset="0"/>
              <a:cs typeface="Times New Roman"/>
            </a:endParaRPr>
          </a:p>
          <a:p>
            <a:pPr marL="361950" marR="7620" indent="-343853">
              <a:lnSpc>
                <a:spcPts val="2759"/>
              </a:lnSpc>
              <a:spcBef>
                <a:spcPts val="1379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4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Мероприятия,</a:t>
            </a:r>
            <a:r>
              <a:rPr sz="2400" spc="-6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400" spc="-3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клубы</a:t>
            </a:r>
            <a:r>
              <a:rPr sz="2400" spc="-15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400" spc="-3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по </a:t>
            </a:r>
            <a:r>
              <a:rPr sz="24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интересам,</a:t>
            </a:r>
            <a:r>
              <a:rPr sz="2400" spc="-6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4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конкурсы, </a:t>
            </a:r>
            <a:r>
              <a:rPr sz="2400" spc="-3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экскурсионные</a:t>
            </a:r>
            <a:r>
              <a:rPr sz="24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4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поездки</a:t>
            </a:r>
            <a:endParaRPr sz="2400" dirty="0">
              <a:solidFill>
                <a:srgbClr val="0B3F92"/>
              </a:solidFill>
              <a:latin typeface="Lora" pitchFamily="2" charset="0"/>
              <a:cs typeface="Times New Roman"/>
            </a:endParaRPr>
          </a:p>
          <a:p>
            <a:pPr marL="361950" marR="604838" indent="-343853">
              <a:lnSpc>
                <a:spcPts val="2865"/>
              </a:lnSpc>
              <a:spcBef>
                <a:spcPts val="1485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400" spc="-3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Благотворительные </a:t>
            </a:r>
            <a:r>
              <a:rPr sz="24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инициативы</a:t>
            </a:r>
            <a:endParaRPr sz="2400" dirty="0">
              <a:solidFill>
                <a:srgbClr val="0B3F92"/>
              </a:solidFill>
              <a:latin typeface="Lora" pitchFamily="2" charset="0"/>
              <a:cs typeface="Times New Roman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A782F4C-BCB2-E088-5CDD-97125FA18022}"/>
              </a:ext>
            </a:extLst>
          </p:cNvPr>
          <p:cNvSpPr/>
          <p:nvPr/>
        </p:nvSpPr>
        <p:spPr>
          <a:xfrm>
            <a:off x="0" y="1306286"/>
            <a:ext cx="391886" cy="1555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2E907B05-EF5C-93EB-C246-A7A906E819C8}"/>
              </a:ext>
            </a:extLst>
          </p:cNvPr>
          <p:cNvGrpSpPr/>
          <p:nvPr/>
        </p:nvGrpSpPr>
        <p:grpSpPr>
          <a:xfrm>
            <a:off x="3643885" y="1"/>
            <a:ext cx="14630400" cy="10307852"/>
            <a:chOff x="2429256" y="-13902"/>
            <a:chExt cx="9753600" cy="6871901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94C1CB67-C636-6CAA-1BF0-A2E07084C422}"/>
                </a:ext>
              </a:extLst>
            </p:cNvPr>
            <p:cNvPicPr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3514344" y="0"/>
              <a:ext cx="8668512" cy="6857999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6BA6B587-EF7A-0C6C-3445-E24DC5778925}"/>
                </a:ext>
              </a:extLst>
            </p:cNvPr>
            <p:cNvPicPr/>
            <p:nvPr/>
          </p:nvPicPr>
          <p:blipFill>
            <a:blip r:embed="rId4" cstate="print">
              <a:alphaModFix amt="80000"/>
            </a:blip>
            <a:stretch>
              <a:fillRect/>
            </a:stretch>
          </p:blipFill>
          <p:spPr>
            <a:xfrm>
              <a:off x="2429256" y="-13902"/>
              <a:ext cx="9753600" cy="6857999"/>
            </a:xfrm>
            <a:prstGeom prst="rect">
              <a:avLst/>
            </a:prstGeom>
          </p:spPr>
        </p:pic>
      </p:grpSp>
      <p:pic>
        <p:nvPicPr>
          <p:cNvPr id="4" name="Group 208732822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H="1">
            <a:off x="13715" y="787720"/>
            <a:ext cx="6221076" cy="9549015"/>
          </a:xfrm>
          <a:prstGeom prst="rect">
            <a:avLst/>
          </a:prstGeom>
        </p:spPr>
      </p:pic>
      <p:pic>
        <p:nvPicPr>
          <p:cNvPr id="5" name="Логотип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309910" y="188053"/>
            <a:ext cx="1667624" cy="1667624"/>
          </a:xfrm>
          <a:prstGeom prst="rect">
            <a:avLst/>
          </a:prstGeom>
        </p:spPr>
      </p:pic>
      <p:sp>
        <p:nvSpPr>
          <p:cNvPr id="8" name="default_name"/>
          <p:cNvSpPr/>
          <p:nvPr/>
        </p:nvSpPr>
        <p:spPr>
          <a:xfrm>
            <a:off x="5936097" y="390993"/>
            <a:ext cx="10077062" cy="1667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ru-RU" sz="80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Новости и события</a:t>
            </a:r>
            <a:endParaRPr lang="en-US" sz="8000" dirty="0"/>
          </a:p>
        </p:txBody>
      </p:sp>
      <p:grpSp>
        <p:nvGrpSpPr>
          <p:cNvPr id="10" name="object 11">
            <a:extLst>
              <a:ext uri="{FF2B5EF4-FFF2-40B4-BE49-F238E27FC236}">
                <a16:creationId xmlns:a16="http://schemas.microsoft.com/office/drawing/2014/main" id="{6186A555-0EF4-69DA-9738-5BD14957140F}"/>
              </a:ext>
            </a:extLst>
          </p:cNvPr>
          <p:cNvGrpSpPr/>
          <p:nvPr/>
        </p:nvGrpSpPr>
        <p:grpSpPr>
          <a:xfrm>
            <a:off x="6568752" y="2079470"/>
            <a:ext cx="11140750" cy="8207529"/>
            <a:chOff x="38100" y="333756"/>
            <a:chExt cx="7172325" cy="5600700"/>
          </a:xfrm>
        </p:grpSpPr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D3564C89-7AF7-B30E-2D5E-C7E67A83F86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744" y="2848356"/>
              <a:ext cx="743712" cy="742188"/>
            </a:xfrm>
            <a:prstGeom prst="rect">
              <a:avLst/>
            </a:prstGeom>
          </p:spPr>
        </p:pic>
        <p:pic>
          <p:nvPicPr>
            <p:cNvPr id="12" name="object 13">
              <a:extLst>
                <a:ext uri="{FF2B5EF4-FFF2-40B4-BE49-F238E27FC236}">
                  <a16:creationId xmlns:a16="http://schemas.microsoft.com/office/drawing/2014/main" id="{D0E121C5-48CA-A2E0-E55B-CCCB985878F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00" y="3991356"/>
              <a:ext cx="1143000" cy="876300"/>
            </a:xfrm>
            <a:prstGeom prst="rect">
              <a:avLst/>
            </a:prstGeom>
          </p:spPr>
        </p:pic>
        <p:pic>
          <p:nvPicPr>
            <p:cNvPr id="13" name="object 14">
              <a:extLst>
                <a:ext uri="{FF2B5EF4-FFF2-40B4-BE49-F238E27FC236}">
                  <a16:creationId xmlns:a16="http://schemas.microsoft.com/office/drawing/2014/main" id="{818ECAEA-FF9C-A9B8-CFA9-C4BEAB4577E7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400" y="5020056"/>
              <a:ext cx="914400" cy="914400"/>
            </a:xfrm>
            <a:prstGeom prst="rect">
              <a:avLst/>
            </a:prstGeom>
          </p:spPr>
        </p:pic>
        <p:pic>
          <p:nvPicPr>
            <p:cNvPr id="14" name="object 15">
              <a:extLst>
                <a:ext uri="{FF2B5EF4-FFF2-40B4-BE49-F238E27FC236}">
                  <a16:creationId xmlns:a16="http://schemas.microsoft.com/office/drawing/2014/main" id="{5F2FEFC1-F0DA-DDEB-1769-4E2F35FBE39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400" y="333756"/>
              <a:ext cx="2010156" cy="2010156"/>
            </a:xfrm>
            <a:prstGeom prst="rect">
              <a:avLst/>
            </a:prstGeom>
          </p:spPr>
        </p:pic>
        <p:pic>
          <p:nvPicPr>
            <p:cNvPr id="15" name="object 16">
              <a:extLst>
                <a:ext uri="{FF2B5EF4-FFF2-40B4-BE49-F238E27FC236}">
                  <a16:creationId xmlns:a16="http://schemas.microsoft.com/office/drawing/2014/main" id="{C2841C2B-9CFE-4950-68EA-C650FEBC913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48655" y="371856"/>
              <a:ext cx="1961388" cy="1972056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4A9FC4-A056-2539-4D10-F71127184C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66" y="9011901"/>
            <a:ext cx="1210190" cy="12101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49D0AD-BE9B-2314-3239-E96CB2E13247}"/>
              </a:ext>
            </a:extLst>
          </p:cNvPr>
          <p:cNvSpPr txBox="1"/>
          <p:nvPr/>
        </p:nvSpPr>
        <p:spPr>
          <a:xfrm>
            <a:off x="8166628" y="6213114"/>
            <a:ext cx="12055151" cy="3490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>
              <a:spcBef>
                <a:spcPts val="158"/>
              </a:spcBef>
            </a:pPr>
            <a:r>
              <a:rPr lang="en" sz="4000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ora" pitchFamily="2" charset="0"/>
                <a:cs typeface="Calibri"/>
                <a:hlinkClick r:id="rId15"/>
              </a:rPr>
              <a:t>https://www.rsuh.ru/education/istfak/</a:t>
            </a:r>
            <a:endParaRPr lang="en" sz="4000" dirty="0">
              <a:latin typeface="Lora" pitchFamily="2" charset="0"/>
              <a:cs typeface="Calibri"/>
            </a:endParaRPr>
          </a:p>
          <a:p>
            <a:pPr marL="156209">
              <a:spcBef>
                <a:spcPts val="5639"/>
              </a:spcBef>
            </a:pPr>
            <a:r>
              <a:rPr lang="en" sz="40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ora" pitchFamily="2" charset="0"/>
                <a:cs typeface="Calibri"/>
                <a:hlinkClick r:id="rId16"/>
              </a:rPr>
              <a:t>https://vk.com/istfakrggu</a:t>
            </a:r>
            <a:endParaRPr lang="en" sz="4000" dirty="0">
              <a:latin typeface="Lora" pitchFamily="2" charset="0"/>
              <a:cs typeface="Calibri"/>
            </a:endParaRPr>
          </a:p>
          <a:p>
            <a:pPr>
              <a:spcBef>
                <a:spcPts val="1680"/>
              </a:spcBef>
            </a:pPr>
            <a:endParaRPr lang="en" sz="4000" dirty="0">
              <a:latin typeface="Lora" pitchFamily="2" charset="0"/>
              <a:cs typeface="Calibri"/>
            </a:endParaRPr>
          </a:p>
          <a:p>
            <a:pPr marL="19050">
              <a:spcBef>
                <a:spcPts val="8"/>
              </a:spcBef>
            </a:pPr>
            <a:r>
              <a:rPr lang="en" sz="40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ora" pitchFamily="2" charset="0"/>
                <a:cs typeface="Calibri"/>
              </a:rPr>
              <a:t>https://</a:t>
            </a:r>
            <a:r>
              <a:rPr lang="en" sz="4000" u="sng" spc="-15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ora" pitchFamily="2" charset="0"/>
                <a:cs typeface="Calibri"/>
              </a:rPr>
              <a:t>max.ru</a:t>
            </a:r>
            <a:r>
              <a:rPr lang="en" sz="40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Lora" pitchFamily="2" charset="0"/>
                <a:cs typeface="Calibri"/>
              </a:rPr>
              <a:t>/id7707033405_gos12</a:t>
            </a:r>
            <a:endParaRPr lang="en" sz="4000" dirty="0">
              <a:latin typeface="Lora" pitchFamily="2" charset="0"/>
              <a:cs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ECD305A-52F9-5F05-BDB4-1B7FF9DB7B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72" y="2160139"/>
            <a:ext cx="2908351" cy="28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D9DE6146-E638-FFAA-B90F-B6A76B440CE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288000" cy="10257279"/>
          </a:xfrm>
          <a:prstGeom prst="rect">
            <a:avLst/>
          </a:prstGeom>
        </p:spPr>
      </p:pic>
      <p:pic>
        <p:nvPicPr>
          <p:cNvPr id="4" name="Rectangle 38598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2581275"/>
            <a:ext cx="8210550" cy="2038350"/>
          </a:xfrm>
          <a:prstGeom prst="rect">
            <a:avLst/>
          </a:prstGeom>
        </p:spPr>
      </p:pic>
      <p:pic>
        <p:nvPicPr>
          <p:cNvPr id="5" name="Rectangle 38600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63075" y="2552700"/>
            <a:ext cx="8210550" cy="2038350"/>
          </a:xfrm>
          <a:prstGeom prst="rect">
            <a:avLst/>
          </a:prstGeom>
        </p:spPr>
      </p:pic>
      <p:pic>
        <p:nvPicPr>
          <p:cNvPr id="6" name="Rectangle 38599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" y="4914900"/>
            <a:ext cx="8210550" cy="2038350"/>
          </a:xfrm>
          <a:prstGeom prst="rect">
            <a:avLst/>
          </a:prstGeom>
        </p:spPr>
      </p:pic>
      <p:pic>
        <p:nvPicPr>
          <p:cNvPr id="7" name="Rectangle 3860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63075" y="4886325"/>
            <a:ext cx="8210550" cy="2038350"/>
          </a:xfrm>
          <a:prstGeom prst="rect">
            <a:avLst/>
          </a:prstGeom>
        </p:spPr>
      </p:pic>
      <p:pic>
        <p:nvPicPr>
          <p:cNvPr id="8" name="Rectangle 38602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63075" y="7334250"/>
            <a:ext cx="8210550" cy="2038350"/>
          </a:xfrm>
          <a:prstGeom prst="rect">
            <a:avLst/>
          </a:prstGeom>
        </p:spPr>
      </p:pic>
      <p:pic>
        <p:nvPicPr>
          <p:cNvPr id="9" name="Логотип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pic>
        <p:nvPicPr>
          <p:cNvPr id="10" name="Group 208732987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0075" y="7543800"/>
            <a:ext cx="3981451" cy="2743200"/>
          </a:xfrm>
          <a:prstGeom prst="rect">
            <a:avLst/>
          </a:prstGeom>
        </p:spPr>
      </p:pic>
      <p:pic>
        <p:nvPicPr>
          <p:cNvPr id="11" name="Group 208732987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705474" y="8629650"/>
            <a:ext cx="2552701" cy="165735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904875" y="2962275"/>
            <a:ext cx="76485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/>
            <a:r>
              <a:rPr lang="ru-RU" sz="2800" dirty="0">
                <a:solidFill>
                  <a:srgbClr val="0B3F92"/>
                </a:solidFill>
                <a:latin typeface="Lora" pitchFamily="2" charset="0"/>
              </a:rPr>
              <a:t>Создан в 2020 г. на базе старейших кафедр Историко-архивного института РГГУ</a:t>
            </a:r>
            <a:endParaRPr lang="en-US" sz="2800" dirty="0">
              <a:solidFill>
                <a:srgbClr val="0B3F92"/>
              </a:solidFill>
              <a:latin typeface="Lora" pitchFamily="2" charset="0"/>
            </a:endParaRPr>
          </a:p>
        </p:txBody>
      </p:sp>
      <p:sp>
        <p:nvSpPr>
          <p:cNvPr id="13" name="Text 1"/>
          <p:cNvSpPr/>
          <p:nvPr/>
        </p:nvSpPr>
        <p:spPr>
          <a:xfrm>
            <a:off x="1247775" y="5476875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4167"/>
              </a:lnSpc>
            </a:pPr>
            <a:r>
              <a:rPr lang="ru-RU" sz="2800" dirty="0">
                <a:solidFill>
                  <a:srgbClr val="0B3F92"/>
                </a:solidFill>
                <a:latin typeface="Lora" pitchFamily="2" charset="0"/>
              </a:rPr>
              <a:t>Фундаментальный характер профессионального образования</a:t>
            </a:r>
            <a:endParaRPr lang="en-US" sz="2800" dirty="0">
              <a:solidFill>
                <a:srgbClr val="0B3F92"/>
              </a:solidFill>
              <a:latin typeface="Lora" pitchFamily="2" charset="0"/>
            </a:endParaRPr>
          </a:p>
          <a:p>
            <a:pPr marL="0" indent="0" algn="l">
              <a:lnSpc>
                <a:spcPct val="104167"/>
              </a:lnSpc>
              <a:buNone/>
            </a:pPr>
            <a:br>
              <a:rPr sz="2800" dirty="0">
                <a:solidFill>
                  <a:srgbClr val="0B3F92"/>
                </a:solidFill>
                <a:latin typeface="Lora" pitchFamily="2" charset="0"/>
              </a:rPr>
            </a:br>
            <a:endParaRPr lang="en-US" sz="2800" dirty="0">
              <a:solidFill>
                <a:srgbClr val="0B3F92"/>
              </a:solidFill>
              <a:latin typeface="Lora" pitchFamily="2" charset="0"/>
            </a:endParaRPr>
          </a:p>
        </p:txBody>
      </p:sp>
      <p:sp>
        <p:nvSpPr>
          <p:cNvPr id="14" name="Text 2"/>
          <p:cNvSpPr/>
          <p:nvPr/>
        </p:nvSpPr>
        <p:spPr>
          <a:xfrm>
            <a:off x="10129836" y="7924800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/>
            <a:r>
              <a:rPr lang="ru-RU" sz="2800" dirty="0">
                <a:solidFill>
                  <a:srgbClr val="0B3F92"/>
                </a:solidFill>
                <a:latin typeface="Lora" pitchFamily="2" charset="0"/>
              </a:rPr>
              <a:t>Сложившиеся научные школы, признанные в России и зарубежом</a:t>
            </a:r>
            <a:endParaRPr lang="en-US" sz="2800" dirty="0">
              <a:solidFill>
                <a:srgbClr val="0B3F92"/>
              </a:solidFill>
              <a:latin typeface="Lora" pitchFamily="2" charset="0"/>
            </a:endParaRPr>
          </a:p>
        </p:txBody>
      </p:sp>
      <p:sp>
        <p:nvSpPr>
          <p:cNvPr id="15" name="Text 3"/>
          <p:cNvSpPr/>
          <p:nvPr/>
        </p:nvSpPr>
        <p:spPr>
          <a:xfrm>
            <a:off x="9886949" y="5549965"/>
            <a:ext cx="7496175" cy="768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4167"/>
              </a:lnSpc>
            </a:pPr>
            <a:r>
              <a:rPr lang="ru-RU" sz="2800" dirty="0">
                <a:solidFill>
                  <a:srgbClr val="0B3F92"/>
                </a:solidFill>
                <a:latin typeface="Lora" pitchFamily="2" charset="0"/>
              </a:rPr>
              <a:t>3 концептуальных учебно-научных центра</a:t>
            </a:r>
            <a:br>
              <a:rPr sz="2800" dirty="0">
                <a:solidFill>
                  <a:srgbClr val="0B3F92"/>
                </a:solidFill>
                <a:latin typeface="Lora" pitchFamily="2" charset="0"/>
              </a:rPr>
            </a:br>
            <a:endParaRPr lang="en-US" sz="2800" dirty="0">
              <a:solidFill>
                <a:srgbClr val="0B3F92"/>
              </a:solidFill>
              <a:latin typeface="Lora" pitchFamily="2" charset="0"/>
            </a:endParaRPr>
          </a:p>
        </p:txBody>
      </p:sp>
      <p:sp>
        <p:nvSpPr>
          <p:cNvPr id="16" name="Text 4"/>
          <p:cNvSpPr/>
          <p:nvPr/>
        </p:nvSpPr>
        <p:spPr>
          <a:xfrm>
            <a:off x="10372724" y="3290888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4167"/>
              </a:lnSpc>
            </a:pPr>
            <a:r>
              <a:rPr lang="ru-RU" sz="2800" dirty="0">
                <a:solidFill>
                  <a:srgbClr val="0B3F92"/>
                </a:solidFill>
                <a:latin typeface="Lora" pitchFamily="2" charset="0"/>
              </a:rPr>
              <a:t>7 крупных профильных кафедр</a:t>
            </a:r>
            <a:br>
              <a:rPr sz="2800" dirty="0">
                <a:solidFill>
                  <a:srgbClr val="0B3F92"/>
                </a:solidFill>
                <a:latin typeface="Lora" pitchFamily="2" charset="0"/>
              </a:rPr>
            </a:br>
            <a:endParaRPr lang="en-US" sz="2800" dirty="0">
              <a:solidFill>
                <a:srgbClr val="0B3F92"/>
              </a:solidFill>
              <a:latin typeface="Lora" pitchFamily="2" charset="0"/>
            </a:endParaRPr>
          </a:p>
        </p:txBody>
      </p:sp>
      <p:sp>
        <p:nvSpPr>
          <p:cNvPr id="22" name="default_name"/>
          <p:cNvSpPr/>
          <p:nvPr/>
        </p:nvSpPr>
        <p:spPr>
          <a:xfrm>
            <a:off x="994617" y="923850"/>
            <a:ext cx="9378107" cy="7090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ru-RU" sz="5400" b="1" dirty="0">
                <a:solidFill>
                  <a:srgbClr val="0B3F92"/>
                </a:solidFill>
                <a:latin typeface="Lora" pitchFamily="2" charset="0"/>
                <a:ea typeface="Lora Bold" pitchFamily="34" charset="-122"/>
              </a:rPr>
              <a:t>Исторический факультет:</a:t>
            </a:r>
            <a:endParaRPr lang="en-US" sz="5400" dirty="0">
              <a:solidFill>
                <a:srgbClr val="0B3F92"/>
              </a:solidFill>
              <a:latin typeface="Lora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ject 2">
            <a:extLst>
              <a:ext uri="{FF2B5EF4-FFF2-40B4-BE49-F238E27FC236}">
                <a16:creationId xmlns:a16="http://schemas.microsoft.com/office/drawing/2014/main" id="{AE2B8487-B905-3D54-7568-ADBD8D9C2D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386C53-401A-BED9-F27B-3371520DF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b="10293"/>
          <a:stretch/>
        </p:blipFill>
        <p:spPr>
          <a:xfrm>
            <a:off x="476454" y="482602"/>
            <a:ext cx="5696355" cy="3015827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человек, в помещении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62B33935-0E52-C863-3FA3-B7C302FBA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r="17598"/>
          <a:stretch/>
        </p:blipFill>
        <p:spPr>
          <a:xfrm>
            <a:off x="6303824" y="482599"/>
            <a:ext cx="5690208" cy="616698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стена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BE9A64C0-4677-B171-97FB-CD2545C1E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4" b="580"/>
          <a:stretch>
            <a:fillRect/>
          </a:stretch>
        </p:blipFill>
        <p:spPr>
          <a:xfrm>
            <a:off x="12129264" y="482600"/>
            <a:ext cx="5696976" cy="30158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100C9-D7A2-D4C9-FA2F-C7E18B0FB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 b="10199"/>
          <a:stretch/>
        </p:blipFill>
        <p:spPr>
          <a:xfrm>
            <a:off x="476451" y="3633146"/>
            <a:ext cx="5692140" cy="30207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2036D-12B0-86E8-8239-69F0E3CCE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5" b="13705"/>
          <a:stretch/>
        </p:blipFill>
        <p:spPr>
          <a:xfrm>
            <a:off x="12124429" y="3647558"/>
            <a:ext cx="5696975" cy="30014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7C743E-DA48-6027-60DB-673087965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2" b="12982"/>
          <a:stretch/>
        </p:blipFill>
        <p:spPr>
          <a:xfrm>
            <a:off x="476451" y="6866963"/>
            <a:ext cx="5692140" cy="301582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D00F2E5-6471-86FF-F289-13F87489A791}"/>
              </a:ext>
            </a:extLst>
          </p:cNvPr>
          <p:cNvSpPr/>
          <p:nvPr/>
        </p:nvSpPr>
        <p:spPr>
          <a:xfrm>
            <a:off x="6391837" y="6866963"/>
            <a:ext cx="11309024" cy="28497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DFF61-AF8A-05A7-8AAD-364C7A429DDF}"/>
              </a:ext>
            </a:extLst>
          </p:cNvPr>
          <p:cNvSpPr txBox="1"/>
          <p:nvPr/>
        </p:nvSpPr>
        <p:spPr>
          <a:xfrm>
            <a:off x="7002288" y="7606678"/>
            <a:ext cx="10244280" cy="1293047"/>
          </a:xfrm>
          <a:prstGeom prst="rect">
            <a:avLst/>
          </a:prstGeom>
          <a:noFill/>
        </p:spPr>
        <p:txBody>
          <a:bodyPr vert="horz" lIns="137160" tIns="68580" rIns="137160" bIns="6858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6000" dirty="0" err="1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Исторический</a:t>
            </a:r>
            <a:r>
              <a:rPr lang="en-US" sz="6000" dirty="0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факультет</a:t>
            </a:r>
            <a:r>
              <a:rPr lang="ru-RU" sz="6000" dirty="0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:</a:t>
            </a:r>
            <a:r>
              <a:rPr lang="en-US" sz="6000" dirty="0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нам</a:t>
            </a:r>
            <a:r>
              <a:rPr lang="en-US" sz="6000" dirty="0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 – 5 </a:t>
            </a:r>
            <a:r>
              <a:rPr lang="en-US" sz="6000" dirty="0" err="1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лет</a:t>
            </a:r>
            <a:r>
              <a:rPr lang="en-US" sz="6000" dirty="0">
                <a:solidFill>
                  <a:srgbClr val="FFFFFF"/>
                </a:solidFill>
                <a:latin typeface="Book Antiqua" panose="02040602050305030304" pitchFamily="18" charset="0"/>
                <a:ea typeface="+mj-ea"/>
                <a:cs typeface="+mj-cs"/>
              </a:rPr>
              <a:t>!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AF4F0445-EC03-FAF0-ED0D-9E0D56FFC3D7}"/>
              </a:ext>
            </a:extLst>
          </p:cNvPr>
          <p:cNvCxnSpPr>
            <a:cxnSpLocks/>
          </p:cNvCxnSpPr>
          <p:nvPr/>
        </p:nvCxnSpPr>
        <p:spPr>
          <a:xfrm>
            <a:off x="8127278" y="9029700"/>
            <a:ext cx="7994301" cy="0"/>
          </a:xfrm>
          <a:prstGeom prst="line">
            <a:avLst/>
          </a:prstGeom>
          <a:ln w="88900" cap="sq" cmpd="tri">
            <a:solidFill>
              <a:schemeClr val="bg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24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6999"/>
            <a:chOff x="0" y="0"/>
            <a:chExt cx="12192000" cy="685799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rcRect b="19805"/>
            <a:stretch>
              <a:fillRect/>
            </a:stretch>
          </p:blipFill>
          <p:spPr>
            <a:xfrm>
              <a:off x="4240898" y="3799662"/>
              <a:ext cx="7722502" cy="290910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75816" y="705992"/>
            <a:ext cx="3756660" cy="2142894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9050" marR="7620">
              <a:lnSpc>
                <a:spcPts val="7800"/>
              </a:lnSpc>
              <a:spcBef>
                <a:spcPts val="1110"/>
              </a:spcBef>
            </a:pPr>
            <a:r>
              <a:rPr sz="7200" spc="-15" dirty="0">
                <a:solidFill>
                  <a:srgbClr val="0B3F92"/>
                </a:solidFill>
                <a:latin typeface="Lora" pitchFamily="2" charset="0"/>
              </a:rPr>
              <a:t>Научная жизнь</a:t>
            </a:r>
            <a:endParaRPr sz="7200" dirty="0">
              <a:solidFill>
                <a:srgbClr val="0B3F92"/>
              </a:solidFill>
              <a:latin typeface="Lora" pitchFamily="2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2900" y="3148966"/>
            <a:ext cx="5673436" cy="6702958"/>
          </a:xfrm>
          <a:prstGeom prst="rect">
            <a:avLst/>
          </a:prstGeom>
        </p:spPr>
        <p:txBody>
          <a:bodyPr vert="horz" wrap="square" lIns="0" tIns="97154" rIns="0" bIns="0" rtlCol="0">
            <a:spAutoFit/>
          </a:bodyPr>
          <a:lstStyle/>
          <a:p>
            <a:pPr marL="361950" marR="148590" indent="-342900">
              <a:lnSpc>
                <a:spcPct val="80000"/>
              </a:lnSpc>
              <a:spcBef>
                <a:spcPts val="764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800" spc="-15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Развитые</a:t>
            </a:r>
            <a:r>
              <a:rPr sz="2800" spc="-127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научн</a:t>
            </a:r>
            <a:r>
              <a:rPr lang="ru-RU"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о-педагогические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4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школы</a:t>
            </a:r>
            <a:r>
              <a:rPr sz="2800" spc="-12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в</a:t>
            </a:r>
            <a:r>
              <a:rPr sz="2800" spc="6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области истории</a:t>
            </a:r>
            <a:r>
              <a:rPr sz="2800" spc="-13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России,</a:t>
            </a:r>
            <a:r>
              <a:rPr sz="2800" spc="-6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всеобщей</a:t>
            </a:r>
            <a:r>
              <a:rPr sz="2800" spc="-3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истории, истории</a:t>
            </a:r>
            <a:r>
              <a:rPr sz="2800" spc="-143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3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Латинской</a:t>
            </a:r>
            <a:r>
              <a:rPr sz="2800" spc="-23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Америки,</a:t>
            </a:r>
            <a:r>
              <a:rPr sz="2800" spc="-9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истории </a:t>
            </a:r>
            <a:r>
              <a:rPr sz="2800" spc="-3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исторической</a:t>
            </a:r>
            <a:r>
              <a:rPr sz="2800" spc="-9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науки,</a:t>
            </a:r>
            <a:r>
              <a:rPr sz="2800" spc="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исторического краеведения</a:t>
            </a:r>
            <a:endParaRPr sz="2800" dirty="0">
              <a:solidFill>
                <a:srgbClr val="0B3F92"/>
              </a:solidFill>
              <a:latin typeface="Lora" pitchFamily="2" charset="0"/>
              <a:cs typeface="Times New Roman"/>
            </a:endParaRPr>
          </a:p>
          <a:p>
            <a:pPr marL="360044" marR="1805940" indent="-340994">
              <a:lnSpc>
                <a:spcPct val="78800"/>
              </a:lnSpc>
              <a:spcBef>
                <a:spcPts val="1658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800" spc="-30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Ежегодные</a:t>
            </a:r>
            <a:r>
              <a:rPr sz="2800" spc="-113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научные</a:t>
            </a:r>
            <a:r>
              <a:rPr sz="2800" spc="-127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конференции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:</a:t>
            </a:r>
            <a:r>
              <a:rPr lang="ru-RU"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«Будущее</a:t>
            </a:r>
            <a:r>
              <a:rPr sz="2800" spc="-4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нашего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прошлого»,</a:t>
            </a:r>
            <a:r>
              <a:rPr sz="2800" spc="-23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«</a:t>
            </a:r>
            <a:r>
              <a:rPr sz="2800" spc="-15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Память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и</a:t>
            </a:r>
            <a:r>
              <a:rPr lang="ru-RU" sz="2800" spc="-3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идентичность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»,</a:t>
            </a:r>
            <a:r>
              <a:rPr sz="2800" spc="-9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«Стены</a:t>
            </a:r>
            <a:r>
              <a:rPr sz="2800" spc="-6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мосты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»,</a:t>
            </a:r>
            <a:r>
              <a:rPr lang="ru-RU"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«</a:t>
            </a:r>
            <a:r>
              <a:rPr lang="ru-RU"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Чтения им. Н.И. </a:t>
            </a:r>
            <a:r>
              <a:rPr lang="ru-RU" sz="2800" dirty="0" err="1">
                <a:solidFill>
                  <a:srgbClr val="0B3F92"/>
                </a:solidFill>
                <a:latin typeface="Lora" pitchFamily="2" charset="0"/>
                <a:cs typeface="Times New Roman"/>
              </a:rPr>
              <a:t>Басовской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»</a:t>
            </a:r>
            <a:r>
              <a:rPr sz="2800" spc="-12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и</a:t>
            </a:r>
            <a:r>
              <a:rPr sz="2800" spc="-83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38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др.</a:t>
            </a:r>
            <a:endParaRPr sz="2800" dirty="0">
              <a:solidFill>
                <a:srgbClr val="0B3F92"/>
              </a:solidFill>
              <a:latin typeface="Lora" pitchFamily="2" charset="0"/>
              <a:cs typeface="Times New Roman"/>
            </a:endParaRPr>
          </a:p>
          <a:p>
            <a:pPr marL="361950" marR="984885" indent="-342900">
              <a:lnSpc>
                <a:spcPct val="77100"/>
              </a:lnSpc>
              <a:spcBef>
                <a:spcPts val="1650"/>
              </a:spcBef>
              <a:buFont typeface="Microsoft Sans Serif"/>
              <a:buChar char="•"/>
              <a:tabLst>
                <a:tab pos="361950" algn="l"/>
              </a:tabLst>
            </a:pP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Российские</a:t>
            </a:r>
            <a:r>
              <a:rPr sz="2800" spc="-127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учёные с</a:t>
            </a:r>
            <a:r>
              <a:rPr sz="2800" spc="23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 </a:t>
            </a:r>
            <a:r>
              <a:rPr sz="2800" spc="-15" dirty="0">
                <a:solidFill>
                  <a:srgbClr val="0B3F92"/>
                </a:solidFill>
                <a:latin typeface="Lora" pitchFamily="2" charset="0"/>
                <a:cs typeface="Times New Roman"/>
              </a:rPr>
              <a:t>мировыми именами</a:t>
            </a:r>
            <a:endParaRPr sz="2800" dirty="0">
              <a:solidFill>
                <a:srgbClr val="0B3F92"/>
              </a:solidFill>
              <a:latin typeface="Lora" pitchFamily="2" charset="0"/>
              <a:cs typeface="Times New Roman"/>
            </a:endParaRPr>
          </a:p>
        </p:txBody>
      </p:sp>
      <p:pic>
        <p:nvPicPr>
          <p:cNvPr id="3" name="Рисунок 2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088F1D4-49F1-068E-5EB0-7929335C1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1612" r="3202" b="-1896"/>
          <a:stretch>
            <a:fillRect/>
          </a:stretch>
        </p:blipFill>
        <p:spPr>
          <a:xfrm>
            <a:off x="10430359" y="439282"/>
            <a:ext cx="7514741" cy="51434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дежда, Человеческое лицо, человек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FD189B2-0398-2349-B7CC-6BBEDD6712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23" t="2752" r="24599"/>
          <a:stretch>
            <a:fillRect/>
          </a:stretch>
        </p:blipFill>
        <p:spPr>
          <a:xfrm>
            <a:off x="6359236" y="439282"/>
            <a:ext cx="3874592" cy="50363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4">
            <a:extLst>
              <a:ext uri="{FF2B5EF4-FFF2-40B4-BE49-F238E27FC236}">
                <a16:creationId xmlns:a16="http://schemas.microsoft.com/office/drawing/2014/main" id="{8250DC2C-9193-315A-23DD-5C1C12343F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891" y="2810359"/>
            <a:ext cx="5994803" cy="6708164"/>
          </a:xfrm>
        </p:spPr>
        <p:txBody>
          <a:bodyPr vert="horz" lIns="137160" tIns="68580" rIns="137160" bIns="68580" rtlCol="0" anchor="b">
            <a:noAutofit/>
          </a:bodyPr>
          <a:lstStyle/>
          <a:p>
            <a:pPr algn="ctr"/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Национальны</a:t>
            </a:r>
            <a: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  <a:t>й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форум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преподавателей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истории</a:t>
            </a: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Историческ</a:t>
            </a:r>
            <a:r>
              <a:rPr lang="ru-RU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ая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медиашкол</a:t>
            </a:r>
            <a: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  <a:t>а</a:t>
            </a: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b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Всероссийски</a:t>
            </a:r>
            <a: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  <a:t>й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конкурс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«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История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страны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–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история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 </a:t>
            </a:r>
            <a:r>
              <a:rPr lang="en-US" sz="3000" dirty="0" err="1">
                <a:solidFill>
                  <a:srgbClr val="0B3F92"/>
                </a:solidFill>
                <a:latin typeface="Myriad Pro" panose="020B0503030403020204" pitchFamily="34" charset="0"/>
              </a:rPr>
              <a:t>регионов</a:t>
            </a:r>
            <a:r>
              <a:rPr lang="en-US" sz="3000" dirty="0">
                <a:solidFill>
                  <a:srgbClr val="0B3F92"/>
                </a:solidFill>
                <a:latin typeface="Myriad Pro" panose="020B0503030403020204" pitchFamily="34" charset="0"/>
              </a:rPr>
              <a:t>»</a:t>
            </a: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  <a:t>Экспертиза учебников и учебных пособий</a:t>
            </a: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  <a:t>Канал в Телеграме и Максе:</a:t>
            </a: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  <a:t>«Историческая правда»</a:t>
            </a:r>
            <a:br>
              <a:rPr lang="ru-RU" sz="3000" dirty="0">
                <a:solidFill>
                  <a:srgbClr val="0B3F92"/>
                </a:solidFill>
                <a:latin typeface="Myriad Pro" panose="020B0503030403020204" pitchFamily="34" charset="0"/>
              </a:rPr>
            </a:br>
            <a:endParaRPr lang="en-US" sz="3000" dirty="0">
              <a:solidFill>
                <a:srgbClr val="0B3F92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EFBBD-B3E2-D532-D848-E821C422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77" r="14477"/>
          <a:stretch/>
        </p:blipFill>
        <p:spPr>
          <a:xfrm>
            <a:off x="6993896" y="-3"/>
            <a:ext cx="3564138" cy="33431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FC2EE7-9838-D933-C9AC-86AC1A705A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63" r="14463"/>
          <a:stretch/>
        </p:blipFill>
        <p:spPr>
          <a:xfrm>
            <a:off x="10849559" y="-3669"/>
            <a:ext cx="3564138" cy="33431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к, улыб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E7F24C61-D21A-1A5D-765A-FB6B5CC48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7" r="10039" b="-5"/>
          <a:stretch>
            <a:fillRect/>
          </a:stretch>
        </p:blipFill>
        <p:spPr>
          <a:xfrm>
            <a:off x="14705220" y="-15334"/>
            <a:ext cx="3564138" cy="3343139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ческое лицо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79FF585D-6017-A06C-B885-270EF4941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7453"/>
          <a:stretch>
            <a:fillRect/>
          </a:stretch>
        </p:blipFill>
        <p:spPr>
          <a:xfrm>
            <a:off x="6986014" y="3600227"/>
            <a:ext cx="4995338" cy="30860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353BF2-CB37-F2BC-0C70-03EED29A33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5" r="285"/>
          <a:stretch/>
        </p:blipFill>
        <p:spPr>
          <a:xfrm>
            <a:off x="6980441" y="6943364"/>
            <a:ext cx="4986828" cy="334363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ческое лицо, человек, микрофон&#10;&#10;Автоматически созданное описание">
            <a:extLst>
              <a:ext uri="{FF2B5EF4-FFF2-40B4-BE49-F238E27FC236}">
                <a16:creationId xmlns:a16="http://schemas.microsoft.com/office/drawing/2014/main" id="{FE4C90A4-E316-AA58-402E-01BE5484E9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7" r="5389"/>
          <a:stretch/>
        </p:blipFill>
        <p:spPr>
          <a:xfrm>
            <a:off x="12274554" y="3600227"/>
            <a:ext cx="5994804" cy="6686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5B5895-2C48-998F-BFA5-0BD491FA2E41}"/>
              </a:ext>
            </a:extLst>
          </p:cNvPr>
          <p:cNvSpPr txBox="1"/>
          <p:nvPr/>
        </p:nvSpPr>
        <p:spPr>
          <a:xfrm>
            <a:off x="704336" y="725198"/>
            <a:ext cx="57273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B3F92"/>
                </a:solidFill>
                <a:latin typeface="Lora" pitchFamily="2" charset="0"/>
              </a:rPr>
              <a:t>Исторический факультет реализует мероприятия государственного задания:</a:t>
            </a:r>
          </a:p>
        </p:txBody>
      </p:sp>
    </p:spTree>
    <p:extLst>
      <p:ext uri="{BB962C8B-B14F-4D97-AF65-F5344CB8AC3E}">
        <p14:creationId xmlns:p14="http://schemas.microsoft.com/office/powerpoint/2010/main" val="3782254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AAD15-DC60-C020-D8EC-418097CF1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E31146F-0DDE-9C69-0603-32EEC7EFC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 l="632" r="632"/>
          <a:stretch/>
        </p:blipFill>
        <p:spPr>
          <a:xfrm>
            <a:off x="-8" y="-2"/>
            <a:ext cx="18288000" cy="1028700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5AF0DD40-D5C0-129E-4815-8AF753D08E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0852" y="4788357"/>
            <a:ext cx="7664925" cy="1435011"/>
          </a:xfrm>
          <a:prstGeom prst="rect">
            <a:avLst/>
          </a:prstGeom>
        </p:spPr>
        <p:txBody>
          <a:bodyPr vert="horz" lIns="0" tIns="18098" rIns="0" bIns="0" rtlCol="0">
            <a:normAutofit/>
          </a:bodyPr>
          <a:lstStyle/>
          <a:p>
            <a:pPr marL="19050">
              <a:spcBef>
                <a:spcPts val="143"/>
              </a:spcBef>
            </a:pPr>
            <a:r>
              <a:rPr lang="ru-RU" sz="5400" b="1" dirty="0">
                <a:solidFill>
                  <a:srgbClr val="4F81BD"/>
                </a:solidFill>
                <a:latin typeface="Lora" pitchFamily="2" charset="0"/>
              </a:rPr>
              <a:t>Студенческая</a:t>
            </a:r>
            <a:r>
              <a:rPr lang="ru-RU" sz="5400" b="1" spc="878" dirty="0">
                <a:solidFill>
                  <a:srgbClr val="4F81BD"/>
                </a:solidFill>
                <a:latin typeface="Lora" pitchFamily="2" charset="0"/>
              </a:rPr>
              <a:t> </a:t>
            </a:r>
            <a:r>
              <a:rPr lang="ru-RU" sz="5400" b="1" spc="-15" dirty="0">
                <a:solidFill>
                  <a:srgbClr val="4F81BD"/>
                </a:solidFill>
                <a:latin typeface="Lora" pitchFamily="2" charset="0"/>
              </a:rPr>
              <a:t>наука</a:t>
            </a:r>
            <a:endParaRPr lang="ru-RU" sz="5400" b="1" dirty="0">
              <a:solidFill>
                <a:srgbClr val="4F81BD"/>
              </a:solidFill>
              <a:latin typeface="Lora" pitchFamily="2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6CE2D3-8C05-87B4-15FE-80D9CEA60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 b="7974"/>
          <a:stretch/>
        </p:blipFill>
        <p:spPr>
          <a:xfrm>
            <a:off x="8" y="1322930"/>
            <a:ext cx="5497241" cy="34654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A43254-19FF-11BF-DCEE-29B219D02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r="7707"/>
          <a:stretch/>
        </p:blipFill>
        <p:spPr>
          <a:xfrm>
            <a:off x="6386882" y="-1"/>
            <a:ext cx="6077865" cy="47883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D0B2B6-FBA7-E860-0A4E-965D43482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r="222"/>
          <a:stretch/>
        </p:blipFill>
        <p:spPr>
          <a:xfrm>
            <a:off x="12719958" y="1295401"/>
            <a:ext cx="4245429" cy="28418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287089-B273-0729-543E-C44D93DE4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8" r="22548"/>
          <a:stretch/>
        </p:blipFill>
        <p:spPr>
          <a:xfrm>
            <a:off x="9365777" y="5007002"/>
            <a:ext cx="3098970" cy="376144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человек, стен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051283D7-272F-46AF-C7DF-BA937E3296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23219" b="-2"/>
          <a:stretch>
            <a:fillRect/>
          </a:stretch>
        </p:blipFill>
        <p:spPr>
          <a:xfrm>
            <a:off x="13406532" y="4378504"/>
            <a:ext cx="4881468" cy="4410413"/>
          </a:xfrm>
          <a:prstGeom prst="rect">
            <a:avLst/>
          </a:prstGeom>
        </p:spPr>
      </p:pic>
      <p:graphicFrame>
        <p:nvGraphicFramePr>
          <p:cNvPr id="14" name="object 12">
            <a:extLst>
              <a:ext uri="{FF2B5EF4-FFF2-40B4-BE49-F238E27FC236}">
                <a16:creationId xmlns:a16="http://schemas.microsoft.com/office/drawing/2014/main" id="{3603217F-C7AC-6E35-C4DD-83D5E1A66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770589"/>
              </p:ext>
            </p:extLst>
          </p:nvPr>
        </p:nvGraphicFramePr>
        <p:xfrm>
          <a:off x="114301" y="5434721"/>
          <a:ext cx="9251477" cy="4788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59705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572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44504" y="400621"/>
            <a:ext cx="6317933" cy="1624804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9050" marR="7620" indent="786765">
              <a:lnSpc>
                <a:spcPts val="5850"/>
              </a:lnSpc>
              <a:spcBef>
                <a:spcPts val="870"/>
              </a:spcBef>
            </a:pPr>
            <a:r>
              <a:rPr sz="5400" b="1" spc="-15" dirty="0">
                <a:solidFill>
                  <a:srgbClr val="0D517D"/>
                </a:solidFill>
                <a:latin typeface="Palatino Linotype"/>
                <a:cs typeface="Palatino Linotype"/>
              </a:rPr>
              <a:t>Студенческие </a:t>
            </a:r>
            <a:r>
              <a:rPr sz="5400" b="1" spc="-68" dirty="0">
                <a:solidFill>
                  <a:srgbClr val="0D517D"/>
                </a:solidFill>
                <a:latin typeface="Palatino Linotype"/>
                <a:cs typeface="Palatino Linotype"/>
              </a:rPr>
              <a:t>научные</a:t>
            </a:r>
            <a:r>
              <a:rPr sz="5400" b="1" spc="-278" dirty="0">
                <a:solidFill>
                  <a:srgbClr val="0D517D"/>
                </a:solidFill>
                <a:latin typeface="Palatino Linotype"/>
                <a:cs typeface="Palatino Linotype"/>
              </a:rPr>
              <a:t> </a:t>
            </a:r>
            <a:r>
              <a:rPr sz="5400" b="1" spc="-113" dirty="0">
                <a:solidFill>
                  <a:srgbClr val="0D517D"/>
                </a:solidFill>
                <a:latin typeface="Palatino Linotype"/>
                <a:cs typeface="Palatino Linotype"/>
              </a:rPr>
              <a:t>общества</a:t>
            </a:r>
            <a:endParaRPr sz="5400">
              <a:latin typeface="Palatino Linotype"/>
              <a:cs typeface="Palatino Linotyp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" y="0"/>
            <a:ext cx="11302364" cy="10287000"/>
            <a:chOff x="0" y="0"/>
            <a:chExt cx="7534909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724655" cy="22296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0" y="0"/>
              <a:ext cx="3724655" cy="22479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314955"/>
              <a:ext cx="3724655" cy="2209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0" y="2314955"/>
              <a:ext cx="3724655" cy="2209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619243"/>
              <a:ext cx="3724655" cy="22387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0000" y="4610099"/>
              <a:ext cx="3724655" cy="22479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772898" y="2005583"/>
            <a:ext cx="6317933" cy="7567136"/>
          </a:xfrm>
          <a:prstGeom prst="rect">
            <a:avLst/>
          </a:prstGeom>
        </p:spPr>
        <p:txBody>
          <a:bodyPr vert="horz" wrap="square" lIns="0" tIns="140018" rIns="0" bIns="0" rtlCol="0">
            <a:spAutoFit/>
          </a:bodyPr>
          <a:lstStyle/>
          <a:p>
            <a:pPr marL="360998" indent="-341948">
              <a:spcBef>
                <a:spcPts val="1103"/>
              </a:spcBef>
              <a:buChar char="•"/>
              <a:tabLst>
                <a:tab pos="360998" algn="l"/>
              </a:tabLst>
            </a:pPr>
            <a:r>
              <a:rPr sz="3200" spc="-3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Клуб</a:t>
            </a:r>
            <a:r>
              <a:rPr sz="3200" spc="-19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3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молодых</a:t>
            </a:r>
            <a:r>
              <a:rPr sz="3200" spc="-13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историков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19050" marR="2300288" indent="341948">
              <a:lnSpc>
                <a:spcPct val="100800"/>
              </a:lnSpc>
              <a:spcBef>
                <a:spcPts val="915"/>
              </a:spcBef>
              <a:buChar char="•"/>
              <a:tabLst>
                <a:tab pos="360998" algn="l"/>
              </a:tabLst>
            </a:pP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Советская </a:t>
            </a:r>
            <a:r>
              <a:rPr sz="3200" spc="-53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повседневность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19050" marR="1125855" indent="341948">
              <a:lnSpc>
                <a:spcPct val="102099"/>
              </a:lnSpc>
              <a:spcBef>
                <a:spcPts val="585"/>
              </a:spcBef>
              <a:buChar char="•"/>
              <a:tabLst>
                <a:tab pos="360998" algn="l"/>
              </a:tabLst>
            </a:pPr>
            <a:r>
              <a:rPr sz="3200" spc="-4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Лаборатория</a:t>
            </a:r>
            <a:r>
              <a:rPr sz="3200" spc="-83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3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Новой </a:t>
            </a:r>
            <a:r>
              <a:rPr sz="3200" spc="-38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Локальной</a:t>
            </a:r>
            <a:r>
              <a:rPr sz="3200" spc="-171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истории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19050" marR="878205" indent="341948">
              <a:lnSpc>
                <a:spcPct val="102200"/>
              </a:lnSpc>
              <a:spcBef>
                <a:spcPts val="726"/>
              </a:spcBef>
              <a:buChar char="•"/>
              <a:tabLst>
                <a:tab pos="360998" algn="l"/>
              </a:tabLst>
            </a:pP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История</a:t>
            </a:r>
            <a:r>
              <a:rPr sz="3200" spc="-16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38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российского </a:t>
            </a: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чиновничества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19050" marR="81915" indent="341948">
              <a:lnSpc>
                <a:spcPct val="100400"/>
              </a:lnSpc>
              <a:spcBef>
                <a:spcPts val="1080"/>
              </a:spcBef>
              <a:buChar char="•"/>
              <a:tabLst>
                <a:tab pos="360998" algn="l"/>
              </a:tabLst>
            </a:pP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Вспомогательные </a:t>
            </a:r>
            <a:r>
              <a:rPr sz="3200" spc="-38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исторические</a:t>
            </a:r>
            <a:r>
              <a:rPr sz="3200" spc="-68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дисциплины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360998" indent="-341948">
              <a:spcBef>
                <a:spcPts val="1193"/>
              </a:spcBef>
              <a:buChar char="•"/>
              <a:tabLst>
                <a:tab pos="360998" algn="l"/>
              </a:tabLst>
            </a:pPr>
            <a:r>
              <a:rPr sz="320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Методы</a:t>
            </a:r>
            <a:r>
              <a:rPr sz="3200" spc="-171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и</a:t>
            </a:r>
            <a:r>
              <a:rPr sz="3200" spc="-18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тексты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360998" indent="-341948">
              <a:spcBef>
                <a:spcPts val="900"/>
              </a:spcBef>
              <a:buChar char="•"/>
              <a:tabLst>
                <a:tab pos="360998" algn="l"/>
              </a:tabLst>
            </a:pPr>
            <a:r>
              <a:rPr sz="320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Лёд</a:t>
            </a:r>
            <a:r>
              <a:rPr sz="3200" spc="-127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и</a:t>
            </a:r>
            <a:r>
              <a:rPr sz="3200" spc="-127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пламя</a:t>
            </a:r>
            <a:r>
              <a:rPr sz="3200" spc="-127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 </a:t>
            </a:r>
            <a:r>
              <a:rPr sz="3200" spc="-15" dirty="0">
                <a:solidFill>
                  <a:srgbClr val="0B3F92"/>
                </a:solidFill>
                <a:latin typeface="Lora" pitchFamily="2" charset="0"/>
                <a:cs typeface="Microsoft Sans Serif"/>
              </a:rPr>
              <a:t>истории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360998" indent="-341948">
              <a:spcBef>
                <a:spcPts val="1065"/>
              </a:spcBef>
              <a:buChar char="•"/>
              <a:tabLst>
                <a:tab pos="360998" algn="l"/>
              </a:tabLst>
            </a:pPr>
            <a:r>
              <a:rPr sz="3200" spc="-15" dirty="0" err="1">
                <a:solidFill>
                  <a:srgbClr val="0B3F92"/>
                </a:solidFill>
                <a:latin typeface="Lora" pitchFamily="2" charset="0"/>
                <a:cs typeface="Microsoft Sans Serif"/>
              </a:rPr>
              <a:t>Древневековье</a:t>
            </a:r>
            <a:endParaRPr lang="ru-RU" sz="3200" spc="-15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  <a:p>
            <a:pPr marL="360998" indent="-341948">
              <a:spcBef>
                <a:spcPts val="1065"/>
              </a:spcBef>
              <a:buChar char="•"/>
              <a:tabLst>
                <a:tab pos="360998" algn="l"/>
              </a:tabLst>
            </a:pPr>
            <a:r>
              <a:rPr lang="ru-RU" sz="3200" spc="-15" dirty="0" err="1">
                <a:solidFill>
                  <a:srgbClr val="0B3F92"/>
                </a:solidFill>
                <a:latin typeface="Lora" pitchFamily="2" charset="0"/>
                <a:cs typeface="Microsoft Sans Serif"/>
              </a:rPr>
              <a:t>КиноКлуб</a:t>
            </a:r>
            <a:endParaRPr sz="3200" dirty="0">
              <a:solidFill>
                <a:srgbClr val="0B3F92"/>
              </a:solidFill>
              <a:latin typeface="Lora" pitchFamily="2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BBDB82ED-B349-6139-A81D-E32FAA5CEF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57279"/>
          </a:xfrm>
          <a:prstGeom prst="rect">
            <a:avLst/>
          </a:prstGeom>
        </p:spPr>
      </p:pic>
      <p:graphicFrame>
        <p:nvGraphicFramePr>
          <p:cNvPr id="7" name="Текст 2">
            <a:extLst>
              <a:ext uri="{FF2B5EF4-FFF2-40B4-BE49-F238E27FC236}">
                <a16:creationId xmlns:a16="http://schemas.microsoft.com/office/drawing/2014/main" id="{5746D5BF-CB5A-CB39-07B3-1A163E7458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024175"/>
              </p:ext>
            </p:extLst>
          </p:nvPr>
        </p:nvGraphicFramePr>
        <p:xfrm>
          <a:off x="0" y="1"/>
          <a:ext cx="12573000" cy="1028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oup 2087328223" descr="preencoded.png">
            <a:extLst>
              <a:ext uri="{FF2B5EF4-FFF2-40B4-BE49-F238E27FC236}">
                <a16:creationId xmlns:a16="http://schemas.microsoft.com/office/drawing/2014/main" id="{A1F36C8B-62C5-7B5F-C287-8ADF2CBAC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3291938" y="3632200"/>
            <a:ext cx="4996062" cy="6646640"/>
          </a:xfrm>
          <a:prstGeom prst="rect">
            <a:avLst/>
          </a:prstGeom>
        </p:spPr>
      </p:pic>
      <p:pic>
        <p:nvPicPr>
          <p:cNvPr id="10" name="Логотип" descr="preencoded.png">
            <a:extLst>
              <a:ext uri="{FF2B5EF4-FFF2-40B4-BE49-F238E27FC236}">
                <a16:creationId xmlns:a16="http://schemas.microsoft.com/office/drawing/2014/main" id="{60A3929E-C648-744B-AC2C-DE8FF1BF60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6381760" y="434975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99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8902</TotalTime>
  <Words>1698</Words>
  <Application>Microsoft Macintosh PowerPoint</Application>
  <PresentationFormat>Произвольный</PresentationFormat>
  <Paragraphs>239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Arial</vt:lpstr>
      <vt:lpstr>Book Antiqua</vt:lpstr>
      <vt:lpstr>Lora</vt:lpstr>
      <vt:lpstr>Lora Bold</vt:lpstr>
      <vt:lpstr>Lora Medium</vt:lpstr>
      <vt:lpstr>Microsoft Sans Serif</vt:lpstr>
      <vt:lpstr>Myriad Pro</vt:lpstr>
      <vt:lpstr>Palatino Linotype</vt:lpstr>
      <vt:lpstr>Tahoma</vt:lpstr>
      <vt:lpstr>Times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Научная жизнь</vt:lpstr>
      <vt:lpstr>Национальный форум преподавателей истории  Историческая медиашкола  Всероссийский конкурс «История страны – история регионов»  Экспертиза учебников и учебных пособий  Канал в Телеграме и Максе: «Историческая правда» </vt:lpstr>
      <vt:lpstr>Студенческая наука</vt:lpstr>
      <vt:lpstr>Студенческие научные общества</vt:lpstr>
      <vt:lpstr>Презентация PowerPoint</vt:lpstr>
      <vt:lpstr>Презентация PowerPoint</vt:lpstr>
      <vt:lpstr>Археологическая практика</vt:lpstr>
      <vt:lpstr>Презентация PowerPoint</vt:lpstr>
      <vt:lpstr>Презентация PowerPoint</vt:lpstr>
      <vt:lpstr>История современной России</vt:lpstr>
      <vt:lpstr>Направление: История и культура Латинской Америки</vt:lpstr>
      <vt:lpstr>Направление: Историческое краеведение</vt:lpstr>
      <vt:lpstr>Направление:</vt:lpstr>
      <vt:lpstr>Презентация PowerPoint</vt:lpstr>
      <vt:lpstr>Направление: Публичная политика и социальные науки</vt:lpstr>
      <vt:lpstr>Направление: Регионоведение России (Очно-заочное)</vt:lpstr>
      <vt:lpstr>Презентация PowerPoint</vt:lpstr>
      <vt:lpstr>Активная студенческая жизнь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a59286</cp:lastModifiedBy>
  <cp:revision>22</cp:revision>
  <dcterms:created xsi:type="dcterms:W3CDTF">2026-04-07T11:36:25Z</dcterms:created>
  <dcterms:modified xsi:type="dcterms:W3CDTF">2026-05-16T23:37:56Z</dcterms:modified>
</cp:coreProperties>
</file>