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9" r:id="rId4"/>
    <p:sldId id="258" r:id="rId5"/>
    <p:sldId id="260" r:id="rId6"/>
    <p:sldId id="287" r:id="rId7"/>
    <p:sldId id="261" r:id="rId8"/>
    <p:sldId id="262" r:id="rId9"/>
    <p:sldId id="265" r:id="rId10"/>
    <p:sldId id="263" r:id="rId11"/>
    <p:sldId id="290"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8"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25F"/>
    <a:srgbClr val="AFCDF1"/>
    <a:srgbClr val="D6421B"/>
    <a:srgbClr val="E2E3E7"/>
    <a:srgbClr val="EFB7D3"/>
    <a:srgbClr val="C82C7A"/>
    <a:srgbClr val="F1A699"/>
    <a:srgbClr val="C6341C"/>
    <a:srgbClr val="D5E3CF"/>
    <a:srgbClr val="D5E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4660"/>
  </p:normalViewPr>
  <p:slideViewPr>
    <p:cSldViewPr snapToGrid="0">
      <p:cViewPr>
        <p:scale>
          <a:sx n="94" d="100"/>
          <a:sy n="94" d="100"/>
        </p:scale>
        <p:origin x="-25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C9B86-C14D-4710-BD74-9AC4EDDC9206}" type="doc">
      <dgm:prSet loTypeId="urn:microsoft.com/office/officeart/2005/8/layout/hierarchy1" loCatId="hierarchy" qsTypeId="urn:microsoft.com/office/officeart/2005/8/quickstyle/simple1" qsCatId="simple" csTypeId="urn:microsoft.com/office/officeart/2005/8/colors/accent2_3" csCatId="accent2" phldr="1"/>
      <dgm:spPr/>
      <dgm:t>
        <a:bodyPr/>
        <a:lstStyle/>
        <a:p>
          <a:endParaRPr lang="ru-RU"/>
        </a:p>
      </dgm:t>
    </dgm:pt>
    <dgm:pt modelId="{DC57A0D7-E121-478D-932B-E8DD419C4398}">
      <dgm:prSet phldrT="[Текст]" custT="1"/>
      <dgm:spPr/>
      <dgm:t>
        <a:bodyPr/>
        <a:lstStyle/>
        <a:p>
          <a:r>
            <a:rPr lang="ru-RU" sz="1400" b="1" dirty="0" smtClean="0"/>
            <a:t>ИНСТИТУТ ПРАВА</a:t>
          </a:r>
          <a:endParaRPr lang="ru-RU" sz="1400" b="1" dirty="0"/>
        </a:p>
      </dgm:t>
    </dgm:pt>
    <dgm:pt modelId="{C00F4E67-72CE-4F63-AA0F-A4CD31AD40C3}" type="parTrans" cxnId="{65082C95-2F23-48B8-81B4-59C404DEBC7B}">
      <dgm:prSet/>
      <dgm:spPr/>
      <dgm:t>
        <a:bodyPr/>
        <a:lstStyle/>
        <a:p>
          <a:endParaRPr lang="ru-RU"/>
        </a:p>
      </dgm:t>
    </dgm:pt>
    <dgm:pt modelId="{B34D5956-FEA7-4888-9D8C-1F843A4B1447}" type="sibTrans" cxnId="{65082C95-2F23-48B8-81B4-59C404DEBC7B}">
      <dgm:prSet/>
      <dgm:spPr/>
      <dgm:t>
        <a:bodyPr/>
        <a:lstStyle/>
        <a:p>
          <a:endParaRPr lang="ru-RU"/>
        </a:p>
      </dgm:t>
    </dgm:pt>
    <dgm:pt modelId="{BA29275E-3F13-47AA-92EB-7CD94C83972D}">
      <dgm:prSet phldrT="[Текст]" custT="1"/>
      <dgm:spPr/>
      <dgm:t>
        <a:bodyPr/>
        <a:lstStyle/>
        <a:p>
          <a:r>
            <a:rPr lang="ru-RU" sz="1400" b="1" dirty="0" smtClean="0"/>
            <a:t>БАКАЛАВРИАТ</a:t>
          </a:r>
          <a:endParaRPr lang="ru-RU" sz="1400" b="1" dirty="0"/>
        </a:p>
      </dgm:t>
    </dgm:pt>
    <dgm:pt modelId="{0DEEA634-A873-497C-BAC3-1EF503361258}" type="parTrans" cxnId="{1B612A41-A630-40BA-BEE3-14610375A987}">
      <dgm:prSet/>
      <dgm:spPr/>
      <dgm:t>
        <a:bodyPr/>
        <a:lstStyle/>
        <a:p>
          <a:endParaRPr lang="ru-RU"/>
        </a:p>
      </dgm:t>
    </dgm:pt>
    <dgm:pt modelId="{7D105766-E1AF-4370-B9B8-72E3797DD301}" type="sibTrans" cxnId="{1B612A41-A630-40BA-BEE3-14610375A987}">
      <dgm:prSet/>
      <dgm:spPr/>
      <dgm:t>
        <a:bodyPr/>
        <a:lstStyle/>
        <a:p>
          <a:endParaRPr lang="ru-RU"/>
        </a:p>
      </dgm:t>
    </dgm:pt>
    <dgm:pt modelId="{4599450F-E88A-47E3-938A-5A16FF3561B1}">
      <dgm:prSet phldrT="[Текст]" custT="1"/>
      <dgm:spPr/>
      <dgm:t>
        <a:bodyPr/>
        <a:lstStyle/>
        <a:p>
          <a:r>
            <a:rPr lang="ru-RU" sz="1400" b="1" dirty="0" smtClean="0"/>
            <a:t>МАГИСТРАТУРА</a:t>
          </a:r>
          <a:endParaRPr lang="ru-RU" sz="1400" b="1" dirty="0"/>
        </a:p>
      </dgm:t>
    </dgm:pt>
    <dgm:pt modelId="{072D27CD-B46B-4EA3-A26A-2FF29852CF0C}" type="parTrans" cxnId="{CC7F4BC5-123D-4628-8FAE-2305C22CC91F}">
      <dgm:prSet/>
      <dgm:spPr/>
      <dgm:t>
        <a:bodyPr/>
        <a:lstStyle/>
        <a:p>
          <a:endParaRPr lang="ru-RU"/>
        </a:p>
      </dgm:t>
    </dgm:pt>
    <dgm:pt modelId="{1D2E60D5-A63A-4AD0-AED5-6D1D2990BE87}" type="sibTrans" cxnId="{CC7F4BC5-123D-4628-8FAE-2305C22CC91F}">
      <dgm:prSet/>
      <dgm:spPr/>
      <dgm:t>
        <a:bodyPr/>
        <a:lstStyle/>
        <a:p>
          <a:endParaRPr lang="ru-RU"/>
        </a:p>
      </dgm:t>
    </dgm:pt>
    <dgm:pt modelId="{984C6A85-AD9F-434A-B537-B10D26AF4906}">
      <dgm:prSet phldrT="[Текст]" custT="1"/>
      <dgm:spPr/>
      <dgm:t>
        <a:bodyPr/>
        <a:lstStyle/>
        <a:p>
          <a:r>
            <a:rPr lang="ru-RU" sz="1400" b="1" dirty="0" smtClean="0"/>
            <a:t>СПЕЦИАЛИТЕТ</a:t>
          </a:r>
          <a:endParaRPr lang="ru-RU" sz="1400" b="1" dirty="0"/>
        </a:p>
      </dgm:t>
    </dgm:pt>
    <dgm:pt modelId="{4A871294-3A08-40ED-B591-D6C1712B06E3}" type="parTrans" cxnId="{30789EF8-4FE8-4A26-A668-B3BDD5AE4668}">
      <dgm:prSet/>
      <dgm:spPr/>
      <dgm:t>
        <a:bodyPr/>
        <a:lstStyle/>
        <a:p>
          <a:endParaRPr lang="ru-RU"/>
        </a:p>
      </dgm:t>
    </dgm:pt>
    <dgm:pt modelId="{BCE62E56-901F-47E3-9452-360ADE233F9F}" type="sibTrans" cxnId="{30789EF8-4FE8-4A26-A668-B3BDD5AE4668}">
      <dgm:prSet/>
      <dgm:spPr/>
      <dgm:t>
        <a:bodyPr/>
        <a:lstStyle/>
        <a:p>
          <a:endParaRPr lang="ru-RU"/>
        </a:p>
      </dgm:t>
    </dgm:pt>
    <dgm:pt modelId="{3B6B1629-99B8-4FBD-ACEA-8462EB8D798E}">
      <dgm:prSet phldrT="[Текст]" custT="1"/>
      <dgm:spPr/>
      <dgm:t>
        <a:bodyPr/>
        <a:lstStyle/>
        <a:p>
          <a:r>
            <a:rPr lang="ru-RU" sz="1400" b="1" dirty="0" smtClean="0"/>
            <a:t>ЮРИСПРУДЕНЦИЯ</a:t>
          </a:r>
          <a:endParaRPr lang="ru-RU" sz="1400" b="1" dirty="0"/>
        </a:p>
      </dgm:t>
    </dgm:pt>
    <dgm:pt modelId="{EF6407C4-39D8-445A-9CAE-26BD39FBE021}" type="parTrans" cxnId="{E8C86D76-63FE-4DD7-8F78-DD746E4050EB}">
      <dgm:prSet/>
      <dgm:spPr/>
      <dgm:t>
        <a:bodyPr/>
        <a:lstStyle/>
        <a:p>
          <a:endParaRPr lang="ru-RU"/>
        </a:p>
      </dgm:t>
    </dgm:pt>
    <dgm:pt modelId="{21C49553-39CC-4AAB-9A6D-299B45680946}" type="sibTrans" cxnId="{E8C86D76-63FE-4DD7-8F78-DD746E4050EB}">
      <dgm:prSet/>
      <dgm:spPr/>
      <dgm:t>
        <a:bodyPr/>
        <a:lstStyle/>
        <a:p>
          <a:endParaRPr lang="ru-RU"/>
        </a:p>
      </dgm:t>
    </dgm:pt>
    <dgm:pt modelId="{B241D87F-148B-43D7-9679-6CF82C267665}">
      <dgm:prSet phldrT="[Текст]" custT="1"/>
      <dgm:spPr/>
      <dgm:t>
        <a:bodyPr/>
        <a:lstStyle/>
        <a:p>
          <a:r>
            <a:rPr lang="ru-RU" sz="1400" b="1" dirty="0" smtClean="0"/>
            <a:t>ЮРИСПРУДЕНЦИЯ</a:t>
          </a:r>
          <a:endParaRPr lang="ru-RU" sz="1400" b="1" dirty="0"/>
        </a:p>
      </dgm:t>
    </dgm:pt>
    <dgm:pt modelId="{64A403B0-27BA-461A-9AB8-544920396184}" type="parTrans" cxnId="{BC85BC4B-6ABE-45AF-B4CA-6B3BEC3A8952}">
      <dgm:prSet/>
      <dgm:spPr/>
      <dgm:t>
        <a:bodyPr/>
        <a:lstStyle/>
        <a:p>
          <a:endParaRPr lang="ru-RU"/>
        </a:p>
      </dgm:t>
    </dgm:pt>
    <dgm:pt modelId="{0DCA9F2A-D3FE-4BD4-8A23-209D0DF5537E}" type="sibTrans" cxnId="{BC85BC4B-6ABE-45AF-B4CA-6B3BEC3A8952}">
      <dgm:prSet/>
      <dgm:spPr/>
      <dgm:t>
        <a:bodyPr/>
        <a:lstStyle/>
        <a:p>
          <a:endParaRPr lang="ru-RU"/>
        </a:p>
      </dgm:t>
    </dgm:pt>
    <dgm:pt modelId="{FCABD64B-8C41-4A22-9438-810BFA78E577}">
      <dgm:prSet phldrT="[Текст]" custT="1"/>
      <dgm:spPr/>
      <dgm:t>
        <a:bodyPr/>
        <a:lstStyle/>
        <a:p>
          <a:r>
            <a:rPr lang="ru-RU" sz="1400" b="1" dirty="0" smtClean="0"/>
            <a:t>СУДЕБНАЯ  И ПРОКУРОРСКАЯ ДЕЯТЕЛЬНОСТЬ</a:t>
          </a:r>
          <a:endParaRPr lang="ru-RU" sz="1400" b="1" dirty="0"/>
        </a:p>
      </dgm:t>
    </dgm:pt>
    <dgm:pt modelId="{57C868C9-00C8-4845-ADCA-9710F1BA4DA6}" type="parTrans" cxnId="{24CDC91E-499A-43B6-9439-2851AE4D40B3}">
      <dgm:prSet/>
      <dgm:spPr/>
      <dgm:t>
        <a:bodyPr/>
        <a:lstStyle/>
        <a:p>
          <a:endParaRPr lang="ru-RU"/>
        </a:p>
      </dgm:t>
    </dgm:pt>
    <dgm:pt modelId="{97101555-8739-401E-9344-F15386099C20}" type="sibTrans" cxnId="{24CDC91E-499A-43B6-9439-2851AE4D40B3}">
      <dgm:prSet/>
      <dgm:spPr/>
      <dgm:t>
        <a:bodyPr/>
        <a:lstStyle/>
        <a:p>
          <a:endParaRPr lang="ru-RU"/>
        </a:p>
      </dgm:t>
    </dgm:pt>
    <dgm:pt modelId="{AAC1D29B-03A6-4664-8040-6AF88C3E3CC7}" type="pres">
      <dgm:prSet presAssocID="{BE0C9B86-C14D-4710-BD74-9AC4EDDC9206}" presName="hierChild1" presStyleCnt="0">
        <dgm:presLayoutVars>
          <dgm:chPref val="1"/>
          <dgm:dir/>
          <dgm:animOne val="branch"/>
          <dgm:animLvl val="lvl"/>
          <dgm:resizeHandles/>
        </dgm:presLayoutVars>
      </dgm:prSet>
      <dgm:spPr/>
      <dgm:t>
        <a:bodyPr/>
        <a:lstStyle/>
        <a:p>
          <a:endParaRPr lang="ru-RU"/>
        </a:p>
      </dgm:t>
    </dgm:pt>
    <dgm:pt modelId="{6E8B326B-78C7-48D6-BC13-C8B33AEEC26C}" type="pres">
      <dgm:prSet presAssocID="{DC57A0D7-E121-478D-932B-E8DD419C4398}" presName="hierRoot1" presStyleCnt="0"/>
      <dgm:spPr/>
    </dgm:pt>
    <dgm:pt modelId="{53CA8007-6C18-4B55-9B36-17A7EC93ABA7}" type="pres">
      <dgm:prSet presAssocID="{DC57A0D7-E121-478D-932B-E8DD419C4398}" presName="composite" presStyleCnt="0"/>
      <dgm:spPr/>
    </dgm:pt>
    <dgm:pt modelId="{E7632BF4-9E0C-4D4C-AAC8-DE0315855DC8}" type="pres">
      <dgm:prSet presAssocID="{DC57A0D7-E121-478D-932B-E8DD419C4398}" presName="background" presStyleLbl="node0" presStyleIdx="0" presStyleCnt="1"/>
      <dgm:spPr/>
    </dgm:pt>
    <dgm:pt modelId="{BD017949-F672-4139-90A4-C3ED32D579E4}" type="pres">
      <dgm:prSet presAssocID="{DC57A0D7-E121-478D-932B-E8DD419C4398}" presName="text" presStyleLbl="fgAcc0" presStyleIdx="0" presStyleCnt="1">
        <dgm:presLayoutVars>
          <dgm:chPref val="3"/>
        </dgm:presLayoutVars>
      </dgm:prSet>
      <dgm:spPr/>
      <dgm:t>
        <a:bodyPr/>
        <a:lstStyle/>
        <a:p>
          <a:endParaRPr lang="ru-RU"/>
        </a:p>
      </dgm:t>
    </dgm:pt>
    <dgm:pt modelId="{C948096A-A0EA-46F2-90EB-DE4327D76BA0}" type="pres">
      <dgm:prSet presAssocID="{DC57A0D7-E121-478D-932B-E8DD419C4398}" presName="hierChild2" presStyleCnt="0"/>
      <dgm:spPr/>
    </dgm:pt>
    <dgm:pt modelId="{5E8C5BDC-1A48-43E6-9757-A96047FD21E3}" type="pres">
      <dgm:prSet presAssocID="{0DEEA634-A873-497C-BAC3-1EF503361258}" presName="Name10" presStyleLbl="parChTrans1D2" presStyleIdx="0" presStyleCnt="3"/>
      <dgm:spPr/>
      <dgm:t>
        <a:bodyPr/>
        <a:lstStyle/>
        <a:p>
          <a:endParaRPr lang="ru-RU"/>
        </a:p>
      </dgm:t>
    </dgm:pt>
    <dgm:pt modelId="{84755646-CBAF-4DB5-ADC1-0241E2404265}" type="pres">
      <dgm:prSet presAssocID="{BA29275E-3F13-47AA-92EB-7CD94C83972D}" presName="hierRoot2" presStyleCnt="0"/>
      <dgm:spPr/>
    </dgm:pt>
    <dgm:pt modelId="{78C06242-0318-4713-89AF-C9B75AB5501F}" type="pres">
      <dgm:prSet presAssocID="{BA29275E-3F13-47AA-92EB-7CD94C83972D}" presName="composite2" presStyleCnt="0"/>
      <dgm:spPr/>
    </dgm:pt>
    <dgm:pt modelId="{45D6E886-B02E-449F-81B3-7A5E45D9E434}" type="pres">
      <dgm:prSet presAssocID="{BA29275E-3F13-47AA-92EB-7CD94C83972D}" presName="background2" presStyleLbl="node2" presStyleIdx="0" presStyleCnt="3"/>
      <dgm:spPr/>
    </dgm:pt>
    <dgm:pt modelId="{891D7E8E-6AB3-4C38-A61D-86C10138C11F}" type="pres">
      <dgm:prSet presAssocID="{BA29275E-3F13-47AA-92EB-7CD94C83972D}" presName="text2" presStyleLbl="fgAcc2" presStyleIdx="0" presStyleCnt="3" custScaleX="114575">
        <dgm:presLayoutVars>
          <dgm:chPref val="3"/>
        </dgm:presLayoutVars>
      </dgm:prSet>
      <dgm:spPr/>
      <dgm:t>
        <a:bodyPr/>
        <a:lstStyle/>
        <a:p>
          <a:endParaRPr lang="ru-RU"/>
        </a:p>
      </dgm:t>
    </dgm:pt>
    <dgm:pt modelId="{46338EE8-B708-4423-86CF-87634191BCBE}" type="pres">
      <dgm:prSet presAssocID="{BA29275E-3F13-47AA-92EB-7CD94C83972D}" presName="hierChild3" presStyleCnt="0"/>
      <dgm:spPr/>
    </dgm:pt>
    <dgm:pt modelId="{B4DAEDCD-6669-477E-9D59-3D8245610636}" type="pres">
      <dgm:prSet presAssocID="{EF6407C4-39D8-445A-9CAE-26BD39FBE021}" presName="Name17" presStyleLbl="parChTrans1D3" presStyleIdx="0" presStyleCnt="3"/>
      <dgm:spPr/>
      <dgm:t>
        <a:bodyPr/>
        <a:lstStyle/>
        <a:p>
          <a:endParaRPr lang="ru-RU"/>
        </a:p>
      </dgm:t>
    </dgm:pt>
    <dgm:pt modelId="{12ECC863-7470-464F-B1CD-5B87075155CD}" type="pres">
      <dgm:prSet presAssocID="{3B6B1629-99B8-4FBD-ACEA-8462EB8D798E}" presName="hierRoot3" presStyleCnt="0"/>
      <dgm:spPr/>
    </dgm:pt>
    <dgm:pt modelId="{3B606B07-45D0-4D23-87D7-220B66313D71}" type="pres">
      <dgm:prSet presAssocID="{3B6B1629-99B8-4FBD-ACEA-8462EB8D798E}" presName="composite3" presStyleCnt="0"/>
      <dgm:spPr/>
    </dgm:pt>
    <dgm:pt modelId="{A3671544-DDEA-42AC-9673-51BF549BDE6B}" type="pres">
      <dgm:prSet presAssocID="{3B6B1629-99B8-4FBD-ACEA-8462EB8D798E}" presName="background3" presStyleLbl="node3" presStyleIdx="0" presStyleCnt="3"/>
      <dgm:spPr/>
    </dgm:pt>
    <dgm:pt modelId="{82F9E0F7-24A8-41D1-811A-68DF14D98236}" type="pres">
      <dgm:prSet presAssocID="{3B6B1629-99B8-4FBD-ACEA-8462EB8D798E}" presName="text3" presStyleLbl="fgAcc3" presStyleIdx="0" presStyleCnt="3" custScaleX="140118">
        <dgm:presLayoutVars>
          <dgm:chPref val="3"/>
        </dgm:presLayoutVars>
      </dgm:prSet>
      <dgm:spPr/>
      <dgm:t>
        <a:bodyPr/>
        <a:lstStyle/>
        <a:p>
          <a:endParaRPr lang="ru-RU"/>
        </a:p>
      </dgm:t>
    </dgm:pt>
    <dgm:pt modelId="{59B91624-4C47-4A90-9416-19A6FE6BB771}" type="pres">
      <dgm:prSet presAssocID="{3B6B1629-99B8-4FBD-ACEA-8462EB8D798E}" presName="hierChild4" presStyleCnt="0"/>
      <dgm:spPr/>
    </dgm:pt>
    <dgm:pt modelId="{90193364-52B8-4C39-B9BE-76F362B895C5}" type="pres">
      <dgm:prSet presAssocID="{072D27CD-B46B-4EA3-A26A-2FF29852CF0C}" presName="Name10" presStyleLbl="parChTrans1D2" presStyleIdx="1" presStyleCnt="3"/>
      <dgm:spPr/>
      <dgm:t>
        <a:bodyPr/>
        <a:lstStyle/>
        <a:p>
          <a:endParaRPr lang="ru-RU"/>
        </a:p>
      </dgm:t>
    </dgm:pt>
    <dgm:pt modelId="{79AC3CF4-7819-4832-BCF2-244D48502105}" type="pres">
      <dgm:prSet presAssocID="{4599450F-E88A-47E3-938A-5A16FF3561B1}" presName="hierRoot2" presStyleCnt="0"/>
      <dgm:spPr/>
    </dgm:pt>
    <dgm:pt modelId="{5E289DB4-E3CF-4A3B-BDEA-C0AE93B19D5B}" type="pres">
      <dgm:prSet presAssocID="{4599450F-E88A-47E3-938A-5A16FF3561B1}" presName="composite2" presStyleCnt="0"/>
      <dgm:spPr/>
    </dgm:pt>
    <dgm:pt modelId="{F35CF88E-E20E-4385-847D-1676BE5952EB}" type="pres">
      <dgm:prSet presAssocID="{4599450F-E88A-47E3-938A-5A16FF3561B1}" presName="background2" presStyleLbl="node2" presStyleIdx="1" presStyleCnt="3"/>
      <dgm:spPr/>
    </dgm:pt>
    <dgm:pt modelId="{B8A5655B-F9C4-494E-A09E-16AECBC53CFF}" type="pres">
      <dgm:prSet presAssocID="{4599450F-E88A-47E3-938A-5A16FF3561B1}" presName="text2" presStyleLbl="fgAcc2" presStyleIdx="1" presStyleCnt="3" custScaleX="123851">
        <dgm:presLayoutVars>
          <dgm:chPref val="3"/>
        </dgm:presLayoutVars>
      </dgm:prSet>
      <dgm:spPr/>
      <dgm:t>
        <a:bodyPr/>
        <a:lstStyle/>
        <a:p>
          <a:endParaRPr lang="ru-RU"/>
        </a:p>
      </dgm:t>
    </dgm:pt>
    <dgm:pt modelId="{EBCCE095-6816-4F95-9272-EECF3DABC130}" type="pres">
      <dgm:prSet presAssocID="{4599450F-E88A-47E3-938A-5A16FF3561B1}" presName="hierChild3" presStyleCnt="0"/>
      <dgm:spPr/>
    </dgm:pt>
    <dgm:pt modelId="{63792C0F-BBE0-45EA-9874-3CA7B2D31AAC}" type="pres">
      <dgm:prSet presAssocID="{64A403B0-27BA-461A-9AB8-544920396184}" presName="Name17" presStyleLbl="parChTrans1D3" presStyleIdx="1" presStyleCnt="3"/>
      <dgm:spPr/>
      <dgm:t>
        <a:bodyPr/>
        <a:lstStyle/>
        <a:p>
          <a:endParaRPr lang="ru-RU"/>
        </a:p>
      </dgm:t>
    </dgm:pt>
    <dgm:pt modelId="{99AAD2BF-D184-4F39-A420-4D1913BB6D2F}" type="pres">
      <dgm:prSet presAssocID="{B241D87F-148B-43D7-9679-6CF82C267665}" presName="hierRoot3" presStyleCnt="0"/>
      <dgm:spPr/>
    </dgm:pt>
    <dgm:pt modelId="{B2A77415-25A9-48EC-897C-80BD13E65D2A}" type="pres">
      <dgm:prSet presAssocID="{B241D87F-148B-43D7-9679-6CF82C267665}" presName="composite3" presStyleCnt="0"/>
      <dgm:spPr/>
    </dgm:pt>
    <dgm:pt modelId="{799D38D3-7D4C-4F8B-995E-3BF6A0D8EFCE}" type="pres">
      <dgm:prSet presAssocID="{B241D87F-148B-43D7-9679-6CF82C267665}" presName="background3" presStyleLbl="node3" presStyleIdx="1" presStyleCnt="3"/>
      <dgm:spPr/>
    </dgm:pt>
    <dgm:pt modelId="{A86AE415-7C0E-4EAC-BC62-51A4384C7B4C}" type="pres">
      <dgm:prSet presAssocID="{B241D87F-148B-43D7-9679-6CF82C267665}" presName="text3" presStyleLbl="fgAcc3" presStyleIdx="1" presStyleCnt="3" custScaleX="134892">
        <dgm:presLayoutVars>
          <dgm:chPref val="3"/>
        </dgm:presLayoutVars>
      </dgm:prSet>
      <dgm:spPr/>
      <dgm:t>
        <a:bodyPr/>
        <a:lstStyle/>
        <a:p>
          <a:endParaRPr lang="ru-RU"/>
        </a:p>
      </dgm:t>
    </dgm:pt>
    <dgm:pt modelId="{41082124-08EB-405E-927A-303E5FCD6F85}" type="pres">
      <dgm:prSet presAssocID="{B241D87F-148B-43D7-9679-6CF82C267665}" presName="hierChild4" presStyleCnt="0"/>
      <dgm:spPr/>
    </dgm:pt>
    <dgm:pt modelId="{9C5E92DB-B28F-44C1-8CCA-2C34B7C72F32}" type="pres">
      <dgm:prSet presAssocID="{4A871294-3A08-40ED-B591-D6C1712B06E3}" presName="Name10" presStyleLbl="parChTrans1D2" presStyleIdx="2" presStyleCnt="3"/>
      <dgm:spPr/>
      <dgm:t>
        <a:bodyPr/>
        <a:lstStyle/>
        <a:p>
          <a:endParaRPr lang="ru-RU"/>
        </a:p>
      </dgm:t>
    </dgm:pt>
    <dgm:pt modelId="{6302F6FF-67D9-4C11-9EC8-F6DB06C8C328}" type="pres">
      <dgm:prSet presAssocID="{984C6A85-AD9F-434A-B537-B10D26AF4906}" presName="hierRoot2" presStyleCnt="0"/>
      <dgm:spPr/>
    </dgm:pt>
    <dgm:pt modelId="{5D2FCD2A-0544-41A3-85F4-67D23CB25B09}" type="pres">
      <dgm:prSet presAssocID="{984C6A85-AD9F-434A-B537-B10D26AF4906}" presName="composite2" presStyleCnt="0"/>
      <dgm:spPr/>
    </dgm:pt>
    <dgm:pt modelId="{3001F43D-4E0A-4BED-9E28-0E4E603699AD}" type="pres">
      <dgm:prSet presAssocID="{984C6A85-AD9F-434A-B537-B10D26AF4906}" presName="background2" presStyleLbl="node2" presStyleIdx="2" presStyleCnt="3"/>
      <dgm:spPr/>
    </dgm:pt>
    <dgm:pt modelId="{A7F692C3-09C7-4E2C-AE12-E6E03E693963}" type="pres">
      <dgm:prSet presAssocID="{984C6A85-AD9F-434A-B537-B10D26AF4906}" presName="text2" presStyleLbl="fgAcc2" presStyleIdx="2" presStyleCnt="3" custScaleX="115830">
        <dgm:presLayoutVars>
          <dgm:chPref val="3"/>
        </dgm:presLayoutVars>
      </dgm:prSet>
      <dgm:spPr/>
      <dgm:t>
        <a:bodyPr/>
        <a:lstStyle/>
        <a:p>
          <a:endParaRPr lang="ru-RU"/>
        </a:p>
      </dgm:t>
    </dgm:pt>
    <dgm:pt modelId="{14120376-7A00-4FA4-AF16-F30D149D3497}" type="pres">
      <dgm:prSet presAssocID="{984C6A85-AD9F-434A-B537-B10D26AF4906}" presName="hierChild3" presStyleCnt="0"/>
      <dgm:spPr/>
    </dgm:pt>
    <dgm:pt modelId="{6325C7BF-89D9-419E-B820-B5470C149AE1}" type="pres">
      <dgm:prSet presAssocID="{57C868C9-00C8-4845-ADCA-9710F1BA4DA6}" presName="Name17" presStyleLbl="parChTrans1D3" presStyleIdx="2" presStyleCnt="3"/>
      <dgm:spPr/>
      <dgm:t>
        <a:bodyPr/>
        <a:lstStyle/>
        <a:p>
          <a:endParaRPr lang="ru-RU"/>
        </a:p>
      </dgm:t>
    </dgm:pt>
    <dgm:pt modelId="{E6336FAD-4FC5-4C98-9EDC-2FF0ED6EDDBE}" type="pres">
      <dgm:prSet presAssocID="{FCABD64B-8C41-4A22-9438-810BFA78E577}" presName="hierRoot3" presStyleCnt="0"/>
      <dgm:spPr/>
    </dgm:pt>
    <dgm:pt modelId="{6ECAEDEE-1DF5-442D-911D-835E492C881C}" type="pres">
      <dgm:prSet presAssocID="{FCABD64B-8C41-4A22-9438-810BFA78E577}" presName="composite3" presStyleCnt="0"/>
      <dgm:spPr/>
    </dgm:pt>
    <dgm:pt modelId="{0CA99D0F-EC22-436B-A913-6EC1C79290B2}" type="pres">
      <dgm:prSet presAssocID="{FCABD64B-8C41-4A22-9438-810BFA78E577}" presName="background3" presStyleLbl="node3" presStyleIdx="2" presStyleCnt="3"/>
      <dgm:spPr/>
    </dgm:pt>
    <dgm:pt modelId="{3B989E48-2B5E-4C68-9274-23FD47B5118C}" type="pres">
      <dgm:prSet presAssocID="{FCABD64B-8C41-4A22-9438-810BFA78E577}" presName="text3" presStyleLbl="fgAcc3" presStyleIdx="2" presStyleCnt="3" custScaleX="121652">
        <dgm:presLayoutVars>
          <dgm:chPref val="3"/>
        </dgm:presLayoutVars>
      </dgm:prSet>
      <dgm:spPr/>
      <dgm:t>
        <a:bodyPr/>
        <a:lstStyle/>
        <a:p>
          <a:endParaRPr lang="ru-RU"/>
        </a:p>
      </dgm:t>
    </dgm:pt>
    <dgm:pt modelId="{1509232D-4085-40B0-AEF5-4F01D73E93B5}" type="pres">
      <dgm:prSet presAssocID="{FCABD64B-8C41-4A22-9438-810BFA78E577}" presName="hierChild4" presStyleCnt="0"/>
      <dgm:spPr/>
    </dgm:pt>
  </dgm:ptLst>
  <dgm:cxnLst>
    <dgm:cxn modelId="{7BFE116B-F315-43DC-BAB1-03E162E4EA26}" type="presOf" srcId="{984C6A85-AD9F-434A-B537-B10D26AF4906}" destId="{A7F692C3-09C7-4E2C-AE12-E6E03E693963}" srcOrd="0" destOrd="0" presId="urn:microsoft.com/office/officeart/2005/8/layout/hierarchy1"/>
    <dgm:cxn modelId="{AD3F9349-D0ED-4C7A-80A6-18C698536E10}" type="presOf" srcId="{DC57A0D7-E121-478D-932B-E8DD419C4398}" destId="{BD017949-F672-4139-90A4-C3ED32D579E4}" srcOrd="0" destOrd="0" presId="urn:microsoft.com/office/officeart/2005/8/layout/hierarchy1"/>
    <dgm:cxn modelId="{BD04B15E-44D8-4708-AF99-BF8E4509F9DE}" type="presOf" srcId="{4A871294-3A08-40ED-B591-D6C1712B06E3}" destId="{9C5E92DB-B28F-44C1-8CCA-2C34B7C72F32}" srcOrd="0" destOrd="0" presId="urn:microsoft.com/office/officeart/2005/8/layout/hierarchy1"/>
    <dgm:cxn modelId="{BC85BC4B-6ABE-45AF-B4CA-6B3BEC3A8952}" srcId="{4599450F-E88A-47E3-938A-5A16FF3561B1}" destId="{B241D87F-148B-43D7-9679-6CF82C267665}" srcOrd="0" destOrd="0" parTransId="{64A403B0-27BA-461A-9AB8-544920396184}" sibTransId="{0DCA9F2A-D3FE-4BD4-8A23-209D0DF5537E}"/>
    <dgm:cxn modelId="{FCCA8FE2-B963-4362-B67A-E5C277C3FABE}" type="presOf" srcId="{B241D87F-148B-43D7-9679-6CF82C267665}" destId="{A86AE415-7C0E-4EAC-BC62-51A4384C7B4C}" srcOrd="0" destOrd="0" presId="urn:microsoft.com/office/officeart/2005/8/layout/hierarchy1"/>
    <dgm:cxn modelId="{CC7F4BC5-123D-4628-8FAE-2305C22CC91F}" srcId="{DC57A0D7-E121-478D-932B-E8DD419C4398}" destId="{4599450F-E88A-47E3-938A-5A16FF3561B1}" srcOrd="1" destOrd="0" parTransId="{072D27CD-B46B-4EA3-A26A-2FF29852CF0C}" sibTransId="{1D2E60D5-A63A-4AD0-AED5-6D1D2990BE87}"/>
    <dgm:cxn modelId="{24CDC91E-499A-43B6-9439-2851AE4D40B3}" srcId="{984C6A85-AD9F-434A-B537-B10D26AF4906}" destId="{FCABD64B-8C41-4A22-9438-810BFA78E577}" srcOrd="0" destOrd="0" parTransId="{57C868C9-00C8-4845-ADCA-9710F1BA4DA6}" sibTransId="{97101555-8739-401E-9344-F15386099C20}"/>
    <dgm:cxn modelId="{A62545E9-30A4-4978-BDED-3363AB2E571D}" type="presOf" srcId="{FCABD64B-8C41-4A22-9438-810BFA78E577}" destId="{3B989E48-2B5E-4C68-9274-23FD47B5118C}" srcOrd="0" destOrd="0" presId="urn:microsoft.com/office/officeart/2005/8/layout/hierarchy1"/>
    <dgm:cxn modelId="{C354D4D7-BA16-4A64-ABAB-1C0E14265CEC}" type="presOf" srcId="{3B6B1629-99B8-4FBD-ACEA-8462EB8D798E}" destId="{82F9E0F7-24A8-41D1-811A-68DF14D98236}" srcOrd="0" destOrd="0" presId="urn:microsoft.com/office/officeart/2005/8/layout/hierarchy1"/>
    <dgm:cxn modelId="{295932CC-E3A4-4C23-8E45-E43DF5E36471}" type="presOf" srcId="{072D27CD-B46B-4EA3-A26A-2FF29852CF0C}" destId="{90193364-52B8-4C39-B9BE-76F362B895C5}" srcOrd="0" destOrd="0" presId="urn:microsoft.com/office/officeart/2005/8/layout/hierarchy1"/>
    <dgm:cxn modelId="{30789EF8-4FE8-4A26-A668-B3BDD5AE4668}" srcId="{DC57A0D7-E121-478D-932B-E8DD419C4398}" destId="{984C6A85-AD9F-434A-B537-B10D26AF4906}" srcOrd="2" destOrd="0" parTransId="{4A871294-3A08-40ED-B591-D6C1712B06E3}" sibTransId="{BCE62E56-901F-47E3-9452-360ADE233F9F}"/>
    <dgm:cxn modelId="{D7C337A4-5129-481C-AB8E-F167D25004F0}" type="presOf" srcId="{BA29275E-3F13-47AA-92EB-7CD94C83972D}" destId="{891D7E8E-6AB3-4C38-A61D-86C10138C11F}" srcOrd="0" destOrd="0" presId="urn:microsoft.com/office/officeart/2005/8/layout/hierarchy1"/>
    <dgm:cxn modelId="{1B612A41-A630-40BA-BEE3-14610375A987}" srcId="{DC57A0D7-E121-478D-932B-E8DD419C4398}" destId="{BA29275E-3F13-47AA-92EB-7CD94C83972D}" srcOrd="0" destOrd="0" parTransId="{0DEEA634-A873-497C-BAC3-1EF503361258}" sibTransId="{7D105766-E1AF-4370-B9B8-72E3797DD301}"/>
    <dgm:cxn modelId="{5AB69F02-7A50-47E8-BF5A-187C588C7829}" type="presOf" srcId="{EF6407C4-39D8-445A-9CAE-26BD39FBE021}" destId="{B4DAEDCD-6669-477E-9D59-3D8245610636}" srcOrd="0" destOrd="0" presId="urn:microsoft.com/office/officeart/2005/8/layout/hierarchy1"/>
    <dgm:cxn modelId="{65082C95-2F23-48B8-81B4-59C404DEBC7B}" srcId="{BE0C9B86-C14D-4710-BD74-9AC4EDDC9206}" destId="{DC57A0D7-E121-478D-932B-E8DD419C4398}" srcOrd="0" destOrd="0" parTransId="{C00F4E67-72CE-4F63-AA0F-A4CD31AD40C3}" sibTransId="{B34D5956-FEA7-4888-9D8C-1F843A4B1447}"/>
    <dgm:cxn modelId="{FA0ABAA5-E484-4DC1-9618-B9EFC118C78F}" type="presOf" srcId="{57C868C9-00C8-4845-ADCA-9710F1BA4DA6}" destId="{6325C7BF-89D9-419E-B820-B5470C149AE1}" srcOrd="0" destOrd="0" presId="urn:microsoft.com/office/officeart/2005/8/layout/hierarchy1"/>
    <dgm:cxn modelId="{E8C86D76-63FE-4DD7-8F78-DD746E4050EB}" srcId="{BA29275E-3F13-47AA-92EB-7CD94C83972D}" destId="{3B6B1629-99B8-4FBD-ACEA-8462EB8D798E}" srcOrd="0" destOrd="0" parTransId="{EF6407C4-39D8-445A-9CAE-26BD39FBE021}" sibTransId="{21C49553-39CC-4AAB-9A6D-299B45680946}"/>
    <dgm:cxn modelId="{72C34A23-39A6-40E1-A57B-F74E09D53383}" type="presOf" srcId="{BE0C9B86-C14D-4710-BD74-9AC4EDDC9206}" destId="{AAC1D29B-03A6-4664-8040-6AF88C3E3CC7}" srcOrd="0" destOrd="0" presId="urn:microsoft.com/office/officeart/2005/8/layout/hierarchy1"/>
    <dgm:cxn modelId="{52BCF141-9916-4705-9C30-2561CD519C23}" type="presOf" srcId="{64A403B0-27BA-461A-9AB8-544920396184}" destId="{63792C0F-BBE0-45EA-9874-3CA7B2D31AAC}" srcOrd="0" destOrd="0" presId="urn:microsoft.com/office/officeart/2005/8/layout/hierarchy1"/>
    <dgm:cxn modelId="{30C29C4A-BD93-478B-BA1C-0CE647121A14}" type="presOf" srcId="{0DEEA634-A873-497C-BAC3-1EF503361258}" destId="{5E8C5BDC-1A48-43E6-9757-A96047FD21E3}" srcOrd="0" destOrd="0" presId="urn:microsoft.com/office/officeart/2005/8/layout/hierarchy1"/>
    <dgm:cxn modelId="{B14CD3EF-4FF4-4D88-ABF8-4EF00DC91D21}" type="presOf" srcId="{4599450F-E88A-47E3-938A-5A16FF3561B1}" destId="{B8A5655B-F9C4-494E-A09E-16AECBC53CFF}" srcOrd="0" destOrd="0" presId="urn:microsoft.com/office/officeart/2005/8/layout/hierarchy1"/>
    <dgm:cxn modelId="{B10F17B2-FBE1-4E31-92E0-8A455ADE4756}" type="presParOf" srcId="{AAC1D29B-03A6-4664-8040-6AF88C3E3CC7}" destId="{6E8B326B-78C7-48D6-BC13-C8B33AEEC26C}" srcOrd="0" destOrd="0" presId="urn:microsoft.com/office/officeart/2005/8/layout/hierarchy1"/>
    <dgm:cxn modelId="{59B72948-91A9-4F9E-875F-65525FE22EF7}" type="presParOf" srcId="{6E8B326B-78C7-48D6-BC13-C8B33AEEC26C}" destId="{53CA8007-6C18-4B55-9B36-17A7EC93ABA7}" srcOrd="0" destOrd="0" presId="urn:microsoft.com/office/officeart/2005/8/layout/hierarchy1"/>
    <dgm:cxn modelId="{A8077BBE-AF07-4A9C-A4A6-E7C3A6C8FB40}" type="presParOf" srcId="{53CA8007-6C18-4B55-9B36-17A7EC93ABA7}" destId="{E7632BF4-9E0C-4D4C-AAC8-DE0315855DC8}" srcOrd="0" destOrd="0" presId="urn:microsoft.com/office/officeart/2005/8/layout/hierarchy1"/>
    <dgm:cxn modelId="{38A2557D-F2C0-429F-9F35-7DD26C307F4A}" type="presParOf" srcId="{53CA8007-6C18-4B55-9B36-17A7EC93ABA7}" destId="{BD017949-F672-4139-90A4-C3ED32D579E4}" srcOrd="1" destOrd="0" presId="urn:microsoft.com/office/officeart/2005/8/layout/hierarchy1"/>
    <dgm:cxn modelId="{5EE8364B-4169-45EE-A9C8-A4D6342D16A6}" type="presParOf" srcId="{6E8B326B-78C7-48D6-BC13-C8B33AEEC26C}" destId="{C948096A-A0EA-46F2-90EB-DE4327D76BA0}" srcOrd="1" destOrd="0" presId="urn:microsoft.com/office/officeart/2005/8/layout/hierarchy1"/>
    <dgm:cxn modelId="{DBE0F001-D670-44FF-ADBE-90757433884C}" type="presParOf" srcId="{C948096A-A0EA-46F2-90EB-DE4327D76BA0}" destId="{5E8C5BDC-1A48-43E6-9757-A96047FD21E3}" srcOrd="0" destOrd="0" presId="urn:microsoft.com/office/officeart/2005/8/layout/hierarchy1"/>
    <dgm:cxn modelId="{3FBFF5F0-B206-4800-B9D2-A72F14D1F299}" type="presParOf" srcId="{C948096A-A0EA-46F2-90EB-DE4327D76BA0}" destId="{84755646-CBAF-4DB5-ADC1-0241E2404265}" srcOrd="1" destOrd="0" presId="urn:microsoft.com/office/officeart/2005/8/layout/hierarchy1"/>
    <dgm:cxn modelId="{5C772936-0186-4C39-BA35-8BB9E23AA9F5}" type="presParOf" srcId="{84755646-CBAF-4DB5-ADC1-0241E2404265}" destId="{78C06242-0318-4713-89AF-C9B75AB5501F}" srcOrd="0" destOrd="0" presId="urn:microsoft.com/office/officeart/2005/8/layout/hierarchy1"/>
    <dgm:cxn modelId="{7177B98D-CB31-4675-B9FE-5D319661557B}" type="presParOf" srcId="{78C06242-0318-4713-89AF-C9B75AB5501F}" destId="{45D6E886-B02E-449F-81B3-7A5E45D9E434}" srcOrd="0" destOrd="0" presId="urn:microsoft.com/office/officeart/2005/8/layout/hierarchy1"/>
    <dgm:cxn modelId="{C9270A68-DAE3-4218-93C6-D38E157FB498}" type="presParOf" srcId="{78C06242-0318-4713-89AF-C9B75AB5501F}" destId="{891D7E8E-6AB3-4C38-A61D-86C10138C11F}" srcOrd="1" destOrd="0" presId="urn:microsoft.com/office/officeart/2005/8/layout/hierarchy1"/>
    <dgm:cxn modelId="{4E247766-17CA-407D-9529-07CF6B4C437D}" type="presParOf" srcId="{84755646-CBAF-4DB5-ADC1-0241E2404265}" destId="{46338EE8-B708-4423-86CF-87634191BCBE}" srcOrd="1" destOrd="0" presId="urn:microsoft.com/office/officeart/2005/8/layout/hierarchy1"/>
    <dgm:cxn modelId="{78D1488B-2A81-41CD-AB43-791286DAFB99}" type="presParOf" srcId="{46338EE8-B708-4423-86CF-87634191BCBE}" destId="{B4DAEDCD-6669-477E-9D59-3D8245610636}" srcOrd="0" destOrd="0" presId="urn:microsoft.com/office/officeart/2005/8/layout/hierarchy1"/>
    <dgm:cxn modelId="{453272AD-4743-44AA-8BF4-23A34D3E1FCC}" type="presParOf" srcId="{46338EE8-B708-4423-86CF-87634191BCBE}" destId="{12ECC863-7470-464F-B1CD-5B87075155CD}" srcOrd="1" destOrd="0" presId="urn:microsoft.com/office/officeart/2005/8/layout/hierarchy1"/>
    <dgm:cxn modelId="{44FE299F-0547-4C1C-89D7-17286C2B21D6}" type="presParOf" srcId="{12ECC863-7470-464F-B1CD-5B87075155CD}" destId="{3B606B07-45D0-4D23-87D7-220B66313D71}" srcOrd="0" destOrd="0" presId="urn:microsoft.com/office/officeart/2005/8/layout/hierarchy1"/>
    <dgm:cxn modelId="{E9AE4B85-EFC8-4D83-B140-D1FCB3498683}" type="presParOf" srcId="{3B606B07-45D0-4D23-87D7-220B66313D71}" destId="{A3671544-DDEA-42AC-9673-51BF549BDE6B}" srcOrd="0" destOrd="0" presId="urn:microsoft.com/office/officeart/2005/8/layout/hierarchy1"/>
    <dgm:cxn modelId="{2A936298-6B48-4346-9BE5-9A94EA1A7409}" type="presParOf" srcId="{3B606B07-45D0-4D23-87D7-220B66313D71}" destId="{82F9E0F7-24A8-41D1-811A-68DF14D98236}" srcOrd="1" destOrd="0" presId="urn:microsoft.com/office/officeart/2005/8/layout/hierarchy1"/>
    <dgm:cxn modelId="{407DCC80-0F79-4155-87A5-43CCE0A9511C}" type="presParOf" srcId="{12ECC863-7470-464F-B1CD-5B87075155CD}" destId="{59B91624-4C47-4A90-9416-19A6FE6BB771}" srcOrd="1" destOrd="0" presId="urn:microsoft.com/office/officeart/2005/8/layout/hierarchy1"/>
    <dgm:cxn modelId="{C4F165B4-AA96-4D92-A05D-950C75505EA3}" type="presParOf" srcId="{C948096A-A0EA-46F2-90EB-DE4327D76BA0}" destId="{90193364-52B8-4C39-B9BE-76F362B895C5}" srcOrd="2" destOrd="0" presId="urn:microsoft.com/office/officeart/2005/8/layout/hierarchy1"/>
    <dgm:cxn modelId="{1601AA22-13CC-4FA9-A0FA-E0FA4F5DEAB4}" type="presParOf" srcId="{C948096A-A0EA-46F2-90EB-DE4327D76BA0}" destId="{79AC3CF4-7819-4832-BCF2-244D48502105}" srcOrd="3" destOrd="0" presId="urn:microsoft.com/office/officeart/2005/8/layout/hierarchy1"/>
    <dgm:cxn modelId="{6AB41389-6FDB-42F2-ACAD-EA77756EF7B8}" type="presParOf" srcId="{79AC3CF4-7819-4832-BCF2-244D48502105}" destId="{5E289DB4-E3CF-4A3B-BDEA-C0AE93B19D5B}" srcOrd="0" destOrd="0" presId="urn:microsoft.com/office/officeart/2005/8/layout/hierarchy1"/>
    <dgm:cxn modelId="{0AFF79A2-81E3-42E4-83D2-251E9D6AC3E0}" type="presParOf" srcId="{5E289DB4-E3CF-4A3B-BDEA-C0AE93B19D5B}" destId="{F35CF88E-E20E-4385-847D-1676BE5952EB}" srcOrd="0" destOrd="0" presId="urn:microsoft.com/office/officeart/2005/8/layout/hierarchy1"/>
    <dgm:cxn modelId="{CD771BDD-0EFC-41DD-A787-1662B74878B9}" type="presParOf" srcId="{5E289DB4-E3CF-4A3B-BDEA-C0AE93B19D5B}" destId="{B8A5655B-F9C4-494E-A09E-16AECBC53CFF}" srcOrd="1" destOrd="0" presId="urn:microsoft.com/office/officeart/2005/8/layout/hierarchy1"/>
    <dgm:cxn modelId="{14F807EE-0E1F-42D5-B6BB-957B311A3785}" type="presParOf" srcId="{79AC3CF4-7819-4832-BCF2-244D48502105}" destId="{EBCCE095-6816-4F95-9272-EECF3DABC130}" srcOrd="1" destOrd="0" presId="urn:microsoft.com/office/officeart/2005/8/layout/hierarchy1"/>
    <dgm:cxn modelId="{65B8700F-B5A7-4536-842A-ADBB45467F87}" type="presParOf" srcId="{EBCCE095-6816-4F95-9272-EECF3DABC130}" destId="{63792C0F-BBE0-45EA-9874-3CA7B2D31AAC}" srcOrd="0" destOrd="0" presId="urn:microsoft.com/office/officeart/2005/8/layout/hierarchy1"/>
    <dgm:cxn modelId="{19CAB6E1-2498-48B0-B264-456F2C017111}" type="presParOf" srcId="{EBCCE095-6816-4F95-9272-EECF3DABC130}" destId="{99AAD2BF-D184-4F39-A420-4D1913BB6D2F}" srcOrd="1" destOrd="0" presId="urn:microsoft.com/office/officeart/2005/8/layout/hierarchy1"/>
    <dgm:cxn modelId="{3877699E-36D8-4970-901F-1DCB4660B12F}" type="presParOf" srcId="{99AAD2BF-D184-4F39-A420-4D1913BB6D2F}" destId="{B2A77415-25A9-48EC-897C-80BD13E65D2A}" srcOrd="0" destOrd="0" presId="urn:microsoft.com/office/officeart/2005/8/layout/hierarchy1"/>
    <dgm:cxn modelId="{E5E609D3-EBEA-4132-A45B-B231C098F3A1}" type="presParOf" srcId="{B2A77415-25A9-48EC-897C-80BD13E65D2A}" destId="{799D38D3-7D4C-4F8B-995E-3BF6A0D8EFCE}" srcOrd="0" destOrd="0" presId="urn:microsoft.com/office/officeart/2005/8/layout/hierarchy1"/>
    <dgm:cxn modelId="{89F69329-EDE8-490A-8306-4011EE1EBA18}" type="presParOf" srcId="{B2A77415-25A9-48EC-897C-80BD13E65D2A}" destId="{A86AE415-7C0E-4EAC-BC62-51A4384C7B4C}" srcOrd="1" destOrd="0" presId="urn:microsoft.com/office/officeart/2005/8/layout/hierarchy1"/>
    <dgm:cxn modelId="{0E66D138-36B6-43CC-9925-DDA8ED7EBA1F}" type="presParOf" srcId="{99AAD2BF-D184-4F39-A420-4D1913BB6D2F}" destId="{41082124-08EB-405E-927A-303E5FCD6F85}" srcOrd="1" destOrd="0" presId="urn:microsoft.com/office/officeart/2005/8/layout/hierarchy1"/>
    <dgm:cxn modelId="{079A4AE9-C1A9-416C-9034-871BDEAAD614}" type="presParOf" srcId="{C948096A-A0EA-46F2-90EB-DE4327D76BA0}" destId="{9C5E92DB-B28F-44C1-8CCA-2C34B7C72F32}" srcOrd="4" destOrd="0" presId="urn:microsoft.com/office/officeart/2005/8/layout/hierarchy1"/>
    <dgm:cxn modelId="{5092E8A9-2C05-4F37-A8EE-2B6AC0F3170E}" type="presParOf" srcId="{C948096A-A0EA-46F2-90EB-DE4327D76BA0}" destId="{6302F6FF-67D9-4C11-9EC8-F6DB06C8C328}" srcOrd="5" destOrd="0" presId="urn:microsoft.com/office/officeart/2005/8/layout/hierarchy1"/>
    <dgm:cxn modelId="{3AB87AF3-B75E-48EB-9B17-1DCA3CEED009}" type="presParOf" srcId="{6302F6FF-67D9-4C11-9EC8-F6DB06C8C328}" destId="{5D2FCD2A-0544-41A3-85F4-67D23CB25B09}" srcOrd="0" destOrd="0" presId="urn:microsoft.com/office/officeart/2005/8/layout/hierarchy1"/>
    <dgm:cxn modelId="{92AAB9B1-0A3C-4703-848B-5D11D936C6E0}" type="presParOf" srcId="{5D2FCD2A-0544-41A3-85F4-67D23CB25B09}" destId="{3001F43D-4E0A-4BED-9E28-0E4E603699AD}" srcOrd="0" destOrd="0" presId="urn:microsoft.com/office/officeart/2005/8/layout/hierarchy1"/>
    <dgm:cxn modelId="{B834DA3B-98FF-4790-9891-D6994E383155}" type="presParOf" srcId="{5D2FCD2A-0544-41A3-85F4-67D23CB25B09}" destId="{A7F692C3-09C7-4E2C-AE12-E6E03E693963}" srcOrd="1" destOrd="0" presId="urn:microsoft.com/office/officeart/2005/8/layout/hierarchy1"/>
    <dgm:cxn modelId="{6D9AA1E3-0485-41BA-833E-7D9E2FC0B832}" type="presParOf" srcId="{6302F6FF-67D9-4C11-9EC8-F6DB06C8C328}" destId="{14120376-7A00-4FA4-AF16-F30D149D3497}" srcOrd="1" destOrd="0" presId="urn:microsoft.com/office/officeart/2005/8/layout/hierarchy1"/>
    <dgm:cxn modelId="{668FFE86-A0EF-4290-A4AB-7F0CC432A76B}" type="presParOf" srcId="{14120376-7A00-4FA4-AF16-F30D149D3497}" destId="{6325C7BF-89D9-419E-B820-B5470C149AE1}" srcOrd="0" destOrd="0" presId="urn:microsoft.com/office/officeart/2005/8/layout/hierarchy1"/>
    <dgm:cxn modelId="{38BAB56F-1162-429F-B53D-B5A33C56DBE6}" type="presParOf" srcId="{14120376-7A00-4FA4-AF16-F30D149D3497}" destId="{E6336FAD-4FC5-4C98-9EDC-2FF0ED6EDDBE}" srcOrd="1" destOrd="0" presId="urn:microsoft.com/office/officeart/2005/8/layout/hierarchy1"/>
    <dgm:cxn modelId="{63D6CC4F-E128-4B36-9288-48C0945F068A}" type="presParOf" srcId="{E6336FAD-4FC5-4C98-9EDC-2FF0ED6EDDBE}" destId="{6ECAEDEE-1DF5-442D-911D-835E492C881C}" srcOrd="0" destOrd="0" presId="urn:microsoft.com/office/officeart/2005/8/layout/hierarchy1"/>
    <dgm:cxn modelId="{7E3FBEC0-AA6F-4589-B84D-4FEDE8A4504D}" type="presParOf" srcId="{6ECAEDEE-1DF5-442D-911D-835E492C881C}" destId="{0CA99D0F-EC22-436B-A913-6EC1C79290B2}" srcOrd="0" destOrd="0" presId="urn:microsoft.com/office/officeart/2005/8/layout/hierarchy1"/>
    <dgm:cxn modelId="{E69D808F-1475-4A86-8BD8-1D81161F7B9B}" type="presParOf" srcId="{6ECAEDEE-1DF5-442D-911D-835E492C881C}" destId="{3B989E48-2B5E-4C68-9274-23FD47B5118C}" srcOrd="1" destOrd="0" presId="urn:microsoft.com/office/officeart/2005/8/layout/hierarchy1"/>
    <dgm:cxn modelId="{02A0B65D-C5C9-47B1-BF4A-499DF6351C7F}" type="presParOf" srcId="{E6336FAD-4FC5-4C98-9EDC-2FF0ED6EDDBE}" destId="{1509232D-4085-40B0-AEF5-4F01D73E93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CC7AC-330B-4C5D-B8AA-D4CF9FDA5DC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98F670E2-14EC-4C2B-B155-39B0EBAC26D9}">
      <dgm:prSet phldrT="[Текст]"/>
      <dgm:spPr/>
      <dgm:t>
        <a:bodyPr/>
        <a:lstStyle/>
        <a:p>
          <a:r>
            <a:rPr lang="ru-RU" altLang="ru-RU" b="1" dirty="0" smtClean="0">
              <a:solidFill>
                <a:srgbClr val="15285A"/>
              </a:solidFill>
              <a:latin typeface="Verdana" panose="020B0604030504040204" pitchFamily="34" charset="0"/>
              <a:cs typeface="Arial" panose="020B0604020202020204" pitchFamily="34" charset="0"/>
              <a:sym typeface="Raleway" charset="-52"/>
            </a:rPr>
            <a:t>Кафедра конституционного и международного права</a:t>
          </a:r>
          <a:endParaRPr lang="ru-RU" dirty="0"/>
        </a:p>
      </dgm:t>
    </dgm:pt>
    <dgm:pt modelId="{B0F9AEE0-7E21-4E60-AD6B-52DA355D5594}" type="parTrans" cxnId="{BD74E6F3-B067-4DF4-ACC5-C1A60B03B999}">
      <dgm:prSet/>
      <dgm:spPr/>
      <dgm:t>
        <a:bodyPr/>
        <a:lstStyle/>
        <a:p>
          <a:endParaRPr lang="ru-RU"/>
        </a:p>
      </dgm:t>
    </dgm:pt>
    <dgm:pt modelId="{F59801BD-BCE8-45D2-977B-53857AFF44ED}" type="sibTrans" cxnId="{BD74E6F3-B067-4DF4-ACC5-C1A60B03B999}">
      <dgm:prSet/>
      <dgm:spPr/>
      <dgm:t>
        <a:bodyPr/>
        <a:lstStyle/>
        <a:p>
          <a:endParaRPr lang="ru-RU"/>
        </a:p>
      </dgm:t>
    </dgm:pt>
    <dgm:pt modelId="{8FA5A618-5F7E-4510-93BB-162870EA4E4E}">
      <dgm:prSet phldrT="[Текст]"/>
      <dgm:spPr/>
      <dgm:t>
        <a:bodyPr/>
        <a:lstStyle/>
        <a:p>
          <a:r>
            <a:rPr lang="ru-RU" altLang="ru-RU" b="1" dirty="0" smtClean="0">
              <a:solidFill>
                <a:srgbClr val="15285A"/>
              </a:solidFill>
              <a:latin typeface="Verdana" panose="020B0604030504040204" pitchFamily="34" charset="0"/>
              <a:cs typeface="Arial" panose="020B0604020202020204" pitchFamily="34" charset="0"/>
              <a:sym typeface="Raleway" charset="-52"/>
            </a:rPr>
            <a:t>Кафедра уголовного права и процесса</a:t>
          </a:r>
          <a:endParaRPr lang="ru-RU" dirty="0"/>
        </a:p>
      </dgm:t>
    </dgm:pt>
    <dgm:pt modelId="{7AE862F8-054E-48E9-8058-AE5365737025}" type="parTrans" cxnId="{16A66189-9AA6-463B-B291-70CC1A826B20}">
      <dgm:prSet/>
      <dgm:spPr/>
      <dgm:t>
        <a:bodyPr/>
        <a:lstStyle/>
        <a:p>
          <a:endParaRPr lang="ru-RU"/>
        </a:p>
      </dgm:t>
    </dgm:pt>
    <dgm:pt modelId="{902DEB52-76AD-4D24-9DE4-4D3B6EFF4019}" type="sibTrans" cxnId="{16A66189-9AA6-463B-B291-70CC1A826B20}">
      <dgm:prSet/>
      <dgm:spPr/>
      <dgm:t>
        <a:bodyPr/>
        <a:lstStyle/>
        <a:p>
          <a:endParaRPr lang="ru-RU"/>
        </a:p>
      </dgm:t>
    </dgm:pt>
    <dgm:pt modelId="{63BB236E-F2D3-4F6E-9FC2-D501FB693F82}">
      <dgm:prSet phldrT="[Текст]"/>
      <dgm:spPr/>
      <dgm:t>
        <a:bodyPr/>
        <a:lstStyle/>
        <a:p>
          <a:r>
            <a:rPr lang="ru-RU" altLang="ru-RU" b="1" dirty="0" smtClean="0">
              <a:solidFill>
                <a:srgbClr val="15285A"/>
              </a:solidFill>
              <a:latin typeface="Verdana" panose="020B0604030504040204" pitchFamily="34" charset="0"/>
              <a:cs typeface="Arial" panose="020B0604020202020204" pitchFamily="34" charset="0"/>
              <a:sym typeface="Raleway" charset="-52"/>
            </a:rPr>
            <a:t>Кафедра гражданского права и процесса</a:t>
          </a:r>
          <a:endParaRPr lang="ru-RU" dirty="0"/>
        </a:p>
      </dgm:t>
    </dgm:pt>
    <dgm:pt modelId="{90EE69AF-CC53-4BD5-AD2C-16B27715F811}" type="parTrans" cxnId="{9D427DD6-EED1-4290-A7A1-C8F037E33B8E}">
      <dgm:prSet/>
      <dgm:spPr/>
      <dgm:t>
        <a:bodyPr/>
        <a:lstStyle/>
        <a:p>
          <a:endParaRPr lang="ru-RU"/>
        </a:p>
      </dgm:t>
    </dgm:pt>
    <dgm:pt modelId="{E5768075-F1B4-4163-8DC5-190529DC3A53}" type="sibTrans" cxnId="{9D427DD6-EED1-4290-A7A1-C8F037E33B8E}">
      <dgm:prSet/>
      <dgm:spPr/>
      <dgm:t>
        <a:bodyPr/>
        <a:lstStyle/>
        <a:p>
          <a:endParaRPr lang="ru-RU"/>
        </a:p>
      </dgm:t>
    </dgm:pt>
    <dgm:pt modelId="{6DA4656D-0217-4A4C-BEE2-C04628942E83}">
      <dgm:prSet phldrT="[Текст]"/>
      <dgm:spPr/>
      <dgm:t>
        <a:bodyPr/>
        <a:lstStyle/>
        <a:p>
          <a:r>
            <a:rPr lang="ru-RU" altLang="ru-RU" b="1" dirty="0" smtClean="0">
              <a:solidFill>
                <a:srgbClr val="15285A"/>
              </a:solidFill>
              <a:latin typeface="Verdana" panose="020B0604030504040204" pitchFamily="34" charset="0"/>
              <a:cs typeface="Arial" panose="020B0604020202020204" pitchFamily="34" charset="0"/>
              <a:sym typeface="Raleway" charset="-52"/>
            </a:rPr>
            <a:t>Кафедра финансового права</a:t>
          </a:r>
          <a:endParaRPr lang="ru-RU" dirty="0"/>
        </a:p>
      </dgm:t>
    </dgm:pt>
    <dgm:pt modelId="{CB9EC8C8-92CD-48D4-994C-C0024FD3CA8E}" type="parTrans" cxnId="{C913DD6B-5A88-4BD5-9829-C3D6646ED314}">
      <dgm:prSet/>
      <dgm:spPr/>
      <dgm:t>
        <a:bodyPr/>
        <a:lstStyle/>
        <a:p>
          <a:endParaRPr lang="ru-RU"/>
        </a:p>
      </dgm:t>
    </dgm:pt>
    <dgm:pt modelId="{F05316FE-5C38-4B58-8AFD-940F737CBA8E}" type="sibTrans" cxnId="{C913DD6B-5A88-4BD5-9829-C3D6646ED314}">
      <dgm:prSet/>
      <dgm:spPr/>
      <dgm:t>
        <a:bodyPr/>
        <a:lstStyle/>
        <a:p>
          <a:endParaRPr lang="ru-RU"/>
        </a:p>
      </dgm:t>
    </dgm:pt>
    <dgm:pt modelId="{B0C45DF7-68D6-4C49-AB05-E5B05CC4FD81}">
      <dgm:prSet phldrT="[Текст]"/>
      <dgm:spPr/>
      <dgm:t>
        <a:bodyPr/>
        <a:lstStyle/>
        <a:p>
          <a:r>
            <a:rPr lang="ru-RU" altLang="ru-RU" b="1" dirty="0" smtClean="0">
              <a:solidFill>
                <a:srgbClr val="15285A"/>
              </a:solidFill>
              <a:latin typeface="Verdana" panose="020B0604030504040204" pitchFamily="34" charset="0"/>
              <a:cs typeface="Arial" panose="020B0604020202020204" pitchFamily="34" charset="0"/>
              <a:sym typeface="Raleway" charset="-52"/>
            </a:rPr>
            <a:t>Кафедра теории права и сравнительного правоведения</a:t>
          </a:r>
          <a:endParaRPr lang="ru-RU" dirty="0"/>
        </a:p>
      </dgm:t>
    </dgm:pt>
    <dgm:pt modelId="{2856E1CF-0138-4E4E-BEEC-78CF1794A74A}" type="parTrans" cxnId="{A9775D3C-5B78-46E6-9872-E8C0D6548E29}">
      <dgm:prSet/>
      <dgm:spPr/>
      <dgm:t>
        <a:bodyPr/>
        <a:lstStyle/>
        <a:p>
          <a:endParaRPr lang="ru-RU"/>
        </a:p>
      </dgm:t>
    </dgm:pt>
    <dgm:pt modelId="{DB5B419D-8167-400D-9A79-F46FAE4F0C9A}" type="sibTrans" cxnId="{A9775D3C-5B78-46E6-9872-E8C0D6548E29}">
      <dgm:prSet/>
      <dgm:spPr/>
      <dgm:t>
        <a:bodyPr/>
        <a:lstStyle/>
        <a:p>
          <a:endParaRPr lang="ru-RU"/>
        </a:p>
      </dgm:t>
    </dgm:pt>
    <dgm:pt modelId="{AD5B9E54-741B-4857-867A-7F2881BD8A15}">
      <dgm:prSet phldrT="[Текст]"/>
      <dgm:spPr/>
      <dgm:t>
        <a:bodyPr/>
        <a:lstStyle/>
        <a:p>
          <a:r>
            <a:rPr lang="ru-RU" b="1" dirty="0" smtClean="0">
              <a:solidFill>
                <a:srgbClr val="15285A"/>
              </a:solidFill>
              <a:latin typeface="Verdana" panose="020B0604030504040204" pitchFamily="34" charset="0"/>
              <a:cs typeface="Arial" panose="020B0604020202020204" pitchFamily="34" charset="0"/>
            </a:rPr>
            <a:t>Кафедра предпринимательского права</a:t>
          </a:r>
          <a:endParaRPr lang="ru-RU" b="1" dirty="0">
            <a:solidFill>
              <a:srgbClr val="15285A"/>
            </a:solidFill>
            <a:latin typeface="Verdana" panose="020B0604030504040204" pitchFamily="34" charset="0"/>
            <a:cs typeface="Arial" panose="020B0604020202020204" pitchFamily="34" charset="0"/>
          </a:endParaRPr>
        </a:p>
      </dgm:t>
    </dgm:pt>
    <dgm:pt modelId="{3A31D782-7AA5-4B8A-B81C-B3DE98FA9370}" type="parTrans" cxnId="{C1CAAB63-5648-4573-9CA3-BAF4265332A0}">
      <dgm:prSet/>
      <dgm:spPr/>
      <dgm:t>
        <a:bodyPr/>
        <a:lstStyle/>
        <a:p>
          <a:endParaRPr lang="ru-RU"/>
        </a:p>
      </dgm:t>
    </dgm:pt>
    <dgm:pt modelId="{ACE4223E-A625-4E12-BE71-0ACE940E7206}" type="sibTrans" cxnId="{C1CAAB63-5648-4573-9CA3-BAF4265332A0}">
      <dgm:prSet/>
      <dgm:spPr/>
      <dgm:t>
        <a:bodyPr/>
        <a:lstStyle/>
        <a:p>
          <a:endParaRPr lang="ru-RU"/>
        </a:p>
      </dgm:t>
    </dgm:pt>
    <dgm:pt modelId="{06FEF219-1DE4-44E9-BD57-F8016A802F31}" type="pres">
      <dgm:prSet presAssocID="{BA2CC7AC-330B-4C5D-B8AA-D4CF9FDA5DC2}" presName="Name0" presStyleCnt="0">
        <dgm:presLayoutVars>
          <dgm:dir/>
          <dgm:resizeHandles val="exact"/>
        </dgm:presLayoutVars>
      </dgm:prSet>
      <dgm:spPr/>
      <dgm:t>
        <a:bodyPr/>
        <a:lstStyle/>
        <a:p>
          <a:endParaRPr lang="ru-RU"/>
        </a:p>
      </dgm:t>
    </dgm:pt>
    <dgm:pt modelId="{A2B08157-EF51-4932-9988-2F812FF6FE85}" type="pres">
      <dgm:prSet presAssocID="{98F670E2-14EC-4C2B-B155-39B0EBAC26D9}" presName="compNode" presStyleCnt="0"/>
      <dgm:spPr/>
    </dgm:pt>
    <dgm:pt modelId="{769697D7-5A82-4A45-8542-A561AD71576F}" type="pres">
      <dgm:prSet presAssocID="{98F670E2-14EC-4C2B-B155-39B0EBAC26D9}" presName="pictRect" presStyleLbl="node1" presStyleIdx="0" presStyleCnt="6" custScaleX="64040" custScaleY="98961" custLinFactNeighborX="2" custLinFactNeighborY="8694"/>
      <dgm:spPr>
        <a:blipFill rotWithShape="1">
          <a:blip xmlns:r="http://schemas.openxmlformats.org/officeDocument/2006/relationships" r:embed="rId1"/>
          <a:stretch>
            <a:fillRect/>
          </a:stretch>
        </a:blipFill>
      </dgm:spPr>
      <dgm:t>
        <a:bodyPr/>
        <a:lstStyle/>
        <a:p>
          <a:endParaRPr lang="ru-RU"/>
        </a:p>
      </dgm:t>
    </dgm:pt>
    <dgm:pt modelId="{1DF098EE-AA69-45DF-8BBE-293A5E260481}" type="pres">
      <dgm:prSet presAssocID="{98F670E2-14EC-4C2B-B155-39B0EBAC26D9}" presName="textRect" presStyleLbl="revTx" presStyleIdx="0" presStyleCnt="6">
        <dgm:presLayoutVars>
          <dgm:bulletEnabled val="1"/>
        </dgm:presLayoutVars>
      </dgm:prSet>
      <dgm:spPr/>
      <dgm:t>
        <a:bodyPr/>
        <a:lstStyle/>
        <a:p>
          <a:endParaRPr lang="ru-RU"/>
        </a:p>
      </dgm:t>
    </dgm:pt>
    <dgm:pt modelId="{270EB6E0-39CE-4703-96CC-E6E393020487}" type="pres">
      <dgm:prSet presAssocID="{F59801BD-BCE8-45D2-977B-53857AFF44ED}" presName="sibTrans" presStyleLbl="sibTrans2D1" presStyleIdx="0" presStyleCnt="0"/>
      <dgm:spPr/>
      <dgm:t>
        <a:bodyPr/>
        <a:lstStyle/>
        <a:p>
          <a:endParaRPr lang="ru-RU"/>
        </a:p>
      </dgm:t>
    </dgm:pt>
    <dgm:pt modelId="{A677C2F0-4E21-430A-8425-0C3AA914EE7E}" type="pres">
      <dgm:prSet presAssocID="{8FA5A618-5F7E-4510-93BB-162870EA4E4E}" presName="compNode" presStyleCnt="0"/>
      <dgm:spPr/>
    </dgm:pt>
    <dgm:pt modelId="{FC1AF424-EE5B-445C-8A6C-9D486C6EA9BD}" type="pres">
      <dgm:prSet presAssocID="{8FA5A618-5F7E-4510-93BB-162870EA4E4E}" presName="pictRect" presStyleLbl="node1" presStyleIdx="1" presStyleCnt="6" custScaleX="66529" custScaleY="89833" custLinFactNeighborX="5908" custLinFactNeighborY="19409"/>
      <dgm:spPr>
        <a:blipFill rotWithShape="1">
          <a:blip xmlns:r="http://schemas.openxmlformats.org/officeDocument/2006/relationships" r:embed="rId2"/>
          <a:stretch>
            <a:fillRect/>
          </a:stretch>
        </a:blipFill>
      </dgm:spPr>
      <dgm:t>
        <a:bodyPr/>
        <a:lstStyle/>
        <a:p>
          <a:endParaRPr lang="ru-RU"/>
        </a:p>
      </dgm:t>
    </dgm:pt>
    <dgm:pt modelId="{A71471E5-BDD0-4D69-ACAD-9E8D59E9524B}" type="pres">
      <dgm:prSet presAssocID="{8FA5A618-5F7E-4510-93BB-162870EA4E4E}" presName="textRect" presStyleLbl="revTx" presStyleIdx="1" presStyleCnt="6" custLinFactNeighborY="18826">
        <dgm:presLayoutVars>
          <dgm:bulletEnabled val="1"/>
        </dgm:presLayoutVars>
      </dgm:prSet>
      <dgm:spPr/>
      <dgm:t>
        <a:bodyPr/>
        <a:lstStyle/>
        <a:p>
          <a:endParaRPr lang="ru-RU"/>
        </a:p>
      </dgm:t>
    </dgm:pt>
    <dgm:pt modelId="{EF5E2A7D-761C-4904-BD42-EA1916E08704}" type="pres">
      <dgm:prSet presAssocID="{902DEB52-76AD-4D24-9DE4-4D3B6EFF4019}" presName="sibTrans" presStyleLbl="sibTrans2D1" presStyleIdx="0" presStyleCnt="0"/>
      <dgm:spPr/>
      <dgm:t>
        <a:bodyPr/>
        <a:lstStyle/>
        <a:p>
          <a:endParaRPr lang="ru-RU"/>
        </a:p>
      </dgm:t>
    </dgm:pt>
    <dgm:pt modelId="{86B3BA5D-1651-44ED-9B95-66BD05AD14D3}" type="pres">
      <dgm:prSet presAssocID="{63BB236E-F2D3-4F6E-9FC2-D501FB693F82}" presName="compNode" presStyleCnt="0"/>
      <dgm:spPr/>
    </dgm:pt>
    <dgm:pt modelId="{CC702321-A3F3-4676-AE11-76609D4934E5}" type="pres">
      <dgm:prSet presAssocID="{63BB236E-F2D3-4F6E-9FC2-D501FB693F82}" presName="pictRect" presStyleLbl="node1" presStyleIdx="2" presStyleCnt="6" custScaleX="68107" custScaleY="87447" custLinFactNeighborX="-1473" custLinFactNeighborY="14764"/>
      <dgm:spPr>
        <a:blipFill rotWithShape="1">
          <a:blip xmlns:r="http://schemas.openxmlformats.org/officeDocument/2006/relationships" r:embed="rId3"/>
          <a:stretch>
            <a:fillRect/>
          </a:stretch>
        </a:blipFill>
      </dgm:spPr>
      <dgm:t>
        <a:bodyPr/>
        <a:lstStyle/>
        <a:p>
          <a:endParaRPr lang="ru-RU"/>
        </a:p>
      </dgm:t>
    </dgm:pt>
    <dgm:pt modelId="{CCC2C600-F2E1-4F25-A4C7-C6D0F30ECE53}" type="pres">
      <dgm:prSet presAssocID="{63BB236E-F2D3-4F6E-9FC2-D501FB693F82}" presName="textRect" presStyleLbl="revTx" presStyleIdx="2" presStyleCnt="6" custLinFactNeighborX="1403" custLinFactNeighborY="17092">
        <dgm:presLayoutVars>
          <dgm:bulletEnabled val="1"/>
        </dgm:presLayoutVars>
      </dgm:prSet>
      <dgm:spPr/>
      <dgm:t>
        <a:bodyPr/>
        <a:lstStyle/>
        <a:p>
          <a:endParaRPr lang="ru-RU"/>
        </a:p>
      </dgm:t>
    </dgm:pt>
    <dgm:pt modelId="{7697B5E9-0F1B-4A8A-B3BF-13362C47A14C}" type="pres">
      <dgm:prSet presAssocID="{E5768075-F1B4-4163-8DC5-190529DC3A53}" presName="sibTrans" presStyleLbl="sibTrans2D1" presStyleIdx="0" presStyleCnt="0"/>
      <dgm:spPr/>
      <dgm:t>
        <a:bodyPr/>
        <a:lstStyle/>
        <a:p>
          <a:endParaRPr lang="ru-RU"/>
        </a:p>
      </dgm:t>
    </dgm:pt>
    <dgm:pt modelId="{12F43745-A7FC-4AFB-A8F0-3A6794D8E28F}" type="pres">
      <dgm:prSet presAssocID="{6DA4656D-0217-4A4C-BEE2-C04628942E83}" presName="compNode" presStyleCnt="0"/>
      <dgm:spPr/>
    </dgm:pt>
    <dgm:pt modelId="{8E836DB6-A329-4B51-BA31-CA18DA3CC801}" type="pres">
      <dgm:prSet presAssocID="{6DA4656D-0217-4A4C-BEE2-C04628942E83}" presName="pictRect" presStyleLbl="node1" presStyleIdx="3" presStyleCnt="6" custScaleX="77175" custScaleY="103487" custLinFactNeighborX="14695" custLinFactNeighborY="2182"/>
      <dgm:spPr>
        <a:blipFill rotWithShape="1">
          <a:blip xmlns:r="http://schemas.openxmlformats.org/officeDocument/2006/relationships" r:embed="rId4"/>
          <a:stretch>
            <a:fillRect/>
          </a:stretch>
        </a:blipFill>
      </dgm:spPr>
      <dgm:t>
        <a:bodyPr/>
        <a:lstStyle/>
        <a:p>
          <a:endParaRPr lang="ru-RU"/>
        </a:p>
      </dgm:t>
    </dgm:pt>
    <dgm:pt modelId="{96CF32B0-ECEF-4FD9-9D12-D88EA6F54A27}" type="pres">
      <dgm:prSet presAssocID="{6DA4656D-0217-4A4C-BEE2-C04628942E83}" presName="textRect" presStyleLbl="revTx" presStyleIdx="3" presStyleCnt="6" custLinFactNeighborX="8862" custLinFactNeighborY="506">
        <dgm:presLayoutVars>
          <dgm:bulletEnabled val="1"/>
        </dgm:presLayoutVars>
      </dgm:prSet>
      <dgm:spPr/>
      <dgm:t>
        <a:bodyPr/>
        <a:lstStyle/>
        <a:p>
          <a:endParaRPr lang="ru-RU"/>
        </a:p>
      </dgm:t>
    </dgm:pt>
    <dgm:pt modelId="{0DBA3B1F-6869-47C6-AC2C-4626758C2CB8}" type="pres">
      <dgm:prSet presAssocID="{F05316FE-5C38-4B58-8AFD-940F737CBA8E}" presName="sibTrans" presStyleLbl="sibTrans2D1" presStyleIdx="0" presStyleCnt="0"/>
      <dgm:spPr/>
      <dgm:t>
        <a:bodyPr/>
        <a:lstStyle/>
        <a:p>
          <a:endParaRPr lang="ru-RU"/>
        </a:p>
      </dgm:t>
    </dgm:pt>
    <dgm:pt modelId="{F0ECDBF8-2454-4356-A8D3-25657330CF71}" type="pres">
      <dgm:prSet presAssocID="{B0C45DF7-68D6-4C49-AB05-E5B05CC4FD81}" presName="compNode" presStyleCnt="0"/>
      <dgm:spPr/>
    </dgm:pt>
    <dgm:pt modelId="{1AD4FD73-D7A1-4EA1-8110-3F4D50A55841}" type="pres">
      <dgm:prSet presAssocID="{B0C45DF7-68D6-4C49-AB05-E5B05CC4FD81}" presName="pictRect" presStyleLbl="node1" presStyleIdx="4" presStyleCnt="6" custScaleX="69127" custScaleY="90787" custLinFactNeighborX="0" custLinFactNeighborY="-182"/>
      <dgm:spPr>
        <a:blipFill rotWithShape="1">
          <a:blip xmlns:r="http://schemas.openxmlformats.org/officeDocument/2006/relationships" r:embed="rId5"/>
          <a:stretch>
            <a:fillRect/>
          </a:stretch>
        </a:blipFill>
      </dgm:spPr>
      <dgm:t>
        <a:bodyPr/>
        <a:lstStyle/>
        <a:p>
          <a:endParaRPr lang="ru-RU"/>
        </a:p>
      </dgm:t>
    </dgm:pt>
    <dgm:pt modelId="{7304D9F2-DD39-4662-8319-82590AB962E5}" type="pres">
      <dgm:prSet presAssocID="{B0C45DF7-68D6-4C49-AB05-E5B05CC4FD81}" presName="textRect" presStyleLbl="revTx" presStyleIdx="4" presStyleCnt="6" custScaleX="133949" custLinFactNeighborX="0" custLinFactNeighborY="6403">
        <dgm:presLayoutVars>
          <dgm:bulletEnabled val="1"/>
        </dgm:presLayoutVars>
      </dgm:prSet>
      <dgm:spPr/>
      <dgm:t>
        <a:bodyPr/>
        <a:lstStyle/>
        <a:p>
          <a:endParaRPr lang="ru-RU"/>
        </a:p>
      </dgm:t>
    </dgm:pt>
    <dgm:pt modelId="{C6A24DBB-0F7B-4ABE-A200-950551BF5CA3}" type="pres">
      <dgm:prSet presAssocID="{DB5B419D-8167-400D-9A79-F46FAE4F0C9A}" presName="sibTrans" presStyleLbl="sibTrans2D1" presStyleIdx="0" presStyleCnt="0"/>
      <dgm:spPr/>
      <dgm:t>
        <a:bodyPr/>
        <a:lstStyle/>
        <a:p>
          <a:endParaRPr lang="ru-RU"/>
        </a:p>
      </dgm:t>
    </dgm:pt>
    <dgm:pt modelId="{F75ED361-84AC-4944-A075-B72CACC5EED9}" type="pres">
      <dgm:prSet presAssocID="{AD5B9E54-741B-4857-867A-7F2881BD8A15}" presName="compNode" presStyleCnt="0"/>
      <dgm:spPr/>
    </dgm:pt>
    <dgm:pt modelId="{ECCF6431-768B-40DF-B366-E5CCA23D6335}" type="pres">
      <dgm:prSet presAssocID="{AD5B9E54-741B-4857-867A-7F2881BD8A15}" presName="pictRect" presStyleLbl="node1" presStyleIdx="5" presStyleCnt="6" custScaleX="68418" custScaleY="86993" custLinFactNeighborX="-11018" custLinFactNeighborY="-2"/>
      <dgm:spPr>
        <a:blipFill rotWithShape="1">
          <a:blip xmlns:r="http://schemas.openxmlformats.org/officeDocument/2006/relationships" r:embed="rId6"/>
          <a:stretch>
            <a:fillRect/>
          </a:stretch>
        </a:blipFill>
      </dgm:spPr>
      <dgm:t>
        <a:bodyPr/>
        <a:lstStyle/>
        <a:p>
          <a:endParaRPr lang="ru-RU"/>
        </a:p>
      </dgm:t>
    </dgm:pt>
    <dgm:pt modelId="{417E76C3-DE93-4B23-9F4A-7D2BCBAA97E7}" type="pres">
      <dgm:prSet presAssocID="{AD5B9E54-741B-4857-867A-7F2881BD8A15}" presName="textRect" presStyleLbl="revTx" presStyleIdx="5" presStyleCnt="6" custLinFactNeighborX="-11713" custLinFactNeighborY="395">
        <dgm:presLayoutVars>
          <dgm:bulletEnabled val="1"/>
        </dgm:presLayoutVars>
      </dgm:prSet>
      <dgm:spPr/>
      <dgm:t>
        <a:bodyPr/>
        <a:lstStyle/>
        <a:p>
          <a:endParaRPr lang="ru-RU"/>
        </a:p>
      </dgm:t>
    </dgm:pt>
  </dgm:ptLst>
  <dgm:cxnLst>
    <dgm:cxn modelId="{16A66189-9AA6-463B-B291-70CC1A826B20}" srcId="{BA2CC7AC-330B-4C5D-B8AA-D4CF9FDA5DC2}" destId="{8FA5A618-5F7E-4510-93BB-162870EA4E4E}" srcOrd="1" destOrd="0" parTransId="{7AE862F8-054E-48E9-8058-AE5365737025}" sibTransId="{902DEB52-76AD-4D24-9DE4-4D3B6EFF4019}"/>
    <dgm:cxn modelId="{9D427DD6-EED1-4290-A7A1-C8F037E33B8E}" srcId="{BA2CC7AC-330B-4C5D-B8AA-D4CF9FDA5DC2}" destId="{63BB236E-F2D3-4F6E-9FC2-D501FB693F82}" srcOrd="2" destOrd="0" parTransId="{90EE69AF-CC53-4BD5-AD2C-16B27715F811}" sibTransId="{E5768075-F1B4-4163-8DC5-190529DC3A53}"/>
    <dgm:cxn modelId="{86D66019-D26F-4443-8E5A-5106C2C34FE4}" type="presOf" srcId="{98F670E2-14EC-4C2B-B155-39B0EBAC26D9}" destId="{1DF098EE-AA69-45DF-8BBE-293A5E260481}" srcOrd="0" destOrd="0" presId="urn:microsoft.com/office/officeart/2005/8/layout/pList1"/>
    <dgm:cxn modelId="{20C20FF6-DE6F-4AAD-843A-D766EBA823E0}" type="presOf" srcId="{BA2CC7AC-330B-4C5D-B8AA-D4CF9FDA5DC2}" destId="{06FEF219-1DE4-44E9-BD57-F8016A802F31}" srcOrd="0" destOrd="0" presId="urn:microsoft.com/office/officeart/2005/8/layout/pList1"/>
    <dgm:cxn modelId="{5B02F463-1592-40AE-A3E2-7EC1E84B6A19}" type="presOf" srcId="{63BB236E-F2D3-4F6E-9FC2-D501FB693F82}" destId="{CCC2C600-F2E1-4F25-A4C7-C6D0F30ECE53}" srcOrd="0" destOrd="0" presId="urn:microsoft.com/office/officeart/2005/8/layout/pList1"/>
    <dgm:cxn modelId="{C1CAAB63-5648-4573-9CA3-BAF4265332A0}" srcId="{BA2CC7AC-330B-4C5D-B8AA-D4CF9FDA5DC2}" destId="{AD5B9E54-741B-4857-867A-7F2881BD8A15}" srcOrd="5" destOrd="0" parTransId="{3A31D782-7AA5-4B8A-B81C-B3DE98FA9370}" sibTransId="{ACE4223E-A625-4E12-BE71-0ACE940E7206}"/>
    <dgm:cxn modelId="{3365387F-F15B-408E-8701-8794A5EA9F96}" type="presOf" srcId="{E5768075-F1B4-4163-8DC5-190529DC3A53}" destId="{7697B5E9-0F1B-4A8A-B3BF-13362C47A14C}" srcOrd="0" destOrd="0" presId="urn:microsoft.com/office/officeart/2005/8/layout/pList1"/>
    <dgm:cxn modelId="{BD74E6F3-B067-4DF4-ACC5-C1A60B03B999}" srcId="{BA2CC7AC-330B-4C5D-B8AA-D4CF9FDA5DC2}" destId="{98F670E2-14EC-4C2B-B155-39B0EBAC26D9}" srcOrd="0" destOrd="0" parTransId="{B0F9AEE0-7E21-4E60-AD6B-52DA355D5594}" sibTransId="{F59801BD-BCE8-45D2-977B-53857AFF44ED}"/>
    <dgm:cxn modelId="{C913DD6B-5A88-4BD5-9829-C3D6646ED314}" srcId="{BA2CC7AC-330B-4C5D-B8AA-D4CF9FDA5DC2}" destId="{6DA4656D-0217-4A4C-BEE2-C04628942E83}" srcOrd="3" destOrd="0" parTransId="{CB9EC8C8-92CD-48D4-994C-C0024FD3CA8E}" sibTransId="{F05316FE-5C38-4B58-8AFD-940F737CBA8E}"/>
    <dgm:cxn modelId="{F1D132E6-C370-4699-8CFB-006C81157EE3}" type="presOf" srcId="{DB5B419D-8167-400D-9A79-F46FAE4F0C9A}" destId="{C6A24DBB-0F7B-4ABE-A200-950551BF5CA3}" srcOrd="0" destOrd="0" presId="urn:microsoft.com/office/officeart/2005/8/layout/pList1"/>
    <dgm:cxn modelId="{9EEFC8B2-276A-4671-A3F1-B0731BCE8790}" type="presOf" srcId="{B0C45DF7-68D6-4C49-AB05-E5B05CC4FD81}" destId="{7304D9F2-DD39-4662-8319-82590AB962E5}" srcOrd="0" destOrd="0" presId="urn:microsoft.com/office/officeart/2005/8/layout/pList1"/>
    <dgm:cxn modelId="{A9775D3C-5B78-46E6-9872-E8C0D6548E29}" srcId="{BA2CC7AC-330B-4C5D-B8AA-D4CF9FDA5DC2}" destId="{B0C45DF7-68D6-4C49-AB05-E5B05CC4FD81}" srcOrd="4" destOrd="0" parTransId="{2856E1CF-0138-4E4E-BEEC-78CF1794A74A}" sibTransId="{DB5B419D-8167-400D-9A79-F46FAE4F0C9A}"/>
    <dgm:cxn modelId="{EFB230FD-E499-4FB9-B19D-9606B2B6C553}" type="presOf" srcId="{6DA4656D-0217-4A4C-BEE2-C04628942E83}" destId="{96CF32B0-ECEF-4FD9-9D12-D88EA6F54A27}" srcOrd="0" destOrd="0" presId="urn:microsoft.com/office/officeart/2005/8/layout/pList1"/>
    <dgm:cxn modelId="{C4286202-209C-4989-B2C7-CE06A6775D82}" type="presOf" srcId="{F05316FE-5C38-4B58-8AFD-940F737CBA8E}" destId="{0DBA3B1F-6869-47C6-AC2C-4626758C2CB8}" srcOrd="0" destOrd="0" presId="urn:microsoft.com/office/officeart/2005/8/layout/pList1"/>
    <dgm:cxn modelId="{ACD25A17-633C-475D-AD4F-FF81CFAF36F9}" type="presOf" srcId="{F59801BD-BCE8-45D2-977B-53857AFF44ED}" destId="{270EB6E0-39CE-4703-96CC-E6E393020487}" srcOrd="0" destOrd="0" presId="urn:microsoft.com/office/officeart/2005/8/layout/pList1"/>
    <dgm:cxn modelId="{9112EF65-FEB4-4FDE-9534-51421202CAAC}" type="presOf" srcId="{902DEB52-76AD-4D24-9DE4-4D3B6EFF4019}" destId="{EF5E2A7D-761C-4904-BD42-EA1916E08704}" srcOrd="0" destOrd="0" presId="urn:microsoft.com/office/officeart/2005/8/layout/pList1"/>
    <dgm:cxn modelId="{F3C0B9A8-DA78-4912-B49A-9DE382869C93}" type="presOf" srcId="{8FA5A618-5F7E-4510-93BB-162870EA4E4E}" destId="{A71471E5-BDD0-4D69-ACAD-9E8D59E9524B}" srcOrd="0" destOrd="0" presId="urn:microsoft.com/office/officeart/2005/8/layout/pList1"/>
    <dgm:cxn modelId="{CAF32115-111E-4C2A-9727-8183BD88F670}" type="presOf" srcId="{AD5B9E54-741B-4857-867A-7F2881BD8A15}" destId="{417E76C3-DE93-4B23-9F4A-7D2BCBAA97E7}" srcOrd="0" destOrd="0" presId="urn:microsoft.com/office/officeart/2005/8/layout/pList1"/>
    <dgm:cxn modelId="{A523FE59-74CE-40FC-B8F5-157B050971C8}" type="presParOf" srcId="{06FEF219-1DE4-44E9-BD57-F8016A802F31}" destId="{A2B08157-EF51-4932-9988-2F812FF6FE85}" srcOrd="0" destOrd="0" presId="urn:microsoft.com/office/officeart/2005/8/layout/pList1"/>
    <dgm:cxn modelId="{9E17ECAF-F452-47D7-A43F-3CA05266C59A}" type="presParOf" srcId="{A2B08157-EF51-4932-9988-2F812FF6FE85}" destId="{769697D7-5A82-4A45-8542-A561AD71576F}" srcOrd="0" destOrd="0" presId="urn:microsoft.com/office/officeart/2005/8/layout/pList1"/>
    <dgm:cxn modelId="{4B2F2049-5A53-45B4-9292-718696E2BD09}" type="presParOf" srcId="{A2B08157-EF51-4932-9988-2F812FF6FE85}" destId="{1DF098EE-AA69-45DF-8BBE-293A5E260481}" srcOrd="1" destOrd="0" presId="urn:microsoft.com/office/officeart/2005/8/layout/pList1"/>
    <dgm:cxn modelId="{A2921C74-BD62-4253-B7E2-D8840A2CBCE9}" type="presParOf" srcId="{06FEF219-1DE4-44E9-BD57-F8016A802F31}" destId="{270EB6E0-39CE-4703-96CC-E6E393020487}" srcOrd="1" destOrd="0" presId="urn:microsoft.com/office/officeart/2005/8/layout/pList1"/>
    <dgm:cxn modelId="{1E34BA92-4B80-4CE7-A502-3C5FA71CB2BE}" type="presParOf" srcId="{06FEF219-1DE4-44E9-BD57-F8016A802F31}" destId="{A677C2F0-4E21-430A-8425-0C3AA914EE7E}" srcOrd="2" destOrd="0" presId="urn:microsoft.com/office/officeart/2005/8/layout/pList1"/>
    <dgm:cxn modelId="{2DEB8B29-0A59-4460-BD93-FE4786A436E2}" type="presParOf" srcId="{A677C2F0-4E21-430A-8425-0C3AA914EE7E}" destId="{FC1AF424-EE5B-445C-8A6C-9D486C6EA9BD}" srcOrd="0" destOrd="0" presId="urn:microsoft.com/office/officeart/2005/8/layout/pList1"/>
    <dgm:cxn modelId="{AA68542D-FE1F-41EB-B009-216E84BFD785}" type="presParOf" srcId="{A677C2F0-4E21-430A-8425-0C3AA914EE7E}" destId="{A71471E5-BDD0-4D69-ACAD-9E8D59E9524B}" srcOrd="1" destOrd="0" presId="urn:microsoft.com/office/officeart/2005/8/layout/pList1"/>
    <dgm:cxn modelId="{E6992419-DA5A-46C9-BAD5-66A6B7124804}" type="presParOf" srcId="{06FEF219-1DE4-44E9-BD57-F8016A802F31}" destId="{EF5E2A7D-761C-4904-BD42-EA1916E08704}" srcOrd="3" destOrd="0" presId="urn:microsoft.com/office/officeart/2005/8/layout/pList1"/>
    <dgm:cxn modelId="{8CF17A4F-F868-4E31-A99D-DF11DE62D635}" type="presParOf" srcId="{06FEF219-1DE4-44E9-BD57-F8016A802F31}" destId="{86B3BA5D-1651-44ED-9B95-66BD05AD14D3}" srcOrd="4" destOrd="0" presId="urn:microsoft.com/office/officeart/2005/8/layout/pList1"/>
    <dgm:cxn modelId="{1D482551-DD05-4660-B099-50043FCBC3C4}" type="presParOf" srcId="{86B3BA5D-1651-44ED-9B95-66BD05AD14D3}" destId="{CC702321-A3F3-4676-AE11-76609D4934E5}" srcOrd="0" destOrd="0" presId="urn:microsoft.com/office/officeart/2005/8/layout/pList1"/>
    <dgm:cxn modelId="{A93F9720-086C-40F8-9039-02AC8EA780C6}" type="presParOf" srcId="{86B3BA5D-1651-44ED-9B95-66BD05AD14D3}" destId="{CCC2C600-F2E1-4F25-A4C7-C6D0F30ECE53}" srcOrd="1" destOrd="0" presId="urn:microsoft.com/office/officeart/2005/8/layout/pList1"/>
    <dgm:cxn modelId="{8366D507-0369-40C5-AE40-0889D82DE3DC}" type="presParOf" srcId="{06FEF219-1DE4-44E9-BD57-F8016A802F31}" destId="{7697B5E9-0F1B-4A8A-B3BF-13362C47A14C}" srcOrd="5" destOrd="0" presId="urn:microsoft.com/office/officeart/2005/8/layout/pList1"/>
    <dgm:cxn modelId="{0AFE0553-F11C-4CE3-8FAD-DD42EE5266C6}" type="presParOf" srcId="{06FEF219-1DE4-44E9-BD57-F8016A802F31}" destId="{12F43745-A7FC-4AFB-A8F0-3A6794D8E28F}" srcOrd="6" destOrd="0" presId="urn:microsoft.com/office/officeart/2005/8/layout/pList1"/>
    <dgm:cxn modelId="{8A1CA52A-C8E6-446B-9688-09984DD6A379}" type="presParOf" srcId="{12F43745-A7FC-4AFB-A8F0-3A6794D8E28F}" destId="{8E836DB6-A329-4B51-BA31-CA18DA3CC801}" srcOrd="0" destOrd="0" presId="urn:microsoft.com/office/officeart/2005/8/layout/pList1"/>
    <dgm:cxn modelId="{6A27D0FC-B9A5-4737-8713-B27F5326CE27}" type="presParOf" srcId="{12F43745-A7FC-4AFB-A8F0-3A6794D8E28F}" destId="{96CF32B0-ECEF-4FD9-9D12-D88EA6F54A27}" srcOrd="1" destOrd="0" presId="urn:microsoft.com/office/officeart/2005/8/layout/pList1"/>
    <dgm:cxn modelId="{ABA5E62D-3D63-4D13-B1D2-DD694B030E8E}" type="presParOf" srcId="{06FEF219-1DE4-44E9-BD57-F8016A802F31}" destId="{0DBA3B1F-6869-47C6-AC2C-4626758C2CB8}" srcOrd="7" destOrd="0" presId="urn:microsoft.com/office/officeart/2005/8/layout/pList1"/>
    <dgm:cxn modelId="{BAC9274B-2CF6-478D-8863-469CC88E9010}" type="presParOf" srcId="{06FEF219-1DE4-44E9-BD57-F8016A802F31}" destId="{F0ECDBF8-2454-4356-A8D3-25657330CF71}" srcOrd="8" destOrd="0" presId="urn:microsoft.com/office/officeart/2005/8/layout/pList1"/>
    <dgm:cxn modelId="{E58F12F1-BF5F-42D5-BCAC-CBBAE816965A}" type="presParOf" srcId="{F0ECDBF8-2454-4356-A8D3-25657330CF71}" destId="{1AD4FD73-D7A1-4EA1-8110-3F4D50A55841}" srcOrd="0" destOrd="0" presId="urn:microsoft.com/office/officeart/2005/8/layout/pList1"/>
    <dgm:cxn modelId="{981778B2-462A-4462-B338-7AAF33890577}" type="presParOf" srcId="{F0ECDBF8-2454-4356-A8D3-25657330CF71}" destId="{7304D9F2-DD39-4662-8319-82590AB962E5}" srcOrd="1" destOrd="0" presId="urn:microsoft.com/office/officeart/2005/8/layout/pList1"/>
    <dgm:cxn modelId="{3848F073-A609-4E4F-9EE6-9BC406B896A3}" type="presParOf" srcId="{06FEF219-1DE4-44E9-BD57-F8016A802F31}" destId="{C6A24DBB-0F7B-4ABE-A200-950551BF5CA3}" srcOrd="9" destOrd="0" presId="urn:microsoft.com/office/officeart/2005/8/layout/pList1"/>
    <dgm:cxn modelId="{A4392CDF-ECD7-44A5-AABA-AB8E4BAD9033}" type="presParOf" srcId="{06FEF219-1DE4-44E9-BD57-F8016A802F31}" destId="{F75ED361-84AC-4944-A075-B72CACC5EED9}" srcOrd="10" destOrd="0" presId="urn:microsoft.com/office/officeart/2005/8/layout/pList1"/>
    <dgm:cxn modelId="{C7A7763B-59B0-47F9-A714-D4FD71E9C737}" type="presParOf" srcId="{F75ED361-84AC-4944-A075-B72CACC5EED9}" destId="{ECCF6431-768B-40DF-B366-E5CCA23D6335}" srcOrd="0" destOrd="0" presId="urn:microsoft.com/office/officeart/2005/8/layout/pList1"/>
    <dgm:cxn modelId="{9E501044-8F81-4510-985B-C5E9021F3EA4}" type="presParOf" srcId="{F75ED361-84AC-4944-A075-B72CACC5EED9}" destId="{417E76C3-DE93-4B23-9F4A-7D2BCBAA97E7}"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5C7BF-89D9-419E-B820-B5470C149AE1}">
      <dsp:nvSpPr>
        <dsp:cNvPr id="0" name=""/>
        <dsp:cNvSpPr/>
      </dsp:nvSpPr>
      <dsp:spPr>
        <a:xfrm>
          <a:off x="5701378"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5E92DB-B28F-44C1-8CCA-2C34B7C72F32}">
      <dsp:nvSpPr>
        <dsp:cNvPr id="0" name=""/>
        <dsp:cNvSpPr/>
      </dsp:nvSpPr>
      <dsp:spPr>
        <a:xfrm>
          <a:off x="3408235" y="1613804"/>
          <a:ext cx="2338863" cy="439426"/>
        </a:xfrm>
        <a:custGeom>
          <a:avLst/>
          <a:gdLst/>
          <a:ahLst/>
          <a:cxnLst/>
          <a:rect l="0" t="0" r="0" b="0"/>
          <a:pathLst>
            <a:path>
              <a:moveTo>
                <a:pt x="0" y="0"/>
              </a:moveTo>
              <a:lnTo>
                <a:pt x="0" y="299456"/>
              </a:lnTo>
              <a:lnTo>
                <a:pt x="2338863" y="299456"/>
              </a:lnTo>
              <a:lnTo>
                <a:pt x="2338863"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792C0F-BBE0-45EA-9874-3CA7B2D31AAC}">
      <dsp:nvSpPr>
        <dsp:cNvPr id="0" name=""/>
        <dsp:cNvSpPr/>
      </dsp:nvSpPr>
      <dsp:spPr>
        <a:xfrm>
          <a:off x="3427526"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93364-52B8-4C39-B9BE-76F362B895C5}">
      <dsp:nvSpPr>
        <dsp:cNvPr id="0" name=""/>
        <dsp:cNvSpPr/>
      </dsp:nvSpPr>
      <dsp:spPr>
        <a:xfrm>
          <a:off x="3362515" y="1613804"/>
          <a:ext cx="91440" cy="439426"/>
        </a:xfrm>
        <a:custGeom>
          <a:avLst/>
          <a:gdLst/>
          <a:ahLst/>
          <a:cxnLst/>
          <a:rect l="0" t="0" r="0" b="0"/>
          <a:pathLst>
            <a:path>
              <a:moveTo>
                <a:pt x="45720" y="0"/>
              </a:moveTo>
              <a:lnTo>
                <a:pt x="45720" y="299456"/>
              </a:lnTo>
              <a:lnTo>
                <a:pt x="110731" y="299456"/>
              </a:lnTo>
              <a:lnTo>
                <a:pt x="110731"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DAEDCD-6669-477E-9D59-3D8245610636}">
      <dsp:nvSpPr>
        <dsp:cNvPr id="0" name=""/>
        <dsp:cNvSpPr/>
      </dsp:nvSpPr>
      <dsp:spPr>
        <a:xfrm>
          <a:off x="1014171"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8C5BDC-1A48-43E6-9757-A96047FD21E3}">
      <dsp:nvSpPr>
        <dsp:cNvPr id="0" name=""/>
        <dsp:cNvSpPr/>
      </dsp:nvSpPr>
      <dsp:spPr>
        <a:xfrm>
          <a:off x="1059891" y="1613804"/>
          <a:ext cx="2348344" cy="439426"/>
        </a:xfrm>
        <a:custGeom>
          <a:avLst/>
          <a:gdLst/>
          <a:ahLst/>
          <a:cxnLst/>
          <a:rect l="0" t="0" r="0" b="0"/>
          <a:pathLst>
            <a:path>
              <a:moveTo>
                <a:pt x="2348344" y="0"/>
              </a:moveTo>
              <a:lnTo>
                <a:pt x="2348344" y="299456"/>
              </a:lnTo>
              <a:lnTo>
                <a:pt x="0" y="299456"/>
              </a:lnTo>
              <a:lnTo>
                <a:pt x="0"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32BF4-9E0C-4D4C-AAC8-DE0315855DC8}">
      <dsp:nvSpPr>
        <dsp:cNvPr id="0" name=""/>
        <dsp:cNvSpPr/>
      </dsp:nvSpPr>
      <dsp:spPr>
        <a:xfrm>
          <a:off x="2652774" y="654368"/>
          <a:ext cx="1510923" cy="959436"/>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17949-F672-4139-90A4-C3ED32D579E4}">
      <dsp:nvSpPr>
        <dsp:cNvPr id="0" name=""/>
        <dsp:cNvSpPr/>
      </dsp:nvSpPr>
      <dsp:spPr>
        <a:xfrm>
          <a:off x="2820654" y="813855"/>
          <a:ext cx="1510923"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ИНСТИТУТ ПРАВА</a:t>
          </a:r>
          <a:endParaRPr lang="ru-RU" sz="1400" b="1" kern="1200" dirty="0"/>
        </a:p>
      </dsp:txBody>
      <dsp:txXfrm>
        <a:off x="2848755" y="841956"/>
        <a:ext cx="1454721" cy="903234"/>
      </dsp:txXfrm>
    </dsp:sp>
    <dsp:sp modelId="{45D6E886-B02E-449F-81B3-7A5E45D9E434}">
      <dsp:nvSpPr>
        <dsp:cNvPr id="0" name=""/>
        <dsp:cNvSpPr/>
      </dsp:nvSpPr>
      <dsp:spPr>
        <a:xfrm>
          <a:off x="194321" y="2053231"/>
          <a:ext cx="1731140"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D7E8E-6AB3-4C38-A61D-86C10138C11F}">
      <dsp:nvSpPr>
        <dsp:cNvPr id="0" name=""/>
        <dsp:cNvSpPr/>
      </dsp:nvSpPr>
      <dsp:spPr>
        <a:xfrm>
          <a:off x="362201" y="2212718"/>
          <a:ext cx="1731140"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БАКАЛАВРИАТ</a:t>
          </a:r>
          <a:endParaRPr lang="ru-RU" sz="1400" b="1" kern="1200" dirty="0"/>
        </a:p>
      </dsp:txBody>
      <dsp:txXfrm>
        <a:off x="390302" y="2240819"/>
        <a:ext cx="1674938" cy="903234"/>
      </dsp:txXfrm>
    </dsp:sp>
    <dsp:sp modelId="{A3671544-DDEA-42AC-9673-51BF549BDE6B}">
      <dsp:nvSpPr>
        <dsp:cNvPr id="0" name=""/>
        <dsp:cNvSpPr/>
      </dsp:nvSpPr>
      <dsp:spPr>
        <a:xfrm>
          <a:off x="1353" y="3452094"/>
          <a:ext cx="2117075"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9E0F7-24A8-41D1-811A-68DF14D98236}">
      <dsp:nvSpPr>
        <dsp:cNvPr id="0" name=""/>
        <dsp:cNvSpPr/>
      </dsp:nvSpPr>
      <dsp:spPr>
        <a:xfrm>
          <a:off x="169233" y="3611581"/>
          <a:ext cx="2117075"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ЮРИСПРУДЕНЦИЯ</a:t>
          </a:r>
          <a:endParaRPr lang="ru-RU" sz="1400" b="1" kern="1200" dirty="0"/>
        </a:p>
      </dsp:txBody>
      <dsp:txXfrm>
        <a:off x="197334" y="3639682"/>
        <a:ext cx="2060873" cy="903234"/>
      </dsp:txXfrm>
    </dsp:sp>
    <dsp:sp modelId="{F35CF88E-E20E-4385-847D-1676BE5952EB}">
      <dsp:nvSpPr>
        <dsp:cNvPr id="0" name=""/>
        <dsp:cNvSpPr/>
      </dsp:nvSpPr>
      <dsp:spPr>
        <a:xfrm>
          <a:off x="2537600" y="2053231"/>
          <a:ext cx="1871293"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5655B-F9C4-494E-A09E-16AECBC53CFF}">
      <dsp:nvSpPr>
        <dsp:cNvPr id="0" name=""/>
        <dsp:cNvSpPr/>
      </dsp:nvSpPr>
      <dsp:spPr>
        <a:xfrm>
          <a:off x="2705480" y="2212718"/>
          <a:ext cx="1871293"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МАГИСТРАТУРА</a:t>
          </a:r>
          <a:endParaRPr lang="ru-RU" sz="1400" b="1" kern="1200" dirty="0"/>
        </a:p>
      </dsp:txBody>
      <dsp:txXfrm>
        <a:off x="2733581" y="2240819"/>
        <a:ext cx="1815091" cy="903234"/>
      </dsp:txXfrm>
    </dsp:sp>
    <dsp:sp modelId="{799D38D3-7D4C-4F8B-995E-3BF6A0D8EFCE}">
      <dsp:nvSpPr>
        <dsp:cNvPr id="0" name=""/>
        <dsp:cNvSpPr/>
      </dsp:nvSpPr>
      <dsp:spPr>
        <a:xfrm>
          <a:off x="2454189" y="3452094"/>
          <a:ext cx="2038114"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AE415-7C0E-4EAC-BC62-51A4384C7B4C}">
      <dsp:nvSpPr>
        <dsp:cNvPr id="0" name=""/>
        <dsp:cNvSpPr/>
      </dsp:nvSpPr>
      <dsp:spPr>
        <a:xfrm>
          <a:off x="2622069" y="3611581"/>
          <a:ext cx="2038114"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ЮРИСПРУДЕНЦИЯ</a:t>
          </a:r>
          <a:endParaRPr lang="ru-RU" sz="1400" b="1" kern="1200" dirty="0"/>
        </a:p>
      </dsp:txBody>
      <dsp:txXfrm>
        <a:off x="2650170" y="3639682"/>
        <a:ext cx="1981912" cy="903234"/>
      </dsp:txXfrm>
    </dsp:sp>
    <dsp:sp modelId="{3001F43D-4E0A-4BED-9E28-0E4E603699AD}">
      <dsp:nvSpPr>
        <dsp:cNvPr id="0" name=""/>
        <dsp:cNvSpPr/>
      </dsp:nvSpPr>
      <dsp:spPr>
        <a:xfrm>
          <a:off x="4872047" y="2053231"/>
          <a:ext cx="1750102"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692C3-09C7-4E2C-AE12-E6E03E693963}">
      <dsp:nvSpPr>
        <dsp:cNvPr id="0" name=""/>
        <dsp:cNvSpPr/>
      </dsp:nvSpPr>
      <dsp:spPr>
        <a:xfrm>
          <a:off x="5039928" y="2212718"/>
          <a:ext cx="1750102"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СПЕЦИАЛИТЕТ</a:t>
          </a:r>
          <a:endParaRPr lang="ru-RU" sz="1400" b="1" kern="1200" dirty="0"/>
        </a:p>
      </dsp:txBody>
      <dsp:txXfrm>
        <a:off x="5068029" y="2240819"/>
        <a:ext cx="1693900" cy="903234"/>
      </dsp:txXfrm>
    </dsp:sp>
    <dsp:sp modelId="{0CA99D0F-EC22-436B-A913-6EC1C79290B2}">
      <dsp:nvSpPr>
        <dsp:cNvPr id="0" name=""/>
        <dsp:cNvSpPr/>
      </dsp:nvSpPr>
      <dsp:spPr>
        <a:xfrm>
          <a:off x="4828064" y="3452094"/>
          <a:ext cx="1838068"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89E48-2B5E-4C68-9274-23FD47B5118C}">
      <dsp:nvSpPr>
        <dsp:cNvPr id="0" name=""/>
        <dsp:cNvSpPr/>
      </dsp:nvSpPr>
      <dsp:spPr>
        <a:xfrm>
          <a:off x="4995945" y="3611581"/>
          <a:ext cx="1838068"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СУДЕБНАЯ  И ПРОКУРОРСКАЯ ДЕЯТЕЛЬНОСТЬ</a:t>
          </a:r>
          <a:endParaRPr lang="ru-RU" sz="1400" b="1" kern="1200" dirty="0"/>
        </a:p>
      </dsp:txBody>
      <dsp:txXfrm>
        <a:off x="5024046" y="3639682"/>
        <a:ext cx="1781866" cy="903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697D7-5A82-4A45-8542-A561AD71576F}">
      <dsp:nvSpPr>
        <dsp:cNvPr id="0" name=""/>
        <dsp:cNvSpPr/>
      </dsp:nvSpPr>
      <dsp:spPr>
        <a:xfrm>
          <a:off x="853991" y="137392"/>
          <a:ext cx="1426614" cy="1518933"/>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098EE-AA69-45DF-8BBE-293A5E260481}">
      <dsp:nvSpPr>
        <dsp:cNvPr id="0" name=""/>
        <dsp:cNvSpPr/>
      </dsp:nvSpPr>
      <dsp:spPr>
        <a:xfrm>
          <a:off x="453407" y="1530856"/>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altLang="ru-RU" sz="1100" b="1" kern="1200" dirty="0" smtClean="0">
              <a:solidFill>
                <a:srgbClr val="15285A"/>
              </a:solidFill>
              <a:latin typeface="Verdana" panose="020B0604030504040204" pitchFamily="34" charset="0"/>
              <a:cs typeface="Arial" panose="020B0604020202020204" pitchFamily="34" charset="0"/>
              <a:sym typeface="Raleway" charset="-52"/>
            </a:rPr>
            <a:t>Кафедра конституционного и международного права</a:t>
          </a:r>
          <a:endParaRPr lang="ru-RU" sz="1100" kern="1200" dirty="0"/>
        </a:p>
      </dsp:txBody>
      <dsp:txXfrm>
        <a:off x="453407" y="1530856"/>
        <a:ext cx="2227693" cy="826474"/>
      </dsp:txXfrm>
    </dsp:sp>
    <dsp:sp modelId="{FC1AF424-EE5B-445C-8A6C-9D486C6EA9BD}">
      <dsp:nvSpPr>
        <dsp:cNvPr id="0" name=""/>
        <dsp:cNvSpPr/>
      </dsp:nvSpPr>
      <dsp:spPr>
        <a:xfrm>
          <a:off x="3408392" y="336880"/>
          <a:ext cx="1482062" cy="1378829"/>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471E5-BDD0-4D69-ACAD-9E8D59E9524B}">
      <dsp:nvSpPr>
        <dsp:cNvPr id="0" name=""/>
        <dsp:cNvSpPr/>
      </dsp:nvSpPr>
      <dsp:spPr>
        <a:xfrm>
          <a:off x="2903964" y="1651422"/>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altLang="ru-RU" sz="1100" b="1" kern="1200" dirty="0" smtClean="0">
              <a:solidFill>
                <a:srgbClr val="15285A"/>
              </a:solidFill>
              <a:latin typeface="Verdana" panose="020B0604030504040204" pitchFamily="34" charset="0"/>
              <a:cs typeface="Arial" panose="020B0604020202020204" pitchFamily="34" charset="0"/>
              <a:sym typeface="Raleway" charset="-52"/>
            </a:rPr>
            <a:t>Кафедра уголовного права и процесса</a:t>
          </a:r>
          <a:endParaRPr lang="ru-RU" sz="1100" kern="1200" dirty="0"/>
        </a:p>
      </dsp:txBody>
      <dsp:txXfrm>
        <a:off x="2903964" y="1651422"/>
        <a:ext cx="2227693" cy="826474"/>
      </dsp:txXfrm>
    </dsp:sp>
    <dsp:sp modelId="{CC702321-A3F3-4676-AE11-76609D4934E5}">
      <dsp:nvSpPr>
        <dsp:cNvPr id="0" name=""/>
        <dsp:cNvSpPr/>
      </dsp:nvSpPr>
      <dsp:spPr>
        <a:xfrm>
          <a:off x="5676945" y="274741"/>
          <a:ext cx="1517215" cy="1342207"/>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2C600-F2E1-4F25-A4C7-C6D0F30ECE53}">
      <dsp:nvSpPr>
        <dsp:cNvPr id="0" name=""/>
        <dsp:cNvSpPr/>
      </dsp:nvSpPr>
      <dsp:spPr>
        <a:xfrm>
          <a:off x="5385775" y="1627936"/>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altLang="ru-RU" sz="1100" b="1" kern="1200" dirty="0" smtClean="0">
              <a:solidFill>
                <a:srgbClr val="15285A"/>
              </a:solidFill>
              <a:latin typeface="Verdana" panose="020B0604030504040204" pitchFamily="34" charset="0"/>
              <a:cs typeface="Arial" panose="020B0604020202020204" pitchFamily="34" charset="0"/>
              <a:sym typeface="Raleway" charset="-52"/>
            </a:rPr>
            <a:t>Кафедра гражданского права и процесса</a:t>
          </a:r>
          <a:endParaRPr lang="ru-RU" sz="1100" kern="1200" dirty="0"/>
        </a:p>
      </dsp:txBody>
      <dsp:txXfrm>
        <a:off x="5385775" y="1627936"/>
        <a:ext cx="2227693" cy="826474"/>
      </dsp:txXfrm>
    </dsp:sp>
    <dsp:sp modelId="{8E836DB6-A329-4B51-BA31-CA18DA3CC801}">
      <dsp:nvSpPr>
        <dsp:cNvPr id="0" name=""/>
        <dsp:cNvSpPr/>
      </dsp:nvSpPr>
      <dsp:spPr>
        <a:xfrm>
          <a:off x="656863" y="2613591"/>
          <a:ext cx="1719222" cy="1588402"/>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F32B0-ECEF-4FD9-9D12-D88EA6F54A27}">
      <dsp:nvSpPr>
        <dsp:cNvPr id="0" name=""/>
        <dsp:cNvSpPr/>
      </dsp:nvSpPr>
      <dsp:spPr>
        <a:xfrm>
          <a:off x="272686" y="4145691"/>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altLang="ru-RU" sz="1100" b="1" kern="1200" dirty="0" smtClean="0">
              <a:solidFill>
                <a:srgbClr val="15285A"/>
              </a:solidFill>
              <a:latin typeface="Verdana" panose="020B0604030504040204" pitchFamily="34" charset="0"/>
              <a:cs typeface="Arial" panose="020B0604020202020204" pitchFamily="34" charset="0"/>
              <a:sym typeface="Raleway" charset="-52"/>
            </a:rPr>
            <a:t>Кафедра финансового права</a:t>
          </a:r>
          <a:endParaRPr lang="ru-RU" sz="1100" kern="1200" dirty="0"/>
        </a:p>
      </dsp:txBody>
      <dsp:txXfrm>
        <a:off x="272686" y="4145691"/>
        <a:ext cx="2227693" cy="826474"/>
      </dsp:txXfrm>
    </dsp:sp>
    <dsp:sp modelId="{1AD4FD73-D7A1-4EA1-8110-3F4D50A55841}">
      <dsp:nvSpPr>
        <dsp:cNvPr id="0" name=""/>
        <dsp:cNvSpPr/>
      </dsp:nvSpPr>
      <dsp:spPr>
        <a:xfrm>
          <a:off x="3247842" y="2626039"/>
          <a:ext cx="1539937" cy="1393472"/>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4D9F2-DD39-4662-8319-82590AB962E5}">
      <dsp:nvSpPr>
        <dsp:cNvPr id="0" name=""/>
        <dsp:cNvSpPr/>
      </dsp:nvSpPr>
      <dsp:spPr>
        <a:xfrm>
          <a:off x="2525824" y="4145691"/>
          <a:ext cx="298397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altLang="ru-RU" sz="1100" b="1" kern="1200" dirty="0" smtClean="0">
              <a:solidFill>
                <a:srgbClr val="15285A"/>
              </a:solidFill>
              <a:latin typeface="Verdana" panose="020B0604030504040204" pitchFamily="34" charset="0"/>
              <a:cs typeface="Arial" panose="020B0604020202020204" pitchFamily="34" charset="0"/>
              <a:sym typeface="Raleway" charset="-52"/>
            </a:rPr>
            <a:t>Кафедра теории права и сравнительного правоведения</a:t>
          </a:r>
          <a:endParaRPr lang="ru-RU" sz="1100" kern="1200" dirty="0"/>
        </a:p>
      </dsp:txBody>
      <dsp:txXfrm>
        <a:off x="2525824" y="4145691"/>
        <a:ext cx="2983973" cy="826474"/>
      </dsp:txXfrm>
    </dsp:sp>
    <dsp:sp modelId="{ECCF6431-768B-40DF-B366-E5CCA23D6335}">
      <dsp:nvSpPr>
        <dsp:cNvPr id="0" name=""/>
        <dsp:cNvSpPr/>
      </dsp:nvSpPr>
      <dsp:spPr>
        <a:xfrm>
          <a:off x="5838988" y="2643360"/>
          <a:ext cx="1524143" cy="1335238"/>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E76C3-DE93-4B23-9F4A-7D2BCBAA97E7}">
      <dsp:nvSpPr>
        <dsp:cNvPr id="0" name=""/>
        <dsp:cNvSpPr/>
      </dsp:nvSpPr>
      <dsp:spPr>
        <a:xfrm>
          <a:off x="5471730" y="4081715"/>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ru-RU" sz="1100" b="1" kern="1200" dirty="0" smtClean="0">
              <a:solidFill>
                <a:srgbClr val="15285A"/>
              </a:solidFill>
              <a:latin typeface="Verdana" panose="020B0604030504040204" pitchFamily="34" charset="0"/>
              <a:cs typeface="Arial" panose="020B0604020202020204" pitchFamily="34" charset="0"/>
            </a:rPr>
            <a:t>Кафедра предпринимательского права</a:t>
          </a:r>
          <a:endParaRPr lang="ru-RU" sz="1100" b="1" kern="1200" dirty="0">
            <a:solidFill>
              <a:srgbClr val="15285A"/>
            </a:solidFill>
            <a:latin typeface="Verdana" panose="020B0604030504040204" pitchFamily="34" charset="0"/>
            <a:cs typeface="Arial" panose="020B0604020202020204" pitchFamily="34" charset="0"/>
          </a:endParaRPr>
        </a:p>
      </dsp:txBody>
      <dsp:txXfrm>
        <a:off x="5471730" y="4081715"/>
        <a:ext cx="2227693" cy="8264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6AFB8-7C27-4FF7-8DEE-49C6F5A96388}" type="datetimeFigureOut">
              <a:rPr lang="ru-RU" smtClean="0"/>
              <a:t>27.11.2024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2C0DA-4570-4B62-AF02-E01D7CB1E2D1}" type="slidenum">
              <a:rPr lang="ru-RU" smtClean="0"/>
              <a:t>‹#›</a:t>
            </a:fld>
            <a:endParaRPr lang="ru-RU"/>
          </a:p>
        </p:txBody>
      </p:sp>
    </p:spTree>
    <p:extLst>
      <p:ext uri="{BB962C8B-B14F-4D97-AF65-F5344CB8AC3E}">
        <p14:creationId xmlns:p14="http://schemas.microsoft.com/office/powerpoint/2010/main" val="155810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2</a:t>
            </a:fld>
            <a:endParaRPr lang="ru-RU"/>
          </a:p>
        </p:txBody>
      </p:sp>
    </p:spTree>
    <p:extLst>
      <p:ext uri="{BB962C8B-B14F-4D97-AF65-F5344CB8AC3E}">
        <p14:creationId xmlns:p14="http://schemas.microsoft.com/office/powerpoint/2010/main" val="284806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7</a:t>
            </a:fld>
            <a:endParaRPr lang="ru-RU"/>
          </a:p>
        </p:txBody>
      </p:sp>
    </p:spTree>
    <p:extLst>
      <p:ext uri="{BB962C8B-B14F-4D97-AF65-F5344CB8AC3E}">
        <p14:creationId xmlns:p14="http://schemas.microsoft.com/office/powerpoint/2010/main" val="282145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8</a:t>
            </a:fld>
            <a:endParaRPr lang="ru-RU"/>
          </a:p>
        </p:txBody>
      </p:sp>
    </p:spTree>
    <p:extLst>
      <p:ext uri="{BB962C8B-B14F-4D97-AF65-F5344CB8AC3E}">
        <p14:creationId xmlns:p14="http://schemas.microsoft.com/office/powerpoint/2010/main" val="206899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10</a:t>
            </a:fld>
            <a:endParaRPr lang="ru-RU"/>
          </a:p>
        </p:txBody>
      </p:sp>
    </p:spTree>
    <p:extLst>
      <p:ext uri="{BB962C8B-B14F-4D97-AF65-F5344CB8AC3E}">
        <p14:creationId xmlns:p14="http://schemas.microsoft.com/office/powerpoint/2010/main" val="320654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16</a:t>
            </a:fld>
            <a:endParaRPr lang="ru-RU"/>
          </a:p>
        </p:txBody>
      </p:sp>
    </p:spTree>
    <p:extLst>
      <p:ext uri="{BB962C8B-B14F-4D97-AF65-F5344CB8AC3E}">
        <p14:creationId xmlns:p14="http://schemas.microsoft.com/office/powerpoint/2010/main" val="12296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17</a:t>
            </a:fld>
            <a:endParaRPr lang="ru-RU"/>
          </a:p>
        </p:txBody>
      </p:sp>
    </p:spTree>
    <p:extLst>
      <p:ext uri="{BB962C8B-B14F-4D97-AF65-F5344CB8AC3E}">
        <p14:creationId xmlns:p14="http://schemas.microsoft.com/office/powerpoint/2010/main" val="2499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18</a:t>
            </a:fld>
            <a:endParaRPr lang="ru-RU"/>
          </a:p>
        </p:txBody>
      </p:sp>
    </p:spTree>
    <p:extLst>
      <p:ext uri="{BB962C8B-B14F-4D97-AF65-F5344CB8AC3E}">
        <p14:creationId xmlns:p14="http://schemas.microsoft.com/office/powerpoint/2010/main" val="32566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23</a:t>
            </a:fld>
            <a:endParaRPr lang="ru-RU"/>
          </a:p>
        </p:txBody>
      </p:sp>
    </p:spTree>
    <p:extLst>
      <p:ext uri="{BB962C8B-B14F-4D97-AF65-F5344CB8AC3E}">
        <p14:creationId xmlns:p14="http://schemas.microsoft.com/office/powerpoint/2010/main" val="338454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8627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25426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61874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27331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9929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AAC2C35-8EAC-410D-9307-FB3FC829D19E}" type="datetimeFigureOut">
              <a:rPr lang="ru-RU" smtClean="0"/>
              <a:t>27.11.2024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47147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AAC2C35-8EAC-410D-9307-FB3FC829D19E}" type="datetimeFigureOut">
              <a:rPr lang="ru-RU" smtClean="0"/>
              <a:t>27.11.2024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69719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AAC2C35-8EAC-410D-9307-FB3FC829D19E}" type="datetimeFigureOut">
              <a:rPr lang="ru-RU" smtClean="0"/>
              <a:t>27.11.2024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29399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AC2C35-8EAC-410D-9307-FB3FC829D19E}" type="datetimeFigureOut">
              <a:rPr lang="ru-RU" smtClean="0"/>
              <a:t>27.11.2024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75981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AAC2C35-8EAC-410D-9307-FB3FC829D19E}" type="datetimeFigureOut">
              <a:rPr lang="ru-RU" smtClean="0"/>
              <a:t>27.11.2024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237253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AAC2C35-8EAC-410D-9307-FB3FC829D19E}" type="datetimeFigureOut">
              <a:rPr lang="ru-RU" smtClean="0"/>
              <a:t>27.11.2024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91009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C2C35-8EAC-410D-9307-FB3FC829D19E}" type="datetimeFigureOut">
              <a:rPr lang="ru-RU" smtClean="0"/>
              <a:t>27.11.2024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E7980-BD77-4E05-A7AD-C9D972EB82AE}" type="slidenum">
              <a:rPr lang="ru-RU" smtClean="0"/>
              <a:t>‹#›</a:t>
            </a:fld>
            <a:endParaRPr lang="ru-RU"/>
          </a:p>
        </p:txBody>
      </p:sp>
    </p:spTree>
    <p:extLst>
      <p:ext uri="{BB962C8B-B14F-4D97-AF65-F5344CB8AC3E}">
        <p14:creationId xmlns:p14="http://schemas.microsoft.com/office/powerpoint/2010/main" val="138323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package" Target="../embeddings/_________Microsoft_Word1.docx"/><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png"/><Relationship Id="rId9"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sport.rggu.r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6.jpg"/><Relationship Id="rId3" Type="http://schemas.microsoft.com/office/2007/relationships/hdphoto" Target="../media/hdphoto1.wdp"/><Relationship Id="rId7" Type="http://schemas.openxmlformats.org/officeDocument/2006/relationships/hyperlink" Target="mailto:2506959@mail.ru"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79.jpg"/><Relationship Id="rId5" Type="http://schemas.microsoft.com/office/2007/relationships/hdphoto" Target="../media/hdphoto2.wdp"/><Relationship Id="rId10" Type="http://schemas.openxmlformats.org/officeDocument/2006/relationships/image" Target="../media/image78.jpg"/><Relationship Id="rId4" Type="http://schemas.openxmlformats.org/officeDocument/2006/relationships/image" Target="../media/image2.png"/><Relationship Id="rId9"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671905" cy="4277032"/>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0" y="4277032"/>
            <a:ext cx="2671906" cy="2580968"/>
          </a:xfrm>
          <a:prstGeom prst="rect">
            <a:avLst/>
          </a:prstGeom>
          <a:solidFill>
            <a:srgbClr val="E1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671899" y="0"/>
            <a:ext cx="1415846"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Google Shape;227;p24"/>
          <p:cNvPicPr preferRelativeResize="0"/>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Lst>
          </a:blip>
          <a:stretch>
            <a:fillRect/>
          </a:stretch>
        </p:blipFill>
        <p:spPr>
          <a:xfrm>
            <a:off x="942122" y="649271"/>
            <a:ext cx="787655" cy="786580"/>
          </a:xfrm>
          <a:prstGeom prst="rect">
            <a:avLst/>
          </a:prstGeom>
          <a:solidFill>
            <a:srgbClr val="19325F"/>
          </a:solidFill>
          <a:ln w="3175" cmpd="tri">
            <a:noFill/>
          </a:ln>
          <a:effectLst/>
        </p:spPr>
      </p:pic>
      <p:sp>
        <p:nvSpPr>
          <p:cNvPr id="5" name="Прямоугольник 4"/>
          <p:cNvSpPr/>
          <p:nvPr/>
        </p:nvSpPr>
        <p:spPr>
          <a:xfrm>
            <a:off x="0" y="1719059"/>
            <a:ext cx="2671898" cy="1600438"/>
          </a:xfrm>
          <a:prstGeom prst="rect">
            <a:avLst/>
          </a:prstGeom>
        </p:spPr>
        <p:txBody>
          <a:bodyPr wrap="square">
            <a:spAutoFit/>
          </a:bodyPr>
          <a:lstStyle/>
          <a:p>
            <a:pPr algn="ctr"/>
            <a:r>
              <a:rPr lang="ru-RU" sz="1400" dirty="0" smtClean="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РОССИЙСКИЙ ГОСУДАРСТВЕННЫЙ ГУМАНИТАРНЫЙ УНИВЕРСИТЕТ</a:t>
            </a:r>
          </a:p>
          <a:p>
            <a:pPr algn="ct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ИНСТИТУТ ЭКОНОМИКИ УПРАВЛЕНИЯ И </a:t>
            </a:r>
            <a:r>
              <a:rPr lang="ru-RU" sz="1400" dirty="0" smtClean="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ПРАВА</a:t>
            </a: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p:txBody>
      </p:sp>
      <p:pic>
        <p:nvPicPr>
          <p:cNvPr id="12" name="Picture 4" descr="https://lh6.googleusercontent.com/s2X_bS6xlcKipTGui8ZtRejJxTzR12NKIZbjjPZcBHY7OF62Por1REhbHqy-oX2BKEkfTXZBWsyo6QJAklgJWhmoIqzMMoa_nm55-w2sKhyHBXwDbOV6OAW19wN6MHiV2hKCX40e1dI"/>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821" y="4277032"/>
            <a:ext cx="2671907" cy="2580968"/>
          </a:xfrm>
          <a:prstGeom prst="rect">
            <a:avLst/>
          </a:prstGeom>
          <a:blipFill>
            <a:blip r:embed="rId6"/>
            <a:tile tx="0" ty="0" sx="100000" sy="100000" flip="none" algn="tl"/>
          </a:blipFill>
          <a:ln>
            <a:noFill/>
          </a:ln>
          <a:effectLst/>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6123" y="1"/>
            <a:ext cx="8105877" cy="6858000"/>
          </a:xfrm>
          <a:prstGeom prst="rect">
            <a:avLst/>
          </a:prstGeom>
        </p:spPr>
      </p:pic>
      <p:sp>
        <p:nvSpPr>
          <p:cNvPr id="14" name="Прямоугольник 13"/>
          <p:cNvSpPr/>
          <p:nvPr/>
        </p:nvSpPr>
        <p:spPr>
          <a:xfrm>
            <a:off x="2672710" y="6125497"/>
            <a:ext cx="1414223" cy="584775"/>
          </a:xfrm>
          <a:prstGeom prst="rect">
            <a:avLst/>
          </a:prstGeom>
        </p:spPr>
        <p:txBody>
          <a:bodyPr wrap="square">
            <a:spAutoFit/>
          </a:bodyPr>
          <a:lstStyle/>
          <a:p>
            <a:pPr algn="ctr"/>
            <a:r>
              <a:rPr lang="ru-RU" sz="3200" b="1" dirty="0" smtClean="0">
                <a:ln w="22225">
                  <a:solidFill>
                    <a:schemeClr val="accent2"/>
                  </a:solidFill>
                  <a:prstDash val="solid"/>
                </a:ln>
                <a:solidFill>
                  <a:schemeClr val="accent2">
                    <a:lumMod val="40000"/>
                    <a:lumOff val="60000"/>
                  </a:schemeClr>
                </a:solidFill>
              </a:rPr>
              <a:t>rsuh.ru</a:t>
            </a:r>
            <a:endParaRPr lang="ru-RU" sz="3200" b="1" dirty="0">
              <a:ln w="22225">
                <a:solidFill>
                  <a:schemeClr val="accent2"/>
                </a:solidFill>
                <a:prstDash val="solid"/>
              </a:ln>
              <a:solidFill>
                <a:schemeClr val="accent2">
                  <a:lumMod val="40000"/>
                  <a:lumOff val="60000"/>
                </a:schemeClr>
              </a:solidFill>
            </a:endParaRPr>
          </a:p>
        </p:txBody>
      </p:sp>
      <p:sp>
        <p:nvSpPr>
          <p:cNvPr id="16" name="Прямоугольник 15"/>
          <p:cNvSpPr/>
          <p:nvPr/>
        </p:nvSpPr>
        <p:spPr>
          <a:xfrm>
            <a:off x="4086123" y="1478151"/>
            <a:ext cx="8105877" cy="1071374"/>
          </a:xfrm>
          <a:prstGeom prst="rect">
            <a:avLst/>
          </a:prstGeom>
          <a:solidFill>
            <a:schemeClr val="bg2">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086123" y="1598339"/>
            <a:ext cx="8106690" cy="830997"/>
          </a:xfrm>
          <a:prstGeom prst="rect">
            <a:avLst/>
          </a:prstGeom>
          <a:noFill/>
        </p:spPr>
        <p:txBody>
          <a:bodyPr wrap="square" lIns="91440" tIns="45720" rIns="91440" bIns="45720">
            <a:spAutoFit/>
          </a:bodyPr>
          <a:lstStyle/>
          <a:p>
            <a:pPr algn="ctr"/>
            <a:r>
              <a:rPr lang="ru-RU" sz="4800" b="1" dirty="0" smtClean="0">
                <a:ln w="10160">
                  <a:solidFill>
                    <a:srgbClr val="19325F"/>
                  </a:solidFill>
                  <a:prstDash val="solid"/>
                </a:ln>
                <a:solidFill>
                  <a:srgbClr val="E7F4FF"/>
                </a:solidFill>
                <a:effectLst>
                  <a:outerShdw blurRad="38100" dist="22860" dir="5400000" algn="tl" rotWithShape="0">
                    <a:srgbClr val="000000">
                      <a:alpha val="30000"/>
                    </a:srgbClr>
                  </a:outerShdw>
                </a:effectLst>
              </a:rPr>
              <a:t>ЮРИДИЧЕСКИЙ</a:t>
            </a:r>
            <a:r>
              <a:rPr lang="ru-RU"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ФАКУЛЬТЕТ</a:t>
            </a:r>
            <a:endPar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8430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6" name="Прямоугольник 15"/>
          <p:cNvSpPr/>
          <p:nvPr/>
        </p:nvSpPr>
        <p:spPr>
          <a:xfrm>
            <a:off x="1337184" y="272355"/>
            <a:ext cx="4846333" cy="481670"/>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Юридическая клиника РГГУ</a:t>
            </a:r>
          </a:p>
        </p:txBody>
      </p:sp>
      <p:sp>
        <p:nvSpPr>
          <p:cNvPr id="17" name="TextBox 16"/>
          <p:cNvSpPr txBox="1"/>
          <p:nvPr/>
        </p:nvSpPr>
        <p:spPr>
          <a:xfrm>
            <a:off x="295825" y="876892"/>
            <a:ext cx="7021851" cy="5171416"/>
          </a:xfrm>
          <a:prstGeom prst="rect">
            <a:avLst/>
          </a:prstGeom>
          <a:noFill/>
        </p:spPr>
        <p:txBody>
          <a:bodyPr wrap="square" rtlCol="0">
            <a:spAutoFit/>
          </a:bodyPr>
          <a:lstStyle/>
          <a:p>
            <a:pPr algn="just">
              <a:lnSpc>
                <a:spcPct val="115000"/>
              </a:lnSpc>
              <a:defRPr/>
            </a:pPr>
            <a:endParaRPr lang="ru-RU" sz="700" dirty="0" smtClean="0">
              <a:sym typeface="Arial"/>
            </a:endParaRPr>
          </a:p>
          <a:p>
            <a:pPr algn="just">
              <a:lnSpc>
                <a:spcPct val="115000"/>
              </a:lnSpc>
              <a:defRPr/>
            </a:pPr>
            <a:r>
              <a:rPr lang="ru-RU" sz="2000" b="1" dirty="0" smtClean="0">
                <a:solidFill>
                  <a:srgbClr val="FF0000"/>
                </a:solidFill>
                <a:sym typeface="Arial"/>
              </a:rPr>
              <a:t>Цели деятельности:</a:t>
            </a:r>
            <a:endParaRPr lang="ru-RU" sz="2000" b="1" dirty="0">
              <a:solidFill>
                <a:srgbClr val="FF0000"/>
              </a:solidFill>
              <a:sym typeface="Arial"/>
            </a:endParaRP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sym typeface="Arial"/>
              </a:rPr>
              <a:t>оказание бесплатной юридической помощи любому </a:t>
            </a:r>
            <a:r>
              <a:rPr lang="ru-RU" sz="1750" dirty="0" smtClean="0">
                <a:sym typeface="Arial"/>
              </a:rPr>
              <a:t>обратившемуся;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smtClean="0">
                <a:sym typeface="Arial"/>
              </a:rPr>
              <a:t>правовое </a:t>
            </a:r>
            <a:r>
              <a:rPr lang="ru-RU" sz="1750" dirty="0">
                <a:sym typeface="Arial"/>
              </a:rPr>
              <a:t>просвещение </a:t>
            </a:r>
            <a:r>
              <a:rPr lang="ru-RU" sz="1750" dirty="0" smtClean="0">
                <a:sym typeface="Arial"/>
              </a:rPr>
              <a:t>населения;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smtClean="0">
                <a:sym typeface="Arial"/>
              </a:rPr>
              <a:t>воспитание </a:t>
            </a:r>
            <a:r>
              <a:rPr lang="ru-RU" sz="1750" dirty="0">
                <a:sym typeface="Arial"/>
              </a:rPr>
              <a:t>профессиональной ответственности у обучающихся по юридической специальности в РГГУ, формирование у студентов соответствующего уровня профессионального правосознания и правильного отношения к людям при оказании квалифицированной юридической </a:t>
            </a:r>
            <a:r>
              <a:rPr lang="ru-RU" sz="1750" dirty="0" smtClean="0">
                <a:sym typeface="Arial"/>
              </a:rPr>
              <a:t>помощи;</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smtClean="0">
                <a:sym typeface="Arial"/>
              </a:rPr>
              <a:t>приобретение </a:t>
            </a:r>
            <a:r>
              <a:rPr lang="ru-RU" sz="1750" dirty="0">
                <a:sym typeface="Arial"/>
              </a:rPr>
              <a:t>студентами опыта практической деятельности в будущей профессии</a:t>
            </a:r>
            <a:r>
              <a:rPr lang="ru-RU" sz="1750" dirty="0" smtClean="0">
                <a:sym typeface="Arial"/>
              </a:rPr>
              <a:t>.</a:t>
            </a:r>
          </a:p>
          <a:p>
            <a:pPr marL="438150" indent="-285750" algn="just">
              <a:lnSpc>
                <a:spcPct val="115000"/>
              </a:lnSpc>
              <a:buClr>
                <a:srgbClr val="C00000"/>
              </a:buClr>
              <a:buSzPct val="120000"/>
              <a:buFont typeface="Wingdings" panose="05000000000000000000" pitchFamily="2" charset="2"/>
              <a:buChar char="§"/>
              <a:defRPr/>
            </a:pPr>
            <a:endParaRPr lang="ru-RU" sz="1700" dirty="0">
              <a:sym typeface="Arial"/>
            </a:endParaRPr>
          </a:p>
          <a:p>
            <a:pPr marL="438150" indent="-285750" algn="just">
              <a:lnSpc>
                <a:spcPct val="115000"/>
              </a:lnSpc>
              <a:buClr>
                <a:srgbClr val="C00000"/>
              </a:buClr>
              <a:buSzPct val="120000"/>
              <a:buFont typeface="Wingdings" panose="05000000000000000000" pitchFamily="2" charset="2"/>
              <a:buChar char="§"/>
              <a:defRPr/>
            </a:pPr>
            <a:endParaRPr lang="ru-RU" sz="1700" dirty="0" smtClean="0">
              <a:sym typeface="Arial"/>
            </a:endParaRPr>
          </a:p>
          <a:p>
            <a:pPr marL="152400" algn="just">
              <a:lnSpc>
                <a:spcPct val="115000"/>
              </a:lnSpc>
              <a:buClr>
                <a:srgbClr val="C00000"/>
              </a:buClr>
              <a:buSzPct val="120000"/>
              <a:defRPr/>
            </a:pPr>
            <a:endParaRPr lang="ru-RU" sz="1700" dirty="0" smtClean="0">
              <a:sym typeface="Arial"/>
            </a:endParaRPr>
          </a:p>
          <a:p>
            <a:pPr marL="152400" algn="just">
              <a:lnSpc>
                <a:spcPct val="115000"/>
              </a:lnSpc>
              <a:buClr>
                <a:srgbClr val="C00000"/>
              </a:buClr>
              <a:buSzPct val="120000"/>
              <a:defRPr/>
            </a:pPr>
            <a:endParaRPr lang="ru-RU" sz="1700" dirty="0">
              <a:sym typeface="Arial"/>
            </a:endParaRPr>
          </a:p>
          <a:p>
            <a:pPr marL="152400" algn="just">
              <a:lnSpc>
                <a:spcPct val="115000"/>
              </a:lnSpc>
              <a:buClr>
                <a:srgbClr val="C00000"/>
              </a:buClr>
              <a:buSzPct val="120000"/>
              <a:defRPr/>
            </a:pPr>
            <a:endParaRPr lang="ru-RU" sz="1700" dirty="0">
              <a:sym typeface="Arial"/>
            </a:endParaRPr>
          </a:p>
        </p:txBody>
      </p:sp>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l="935" b="3305"/>
          <a:stretch/>
        </p:blipFill>
        <p:spPr>
          <a:xfrm>
            <a:off x="7532484" y="1"/>
            <a:ext cx="4659516" cy="3351384"/>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l="19694" t="4396" r="13563"/>
          <a:stretch/>
        </p:blipFill>
        <p:spPr>
          <a:xfrm>
            <a:off x="7532484" y="3431263"/>
            <a:ext cx="2335794" cy="2546744"/>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l="29250" r="7113" b="2839"/>
          <a:stretch/>
        </p:blipFill>
        <p:spPr>
          <a:xfrm>
            <a:off x="9970521" y="3421030"/>
            <a:ext cx="2221479" cy="2556977"/>
          </a:xfrm>
          <a:prstGeom prst="rect">
            <a:avLst/>
          </a:prstGeom>
        </p:spPr>
      </p:pic>
      <p:graphicFrame>
        <p:nvGraphicFramePr>
          <p:cNvPr id="24" name="Объект 23"/>
          <p:cNvGraphicFramePr>
            <a:graphicFrameLocks noChangeAspect="1"/>
          </p:cNvGraphicFramePr>
          <p:nvPr>
            <p:extLst>
              <p:ext uri="{D42A27DB-BD31-4B8C-83A1-F6EECF244321}">
                <p14:modId xmlns:p14="http://schemas.microsoft.com/office/powerpoint/2010/main" val="3240550600"/>
              </p:ext>
            </p:extLst>
          </p:nvPr>
        </p:nvGraphicFramePr>
        <p:xfrm>
          <a:off x="121153" y="4581304"/>
          <a:ext cx="7196524" cy="1605867"/>
        </p:xfrm>
        <a:graphic>
          <a:graphicData uri="http://schemas.openxmlformats.org/presentationml/2006/ole">
            <mc:AlternateContent xmlns:mc="http://schemas.openxmlformats.org/markup-compatibility/2006">
              <mc:Choice xmlns:v="urn:schemas-microsoft-com:vml" Requires="v">
                <p:oleObj spid="_x0000_s1061" name="Документ" r:id="rId8" imgW="5925852" imgH="1321797" progId="Word.Document.12">
                  <p:embed/>
                </p:oleObj>
              </mc:Choice>
              <mc:Fallback>
                <p:oleObj name="Документ" r:id="rId8" imgW="5925852" imgH="1321797" progId="Word.Document.12">
                  <p:embed/>
                  <p:pic>
                    <p:nvPicPr>
                      <p:cNvPr id="0" name=""/>
                      <p:cNvPicPr/>
                      <p:nvPr/>
                    </p:nvPicPr>
                    <p:blipFill>
                      <a:blip r:embed="rId9"/>
                      <a:stretch>
                        <a:fillRect/>
                      </a:stretch>
                    </p:blipFill>
                    <p:spPr>
                      <a:xfrm>
                        <a:off x="121153" y="4581304"/>
                        <a:ext cx="7196524" cy="1605867"/>
                      </a:xfrm>
                      <a:prstGeom prst="rect">
                        <a:avLst/>
                      </a:prstGeom>
                    </p:spPr>
                  </p:pic>
                </p:oleObj>
              </mc:Fallback>
            </mc:AlternateContent>
          </a:graphicData>
        </a:graphic>
      </p:graphicFrame>
      <p:sp>
        <p:nvSpPr>
          <p:cNvPr id="19" name="Прямоугольник 18"/>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20" name="Прямоугольник 19"/>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2110615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443" b="1"/>
          <a:stretch/>
        </p:blipFill>
        <p:spPr>
          <a:xfrm>
            <a:off x="7662211" y="0"/>
            <a:ext cx="4529789" cy="63746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prstClr val="white"/>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prstClr val="white"/>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TextBox 8"/>
          <p:cNvSpPr txBox="1"/>
          <p:nvPr/>
        </p:nvSpPr>
        <p:spPr>
          <a:xfrm>
            <a:off x="874272" y="357019"/>
            <a:ext cx="6083929" cy="1237326"/>
          </a:xfrm>
          <a:prstGeom prst="rect">
            <a:avLst/>
          </a:prstGeom>
          <a:noFill/>
        </p:spPr>
        <p:txBody>
          <a:bodyPr wrap="square" rtlCol="0">
            <a:spAutoFit/>
          </a:bodyPr>
          <a:lstStyle/>
          <a:p>
            <a:pPr algn="ctr">
              <a:lnSpc>
                <a:spcPct val="115000"/>
              </a:lnSpc>
              <a:spcBef>
                <a:spcPct val="0"/>
              </a:spcBef>
              <a:spcAft>
                <a:spcPct val="0"/>
              </a:spcAft>
              <a:buClr>
                <a:srgbClr val="5B9BD5"/>
              </a:buClr>
              <a:defRPr/>
            </a:pPr>
            <a:r>
              <a:rPr lang="ru-RU" sz="2200" b="1" dirty="0">
                <a:solidFill>
                  <a:srgbClr val="19325F"/>
                </a:solidFill>
                <a:latin typeface="Arial Black" panose="020B0A04020102020204" pitchFamily="34" charset="0"/>
                <a:sym typeface="Raleway ExtraBold" charset="0"/>
              </a:rPr>
              <a:t>ТРУДОУСТРОЙСТВО</a:t>
            </a:r>
            <a:br>
              <a:rPr lang="ru-RU" sz="2200" b="1" dirty="0">
                <a:solidFill>
                  <a:srgbClr val="19325F"/>
                </a:solidFill>
                <a:latin typeface="Arial Black" panose="020B0A04020102020204" pitchFamily="34" charset="0"/>
                <a:sym typeface="Raleway ExtraBold" charset="0"/>
              </a:rPr>
            </a:br>
            <a:r>
              <a:rPr lang="ru-RU" sz="2200" b="1" dirty="0">
                <a:solidFill>
                  <a:srgbClr val="19325F"/>
                </a:solidFill>
                <a:latin typeface="Arial Black" panose="020B0A04020102020204" pitchFamily="34" charset="0"/>
                <a:sym typeface="Raleway ExtraBold" charset="0"/>
              </a:rPr>
              <a:t>СТУДЕНТОВ И ВЫПУСКНИКОВ </a:t>
            </a:r>
            <a:br>
              <a:rPr lang="ru-RU" sz="2200" b="1" dirty="0">
                <a:solidFill>
                  <a:srgbClr val="19325F"/>
                </a:solidFill>
                <a:latin typeface="Arial Black" panose="020B0A04020102020204" pitchFamily="34" charset="0"/>
                <a:sym typeface="Raleway ExtraBold" charset="0"/>
              </a:rPr>
            </a:br>
            <a:r>
              <a:rPr lang="ru-RU" sz="2200" b="1" dirty="0">
                <a:solidFill>
                  <a:srgbClr val="19325F"/>
                </a:solidFill>
                <a:latin typeface="Arial Black" panose="020B0A04020102020204" pitchFamily="34" charset="0"/>
                <a:sym typeface="Raleway ExtraBold" charset="0"/>
              </a:rPr>
              <a:t>ЮРИДИЧЕСКОГО ФАКУЛЬТЕТА </a:t>
            </a:r>
            <a:r>
              <a:rPr lang="ru-RU" sz="2200" b="1" dirty="0" smtClean="0">
                <a:solidFill>
                  <a:srgbClr val="19325F"/>
                </a:solidFill>
                <a:latin typeface="Arial Black" panose="020B0A04020102020204" pitchFamily="34" charset="0"/>
                <a:sym typeface="Raleway ExtraBold" charset="0"/>
              </a:rPr>
              <a:t>РГГУ</a:t>
            </a:r>
            <a:endParaRPr lang="ru-RU" sz="2200" b="1" dirty="0">
              <a:solidFill>
                <a:srgbClr val="19325F"/>
              </a:solidFill>
              <a:latin typeface="Arial Black" panose="020B0A04020102020204" pitchFamily="34" charset="0"/>
              <a:sym typeface="Raleway ExtraBold" charset="0"/>
            </a:endParaRPr>
          </a:p>
        </p:txBody>
      </p:sp>
      <p:sp>
        <p:nvSpPr>
          <p:cNvPr id="11" name="TextBox 10"/>
          <p:cNvSpPr txBox="1"/>
          <p:nvPr/>
        </p:nvSpPr>
        <p:spPr>
          <a:xfrm>
            <a:off x="1042807" y="1935402"/>
            <a:ext cx="6401066" cy="2215991"/>
          </a:xfrm>
          <a:prstGeom prst="rect">
            <a:avLst/>
          </a:prstGeom>
          <a:noFill/>
        </p:spPr>
        <p:txBody>
          <a:bodyPr wrap="square" rtlCol="0">
            <a:spAutoFit/>
          </a:bodyPr>
          <a:lstStyle/>
          <a:p>
            <a:r>
              <a:rPr lang="ru-RU" altLang="ru-RU" sz="2400" dirty="0">
                <a:solidFill>
                  <a:prstClr val="black"/>
                </a:solidFill>
              </a:rPr>
              <a:t>По результатам ежегодных исследований, проводимых компаниями </a:t>
            </a:r>
            <a:r>
              <a:rPr lang="en-US" altLang="ru-RU" sz="2400" dirty="0">
                <a:solidFill>
                  <a:prstClr val="black"/>
                </a:solidFill>
              </a:rPr>
              <a:t>HH.ru </a:t>
            </a:r>
            <a:r>
              <a:rPr lang="ru-RU" altLang="ru-RU" sz="2400" dirty="0">
                <a:solidFill>
                  <a:prstClr val="black"/>
                </a:solidFill>
              </a:rPr>
              <a:t>и </a:t>
            </a:r>
            <a:r>
              <a:rPr lang="en-US" altLang="ru-RU" sz="2400" dirty="0">
                <a:solidFill>
                  <a:prstClr val="black"/>
                </a:solidFill>
              </a:rPr>
              <a:t>Career.ru</a:t>
            </a:r>
            <a:r>
              <a:rPr lang="ru-RU" altLang="ru-RU" sz="2400" dirty="0">
                <a:solidFill>
                  <a:prstClr val="black"/>
                </a:solidFill>
              </a:rPr>
              <a:t>, Юридический факультет РГГУ входит в число лидеров по запросам работодателей на поиск высококвалифицированных юристов. </a:t>
            </a:r>
            <a:r>
              <a:rPr lang="ru-RU" altLang="ru-RU" dirty="0">
                <a:solidFill>
                  <a:prstClr val="black"/>
                </a:solidFill>
              </a:rPr>
              <a:t/>
            </a:r>
            <a:br>
              <a:rPr lang="ru-RU" altLang="ru-RU" dirty="0">
                <a:solidFill>
                  <a:prstClr val="black"/>
                </a:solidFill>
              </a:rPr>
            </a:br>
            <a:endParaRPr lang="ru-RU" dirty="0">
              <a:solidFill>
                <a:prstClr val="black"/>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7005" y="3927487"/>
            <a:ext cx="1709471" cy="1709471"/>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620" y="3896605"/>
            <a:ext cx="1771234" cy="1771234"/>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852" y="3870432"/>
            <a:ext cx="1656092" cy="1727894"/>
          </a:xfrm>
          <a:prstGeom prst="rect">
            <a:avLst/>
          </a:prstGeom>
        </p:spPr>
      </p:pic>
      <p:sp>
        <p:nvSpPr>
          <p:cNvPr id="17" name="Прямоугольник 16"/>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8" name="Прямоугольник 17"/>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prstClr val="white">
                    <a:alpha val="59000"/>
                  </a:prstClr>
                </a:solidFill>
              </a:rPr>
              <a:t>rsuh.ru</a:t>
            </a:r>
            <a:endParaRPr lang="ru-RU" sz="2400" b="1" dirty="0">
              <a:ln w="22225">
                <a:solidFill>
                  <a:srgbClr val="AFCDF1">
                    <a:alpha val="59000"/>
                  </a:srgbClr>
                </a:solidFill>
                <a:prstDash val="solid"/>
              </a:ln>
              <a:solidFill>
                <a:prstClr val="white">
                  <a:alpha val="59000"/>
                </a:prstClr>
              </a:solidFill>
            </a:endParaRPr>
          </a:p>
        </p:txBody>
      </p:sp>
    </p:spTree>
    <p:extLst>
      <p:ext uri="{BB962C8B-B14F-4D97-AF65-F5344CB8AC3E}">
        <p14:creationId xmlns:p14="http://schemas.microsoft.com/office/powerpoint/2010/main" val="1546302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5455519" y="2924387"/>
            <a:ext cx="6593840" cy="2566087"/>
          </a:xfrm>
          <a:prstGeom prst="rect">
            <a:avLst/>
          </a:prstGeom>
        </p:spPr>
        <p:txBody>
          <a:bodyPr wrap="square">
            <a:spAutoFit/>
          </a:bodyPr>
          <a:lstStyle/>
          <a:p>
            <a:pPr>
              <a:buSzPts val="1300"/>
              <a:buFont typeface="Arial" panose="020B0604020202020204" pitchFamily="34" charset="0"/>
              <a:buNone/>
              <a:defRPr/>
            </a:pPr>
            <a:r>
              <a:rPr lang="ru-RU" altLang="ru-RU" sz="2000" b="1" dirty="0">
                <a:solidFill>
                  <a:srgbClr val="19325F"/>
                </a:solidFill>
              </a:rPr>
              <a:t>Среди наших партнеров, регулярно предлагающих вакансии студентам и выпускникам ЮФ РГГУ:</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Управление судебного департамента в г. Москве (все суды общей юрисдикции в г</a:t>
            </a:r>
            <a:r>
              <a:rPr lang="ru-RU" altLang="ru-RU" sz="1750" dirty="0" smtClean="0"/>
              <a:t>. Москве</a:t>
            </a:r>
            <a:r>
              <a:rPr lang="ru-RU" altLang="ru-RU" sz="1750" dirty="0"/>
              <a:t>);</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Следственный комитет России;</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Главное следственное управление ГУ МВД России по г. Москве;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Управление Федеральной налоговой службы по г. Москве;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Территориальное управление </a:t>
            </a:r>
            <a:r>
              <a:rPr lang="ru-RU" altLang="ru-RU" sz="1750" dirty="0" err="1"/>
              <a:t>Росимущества</a:t>
            </a:r>
            <a:r>
              <a:rPr lang="ru-RU" altLang="ru-RU" sz="1750" dirty="0"/>
              <a:t> в г. Москве и др.</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3876" t="1197" r="23996"/>
          <a:stretch/>
        </p:blipFill>
        <p:spPr>
          <a:xfrm>
            <a:off x="1" y="-1"/>
            <a:ext cx="5323438" cy="5978009"/>
          </a:xfrm>
          <a:prstGeom prst="rect">
            <a:avLst/>
          </a:prstGeom>
        </p:spPr>
      </p:pic>
      <p:sp>
        <p:nvSpPr>
          <p:cNvPr id="16" name="Прямоугольник 15"/>
          <p:cNvSpPr/>
          <p:nvPr/>
        </p:nvSpPr>
        <p:spPr>
          <a:xfrm>
            <a:off x="0" y="-1"/>
            <a:ext cx="5323439" cy="98552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93735" y="137605"/>
            <a:ext cx="12029439" cy="769441"/>
          </a:xfrm>
          <a:prstGeom prst="rect">
            <a:avLst/>
          </a:prstGeom>
          <a:noFill/>
        </p:spPr>
        <p:txBody>
          <a:bodyPr wrap="square" rtlCol="0">
            <a:spAutoFit/>
          </a:bodyPr>
          <a:lstStyle/>
          <a:p>
            <a:pPr algn="ctr"/>
            <a:r>
              <a:rPr lang="ru-RU" sz="2200" b="1" dirty="0">
                <a:solidFill>
                  <a:srgbClr val="19325F"/>
                </a:solidFill>
                <a:latin typeface="Arial Black" panose="020B0A04020102020204" pitchFamily="34" charset="0"/>
                <a:sym typeface="Raleway ExtraBold" charset="0"/>
              </a:rPr>
              <a:t>ТРУДОУСТРОЙСТВО СТУДЕНТОВ И ВЫПУСКНИКОВ ЮРИДИЧЕСКОГО ФАКУЛЬТЕТА </a:t>
            </a:r>
            <a:r>
              <a:rPr lang="ru-RU" sz="2200" b="1" dirty="0" smtClean="0">
                <a:solidFill>
                  <a:srgbClr val="19325F"/>
                </a:solidFill>
                <a:latin typeface="Arial Black" panose="020B0A04020102020204" pitchFamily="34" charset="0"/>
                <a:sym typeface="Raleway ExtraBold" charset="0"/>
              </a:rPr>
              <a:t>РГГУ</a:t>
            </a:r>
            <a:endParaRPr lang="ru-RU" sz="2200" b="1" dirty="0">
              <a:solidFill>
                <a:srgbClr val="19325F"/>
              </a:solidFill>
              <a:latin typeface="Arial Black" panose="020B0A04020102020204" pitchFamily="34" charset="0"/>
              <a:sym typeface="Raleway ExtraBold" charset="0"/>
            </a:endParaRPr>
          </a:p>
        </p:txBody>
      </p:sp>
      <p:sp>
        <p:nvSpPr>
          <p:cNvPr id="17" name="Прямоугольник 16"/>
          <p:cNvSpPr/>
          <p:nvPr/>
        </p:nvSpPr>
        <p:spPr>
          <a:xfrm>
            <a:off x="5333998" y="985520"/>
            <a:ext cx="6868561" cy="1695097"/>
          </a:xfrm>
          <a:prstGeom prst="rect">
            <a:avLst/>
          </a:prstGeom>
          <a:solidFill>
            <a:schemeClr val="bg1">
              <a:lumMod val="8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455519" y="1272712"/>
            <a:ext cx="6593840" cy="1200329"/>
          </a:xfrm>
          <a:prstGeom prst="rect">
            <a:avLst/>
          </a:prstGeom>
        </p:spPr>
        <p:txBody>
          <a:bodyPr wrap="square">
            <a:spAutoFit/>
          </a:bodyPr>
          <a:lstStyle/>
          <a:p>
            <a:pPr algn="just">
              <a:spcBef>
                <a:spcPct val="0"/>
              </a:spcBef>
              <a:spcAft>
                <a:spcPct val="0"/>
              </a:spcAft>
            </a:pPr>
            <a:r>
              <a:rPr lang="ru-RU" altLang="ru-RU" dirty="0"/>
              <a:t>Фундаментальная комплексная, в том числе и практическая, подготовка студентов Юридического факультета позволяет им уже после 3 курса получать интересные предложения по трудоустройству.</a:t>
            </a:r>
          </a:p>
        </p:txBody>
      </p:sp>
      <p:sp>
        <p:nvSpPr>
          <p:cNvPr id="15" name="Прямоугольник 14"/>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8" name="Прямоугольник 17"/>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3649475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449656" y="420939"/>
            <a:ext cx="11509972" cy="1626664"/>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КУРАТОРЫ ЮРИДИЧЕСКОГО ФАКУЛЬТЕТА РГГУ – ЭТО САМЫЕ</a:t>
            </a:r>
            <a:br>
              <a:rPr lang="ru-RU" altLang="ru-RU" sz="2200" b="1" dirty="0">
                <a:solidFill>
                  <a:srgbClr val="19325F"/>
                </a:solidFill>
                <a:latin typeface="Arial Black" panose="020B0A04020102020204" pitchFamily="34" charset="0"/>
              </a:rPr>
            </a:br>
            <a:r>
              <a:rPr lang="ru-RU" altLang="ru-RU" sz="2200" b="1" dirty="0">
                <a:solidFill>
                  <a:srgbClr val="19325F"/>
                </a:solidFill>
                <a:latin typeface="Arial Black" panose="020B0A04020102020204" pitchFamily="34" charset="0"/>
              </a:rPr>
              <a:t>НАДЕЖНЫЕ И ВЕРНЫЕ СТАРШИЕ ТОВАРИЩИ ДЛЯ ПОДОПЕЧНЫХ СТУДЕНТОВ, КОТОРЫЕ ВСЕГДА РЯДОМ, И ГОТОВЫ ПРОТЯНУТЬ РУКУ ПОМОЩИ И ПОДДЕРЖКИ В ЛЮБОЙ СИТУАЦИИ</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2970196" y="2561816"/>
            <a:ext cx="8599504" cy="3348609"/>
          </a:xfrm>
          <a:prstGeom prst="rect">
            <a:avLst/>
          </a:prstGeom>
        </p:spPr>
        <p:txBody>
          <a:bodyPr wrap="square">
            <a:spAutoFit/>
          </a:bodyPr>
          <a:lstStyle/>
          <a:p>
            <a:pPr marL="85725" indent="371475" algn="just">
              <a:lnSpc>
                <a:spcPct val="115000"/>
              </a:lnSpc>
              <a:spcBef>
                <a:spcPct val="0"/>
              </a:spcBef>
              <a:spcAft>
                <a:spcPct val="0"/>
              </a:spcAft>
              <a:buClr>
                <a:schemeClr val="accent1"/>
              </a:buClr>
            </a:pPr>
            <a:r>
              <a:rPr lang="ru-RU" altLang="ru-RU" sz="2000" b="1" dirty="0">
                <a:solidFill>
                  <a:srgbClr val="D6421B"/>
                </a:solidFill>
              </a:rPr>
              <a:t>Кураторство</a:t>
            </a:r>
            <a:r>
              <a:rPr lang="ru-RU" altLang="ru-RU" sz="1600" dirty="0"/>
              <a:t> — незаменимая и, при правильной организации, эффективная система взаимодействия преподавателей и студентов, которая позволяет решать многие задачи для успешной адаптации в новом учебном коллективе, в новом городе или даже стране, для организации учебного и времени для выполнения домашних заданий и для проведения досуга. </a:t>
            </a:r>
            <a:endParaRPr lang="ru-RU" altLang="ru-RU" sz="1600" dirty="0" smtClean="0"/>
          </a:p>
          <a:p>
            <a:pPr marL="85725" indent="371475" algn="just">
              <a:lnSpc>
                <a:spcPct val="115000"/>
              </a:lnSpc>
              <a:spcBef>
                <a:spcPct val="0"/>
              </a:spcBef>
              <a:spcAft>
                <a:spcPct val="0"/>
              </a:spcAft>
              <a:buClr>
                <a:schemeClr val="accent1"/>
              </a:buClr>
            </a:pPr>
            <a:endParaRPr lang="ru-RU" altLang="ru-RU" sz="1600" dirty="0" smtClean="0"/>
          </a:p>
          <a:p>
            <a:pPr marL="85725" indent="371475" algn="just">
              <a:lnSpc>
                <a:spcPct val="115000"/>
              </a:lnSpc>
              <a:spcBef>
                <a:spcPct val="0"/>
              </a:spcBef>
              <a:spcAft>
                <a:spcPct val="0"/>
              </a:spcAft>
              <a:buClr>
                <a:schemeClr val="accent1"/>
              </a:buClr>
            </a:pPr>
            <a:r>
              <a:rPr lang="ru-RU" altLang="ru-RU" sz="2000" b="1" dirty="0">
                <a:solidFill>
                  <a:srgbClr val="D6421B"/>
                </a:solidFill>
              </a:rPr>
              <a:t>Куратор в РГГУ </a:t>
            </a:r>
            <a:r>
              <a:rPr lang="ru-RU" altLang="ru-RU" sz="1600" dirty="0"/>
              <a:t>– это именно тот неравнодушный человек, который является не только преподавателем, но и наставником, старшим надежным товарищем, способным решить любую сложную ситуацию, дать своевременный и нужный совет, передать молодежи жизненный опыт, знания, традиции, оказать исключительно положительное воздействие на их мировоззрение и поведение.</a:t>
            </a:r>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45" y="2302934"/>
            <a:ext cx="2455906" cy="3683859"/>
          </a:xfrm>
          <a:prstGeom prst="rect">
            <a:avLst/>
          </a:prstGeom>
        </p:spPr>
      </p:pic>
    </p:spTree>
    <p:extLst>
      <p:ext uri="{BB962C8B-B14F-4D97-AF65-F5344CB8AC3E}">
        <p14:creationId xmlns:p14="http://schemas.microsoft.com/office/powerpoint/2010/main" val="28363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59261" y="1338697"/>
            <a:ext cx="5961447" cy="4458144"/>
          </a:xfrm>
          <a:prstGeom prst="rect">
            <a:avLst/>
          </a:prstGeom>
        </p:spPr>
        <p:txBody>
          <a:bodyPr wrap="square">
            <a:spAutoFit/>
          </a:bodyPr>
          <a:lstStyle/>
          <a:p>
            <a:pPr marL="85725" indent="371475">
              <a:lnSpc>
                <a:spcPct val="115000"/>
              </a:lnSpc>
              <a:spcBef>
                <a:spcPct val="0"/>
              </a:spcBef>
              <a:spcAft>
                <a:spcPct val="0"/>
              </a:spcAft>
              <a:buClr>
                <a:schemeClr val="accent1"/>
              </a:buClr>
            </a:pPr>
            <a:r>
              <a:rPr lang="ru-RU" altLang="ru-RU" sz="2000" b="1" dirty="0">
                <a:solidFill>
                  <a:srgbClr val="D6421B"/>
                </a:solidFill>
              </a:rPr>
              <a:t>Тим-лидеры нашего факультета</a:t>
            </a:r>
            <a:r>
              <a:rPr lang="ru-RU" altLang="ru-RU" dirty="0"/>
              <a:t> — это студенты старших курсов, которые всегда рядом и всегда готовы протянуть руку помощи и поддержки</a:t>
            </a:r>
            <a:r>
              <a:rPr lang="ru-RU" altLang="ru-RU" dirty="0" smtClean="0"/>
              <a:t>.</a:t>
            </a:r>
          </a:p>
          <a:p>
            <a:r>
              <a:rPr lang="ru-RU" dirty="0" smtClean="0"/>
              <a:t>	</a:t>
            </a:r>
          </a:p>
          <a:p>
            <a:r>
              <a:rPr lang="ru-RU" dirty="0"/>
              <a:t>	</a:t>
            </a:r>
            <a:r>
              <a:rPr lang="ru-RU" sz="2000" b="1" dirty="0">
                <a:solidFill>
                  <a:srgbClr val="D6421B"/>
                </a:solidFill>
              </a:rPr>
              <a:t>Чем занимается Тим-лидер?</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smtClean="0"/>
              <a:t>Формирует ответственное отношение к учёбе;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smtClean="0"/>
              <a:t>Проводит </a:t>
            </a:r>
            <a:r>
              <a:rPr lang="ru-RU" sz="1750" dirty="0"/>
              <a:t>адаптационные мероприятия;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Тесно взаимодействует с администрацией факультета;</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Вовлекает первокурсников в студенческую жизнь.</a:t>
            </a:r>
          </a:p>
          <a:p>
            <a:r>
              <a:rPr lang="ru-RU" altLang="ru-RU" dirty="0" smtClean="0"/>
              <a:t> </a:t>
            </a:r>
          </a:p>
          <a:p>
            <a:pPr marL="85725" indent="371475">
              <a:lnSpc>
                <a:spcPct val="115000"/>
              </a:lnSpc>
              <a:spcBef>
                <a:spcPct val="0"/>
              </a:spcBef>
              <a:spcAft>
                <a:spcPct val="0"/>
              </a:spcAft>
              <a:buClr>
                <a:schemeClr val="accent1"/>
              </a:buClr>
            </a:pPr>
            <a:r>
              <a:rPr lang="ru-RU" altLang="ru-RU" dirty="0" smtClean="0"/>
              <a:t>В течение первого семестра к каждой студенческой группе будет прикреплен доброволец из команды </a:t>
            </a:r>
            <a:r>
              <a:rPr lang="ru-RU" altLang="ru-RU" dirty="0" err="1" smtClean="0"/>
              <a:t>тим</a:t>
            </a:r>
            <a:r>
              <a:rPr lang="ru-RU" altLang="ru-RU" dirty="0" smtClean="0"/>
              <a:t>-лидеров, который будет отвечать на любые вопросы и помогать в каждой ситуации.</a:t>
            </a:r>
            <a:endParaRPr lang="ru-RU" altLang="ru-RU" dirty="0"/>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4595" t="1624" r="695"/>
          <a:stretch/>
        </p:blipFill>
        <p:spPr>
          <a:xfrm>
            <a:off x="6470373" y="0"/>
            <a:ext cx="5721627" cy="5978014"/>
          </a:xfrm>
          <a:prstGeom prst="rect">
            <a:avLst/>
          </a:prstGeom>
        </p:spPr>
      </p:pic>
      <p:sp>
        <p:nvSpPr>
          <p:cNvPr id="9" name="Прямоугольник 8"/>
          <p:cNvSpPr/>
          <p:nvPr/>
        </p:nvSpPr>
        <p:spPr>
          <a:xfrm>
            <a:off x="0" y="235377"/>
            <a:ext cx="6357640"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ТИМ-ЛИДЕРЫ ЮРИДИЧЕСКОГО ФАКУЛЬТЕТА РГГУ</a:t>
            </a:r>
            <a:endParaRPr lang="ru-RU" sz="2200" b="1" dirty="0">
              <a:solidFill>
                <a:srgbClr val="19325F"/>
              </a:solidFill>
              <a:latin typeface="Arial Black" panose="020B0A04020102020204" pitchFamily="34" charset="0"/>
            </a:endParaRPr>
          </a:p>
        </p:txBody>
      </p:sp>
    </p:spTree>
    <p:extLst>
      <p:ext uri="{BB962C8B-B14F-4D97-AF65-F5344CB8AC3E}">
        <p14:creationId xmlns:p14="http://schemas.microsoft.com/office/powerpoint/2010/main" val="3118142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8001"/>
            <a:ext cx="5138530" cy="34256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6555516" y="275220"/>
            <a:ext cx="3507692" cy="458652"/>
          </a:xfrm>
          <a:prstGeom prst="rect">
            <a:avLst/>
          </a:prstGeom>
        </p:spPr>
        <p:txBody>
          <a:bodyPr wrap="none">
            <a:spAutoFit/>
          </a:bodyPr>
          <a:lstStyle/>
          <a:p>
            <a:pPr algn="ctr">
              <a:lnSpc>
                <a:spcPct val="115000"/>
              </a:lnSpc>
              <a:spcBef>
                <a:spcPct val="0"/>
              </a:spcBef>
              <a:spcAft>
                <a:spcPct val="0"/>
              </a:spcAft>
              <a:buClr>
                <a:schemeClr val="accent1"/>
              </a:buClr>
              <a:defRPr/>
            </a:pPr>
            <a:r>
              <a:rPr lang="ru-RU" b="1" dirty="0" smtClean="0">
                <a:solidFill>
                  <a:srgbClr val="073763"/>
                </a:solidFill>
                <a:latin typeface="Raleway" charset="0"/>
                <a:cs typeface="Arial" charset="0"/>
                <a:sym typeface="Raleway" charset="0"/>
              </a:rPr>
              <a:t> </a:t>
            </a:r>
            <a:r>
              <a:rPr lang="ru-RU" sz="2200" b="1" dirty="0">
                <a:solidFill>
                  <a:srgbClr val="19325F"/>
                </a:solidFill>
                <a:latin typeface="Arial Black" panose="020B0A04020102020204" pitchFamily="34" charset="0"/>
                <a:sym typeface="Raleway" charset="0"/>
              </a:rPr>
              <a:t>Спортивный </a:t>
            </a:r>
            <a:r>
              <a:rPr lang="ru-RU" sz="2200" b="1" dirty="0" err="1" smtClean="0">
                <a:solidFill>
                  <a:srgbClr val="19325F"/>
                </a:solidFill>
                <a:latin typeface="Arial Black" panose="020B0A04020102020204" pitchFamily="34" charset="0"/>
                <a:sym typeface="Raleway" charset="0"/>
              </a:rPr>
              <a:t>юрфак</a:t>
            </a:r>
            <a:r>
              <a:rPr lang="ru-RU" sz="2200" b="1" dirty="0" smtClean="0">
                <a:solidFill>
                  <a:srgbClr val="19325F"/>
                </a:solidFill>
                <a:latin typeface="Arial Black" panose="020B0A04020102020204" pitchFamily="34" charset="0"/>
                <a:sym typeface="Raleway" charset="0"/>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5762973" y="943037"/>
            <a:ext cx="5310061" cy="2031325"/>
          </a:xfrm>
          <a:prstGeom prst="rect">
            <a:avLst/>
          </a:prstGeom>
        </p:spPr>
        <p:txBody>
          <a:bodyPr wrap="square">
            <a:spAutoFit/>
          </a:bodyPr>
          <a:lstStyle/>
          <a:p>
            <a:pPr algn="just"/>
            <a:r>
              <a:rPr lang="ru-RU" altLang="ru-RU" dirty="0">
                <a:sym typeface="Verdana" panose="020B0604030504040204" pitchFamily="34" charset="0"/>
              </a:rPr>
              <a:t>РГГУ в обязательном порядке обеспечивает студентам условия для занятий по физической культуре, организует и регулярно проводит учения и тренировки по гражданской обороне и защите от чрезвычайных ситуаций в мирное и военное время, а также по обеспечению пожарной безопасности (основы безопасности жизнедеятельности).</a:t>
            </a:r>
            <a:endParaRPr lang="ru-RU" dirty="0"/>
          </a:p>
        </p:txBody>
      </p:sp>
      <p:sp>
        <p:nvSpPr>
          <p:cNvPr id="11" name="Прямоугольник 10"/>
          <p:cNvSpPr/>
          <p:nvPr/>
        </p:nvSpPr>
        <p:spPr>
          <a:xfrm>
            <a:off x="5762973" y="3183527"/>
            <a:ext cx="5310061" cy="2585323"/>
          </a:xfrm>
          <a:prstGeom prst="rect">
            <a:avLst/>
          </a:prstGeom>
        </p:spPr>
        <p:txBody>
          <a:bodyPr wrap="square">
            <a:spAutoFit/>
          </a:bodyPr>
          <a:lstStyle/>
          <a:p>
            <a:pPr algn="just"/>
            <a:r>
              <a:rPr lang="ru-RU" altLang="ru-RU" dirty="0">
                <a:sym typeface="Verdana" panose="020B0604030504040204" pitchFamily="34" charset="0"/>
              </a:rPr>
              <a:t>Помимо учебы, вуз предоставляет студентам большие возможности для самореализации </a:t>
            </a:r>
            <a:r>
              <a:rPr lang="ru-RU" altLang="ru-RU" dirty="0">
                <a:sym typeface="Verdana" panose="020B0604030504040204" pitchFamily="34" charset="0"/>
                <a:hlinkClick r:id="rId4"/>
              </a:rPr>
              <a:t>в спорте</a:t>
            </a:r>
            <a:r>
              <a:rPr lang="ru-RU" altLang="ru-RU" dirty="0">
                <a:sym typeface="Verdana" panose="020B0604030504040204" pitchFamily="34" charset="0"/>
              </a:rPr>
              <a:t>. В РГГУ действует большое количество секций:</a:t>
            </a:r>
          </a:p>
          <a:p>
            <a:pPr algn="just">
              <a:buClr>
                <a:srgbClr val="073763"/>
              </a:buClr>
              <a:buSzPts val="1200"/>
              <a:buFont typeface="Verdana" panose="020B0604030504040204" pitchFamily="34" charset="0"/>
              <a:buChar char="-"/>
            </a:pPr>
            <a:r>
              <a:rPr lang="ru-RU" altLang="ru-RU" dirty="0">
                <a:sym typeface="Verdana" panose="020B0604030504040204" pitchFamily="34" charset="0"/>
              </a:rPr>
              <a:t>футбольная команда юридического факультета со своим фан-клубом;</a:t>
            </a:r>
          </a:p>
          <a:p>
            <a:pPr algn="just">
              <a:buClr>
                <a:srgbClr val="073763"/>
              </a:buClr>
              <a:buSzPts val="1200"/>
              <a:buFont typeface="Verdana" panose="020B0604030504040204" pitchFamily="34" charset="0"/>
              <a:buChar char="-"/>
            </a:pPr>
            <a:r>
              <a:rPr lang="ru-RU" altLang="ru-RU" dirty="0">
                <a:sym typeface="Verdana" panose="020B0604030504040204" pitchFamily="34" charset="0"/>
              </a:rPr>
              <a:t>сборные РГГУ по разным видам спорта: плавание, лыжи, волейбол, великолепная команда </a:t>
            </a:r>
            <a:r>
              <a:rPr lang="ru-RU" altLang="ru-RU" dirty="0" err="1">
                <a:sym typeface="Verdana" panose="020B0604030504040204" pitchFamily="34" charset="0"/>
              </a:rPr>
              <a:t>чирлидеров</a:t>
            </a:r>
            <a:r>
              <a:rPr lang="ru-RU" altLang="ru-RU" dirty="0">
                <a:sym typeface="Verdana" panose="020B0604030504040204" pitchFamily="34" charset="0"/>
              </a:rPr>
              <a:t> и др.</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2732" t="13681" r="14302" b="14490"/>
          <a:stretch/>
        </p:blipFill>
        <p:spPr>
          <a:xfrm>
            <a:off x="0" y="-37009"/>
            <a:ext cx="5138530" cy="3372919"/>
          </a:xfrm>
          <a:prstGeom prst="rect">
            <a:avLst/>
          </a:prstGeom>
        </p:spPr>
      </p:pic>
    </p:spTree>
    <p:extLst>
      <p:ext uri="{BB962C8B-B14F-4D97-AF65-F5344CB8AC3E}">
        <p14:creationId xmlns:p14="http://schemas.microsoft.com/office/powerpoint/2010/main" val="145238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34524" r="8252" b="12834"/>
          <a:stretch/>
        </p:blipFill>
        <p:spPr>
          <a:xfrm>
            <a:off x="6202017" y="-1"/>
            <a:ext cx="5989983" cy="6082749"/>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0" y="1946001"/>
            <a:ext cx="5983357" cy="2879634"/>
          </a:xfrm>
          <a:prstGeom prst="rect">
            <a:avLst/>
          </a:prstGeom>
        </p:spPr>
        <p:txBody>
          <a:bodyPr wrap="square">
            <a:spAutoFit/>
          </a:bodyPr>
          <a:lstStyle/>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СОВРЕМЕННАЯ И МНОГОФУНКЦИОНАЛЬНАЯ ЭЛЕКТРОННАЯ ОБРАЗОВАТЕЛЬНАЯ СРЕДА;</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НАУЧНАЯ БИБЛИОТЕКА РГГУ - ОДИН ИЗ КРУПНЕЙШИХ ИНФОРМАЦИОННЫХ БИБЛИОТЕЧНЫХ КОМПЛЕКСОВ РОССИИ; </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СОВРЕМЕННЫЙ И УДОБНЫЙ ЛИЧНЫЙ КАБИНЕТ СТУДЕНТА;</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САМЫЕ ПРОДВИНУТЫЕ И ИНФОРМАТИВНЫЕ ОФИЦИАЛЬНЫЕ ПРОФИЛИ В СОЦСЕТЯХ! </a:t>
            </a:r>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
        <p:nvSpPr>
          <p:cNvPr id="14" name="Прямоугольник 13"/>
          <p:cNvSpPr/>
          <p:nvPr/>
        </p:nvSpPr>
        <p:spPr>
          <a:xfrm>
            <a:off x="6202017" y="13769"/>
            <a:ext cx="5989983" cy="1187797"/>
          </a:xfrm>
          <a:prstGeom prst="rect">
            <a:avLst/>
          </a:prstGeom>
          <a:solidFill>
            <a:schemeClr val="bg1">
              <a:alpha val="7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0" y="183672"/>
            <a:ext cx="12192000"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ЦИФРОВИЗАЦИЯ ОБРАЗОВАТЕЛЬНОЙ СРЕДЫ ДЛЯ УСПЕШНОГО ОСВОЕНИЯ ПРАВОВЫХ НАУК </a:t>
            </a:r>
            <a:endParaRPr lang="ru-RU" sz="2200" b="1" dirty="0">
              <a:solidFill>
                <a:srgbClr val="19325F"/>
              </a:solidFill>
              <a:latin typeface="Arial Black" panose="020B0A04020102020204" pitchFamily="34" charset="0"/>
            </a:endParaRPr>
          </a:p>
        </p:txBody>
      </p:sp>
    </p:spTree>
    <p:extLst>
      <p:ext uri="{BB962C8B-B14F-4D97-AF65-F5344CB8AC3E}">
        <p14:creationId xmlns:p14="http://schemas.microsoft.com/office/powerpoint/2010/main" val="41603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659" y="2305503"/>
            <a:ext cx="4896678" cy="3672509"/>
          </a:xfrm>
          <a:prstGeom prst="rect">
            <a:avLst/>
          </a:prstGeom>
        </p:spPr>
      </p:pic>
      <p:pic>
        <p:nvPicPr>
          <p:cNvPr id="18" name="Рисунок 17"/>
          <p:cNvPicPr>
            <a:picLocks noChangeAspect="1"/>
          </p:cNvPicPr>
          <p:nvPr/>
        </p:nvPicPr>
        <p:blipFill rotWithShape="1">
          <a:blip r:embed="rId4" cstate="print">
            <a:extLst>
              <a:ext uri="{28A0092B-C50C-407E-A947-70E740481C1C}">
                <a14:useLocalDpi xmlns:a14="http://schemas.microsoft.com/office/drawing/2010/main" val="0"/>
              </a:ext>
            </a:extLst>
          </a:blip>
          <a:srcRect l="234" t="-311" r="-234" b="18296"/>
          <a:stretch/>
        </p:blipFill>
        <p:spPr>
          <a:xfrm>
            <a:off x="-1" y="3468757"/>
            <a:ext cx="5203135" cy="3197693"/>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5"/>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6" name="Прямоугольник 15"/>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7" name="Прямоугольник 16"/>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203136" cy="3468757"/>
          </a:xfrm>
          <a:prstGeom prst="rect">
            <a:avLst/>
          </a:prstGeom>
        </p:spPr>
      </p:pic>
      <p:sp>
        <p:nvSpPr>
          <p:cNvPr id="9" name="Прямоугольник 8"/>
          <p:cNvSpPr/>
          <p:nvPr/>
        </p:nvSpPr>
        <p:spPr>
          <a:xfrm>
            <a:off x="5537199" y="717248"/>
            <a:ext cx="6451599" cy="871008"/>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НА НАШЕМ ФАКУЛЬТЕТЕ САМАЯ ИНТЕРЕСНАЯ СТУДЕНЧЕСКАЯ ЖИЗНЬ!</a:t>
            </a:r>
            <a:endParaRPr lang="ru-RU" sz="2200" b="1" dirty="0">
              <a:solidFill>
                <a:srgbClr val="19325F"/>
              </a:solidFill>
              <a:latin typeface="Arial Black" panose="020B0A04020102020204" pitchFamily="34" charset="0"/>
            </a:endParaRPr>
          </a:p>
        </p:txBody>
      </p:sp>
      <p:pic>
        <p:nvPicPr>
          <p:cNvPr id="20" name="Рисунок 19"/>
          <p:cNvPicPr>
            <a:picLocks noChangeAspect="1"/>
          </p:cNvPicPr>
          <p:nvPr/>
        </p:nvPicPr>
        <p:blipFill rotWithShape="1">
          <a:blip r:embed="rId7" cstate="print">
            <a:extLst>
              <a:ext uri="{28A0092B-C50C-407E-A947-70E740481C1C}">
                <a14:useLocalDpi xmlns:a14="http://schemas.microsoft.com/office/drawing/2010/main" val="0"/>
              </a:ext>
            </a:extLst>
          </a:blip>
          <a:srcRect t="8774" r="5941"/>
          <a:stretch/>
        </p:blipFill>
        <p:spPr>
          <a:xfrm>
            <a:off x="9352345" y="2305878"/>
            <a:ext cx="2839656" cy="3672128"/>
          </a:xfrm>
          <a:prstGeom prst="rect">
            <a:avLst/>
          </a:prstGeom>
        </p:spPr>
      </p:pic>
    </p:spTree>
    <p:extLst>
      <p:ext uri="{BB962C8B-B14F-4D97-AF65-F5344CB8AC3E}">
        <p14:creationId xmlns:p14="http://schemas.microsoft.com/office/powerpoint/2010/main" val="154622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1041360" y="676121"/>
            <a:ext cx="10746252" cy="1815882"/>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НА НАШЕМ ФАКУЛЬТЕТЕ  КАЖДЫЙ НАЧИНАЮЩИЙ ЮРИСТ ИМЕЕТ ВОЗМОЖНОСТЬ ИСПЫТАТЬ СВОИ СИЛЫ ПО ВСЕМ НАПРАВЛЕНИЯХМ ПРОФЕССИОДНАЛЬНОЙ ДЕЯТЕЛЬНОСТИ И ВЫБРАТЬ ИМЕННО ТО, В КОТОРОМ РЕАЛИЗУЕТ СЕБЯ, КАК СПЕЦИАЛИСТ!</a:t>
            </a:r>
            <a:endParaRPr lang="ru-RU" sz="2200" b="1" dirty="0">
              <a:solidFill>
                <a:srgbClr val="19325F"/>
              </a:solidFill>
              <a:latin typeface="Arial Black" panose="020B0A04020102020204" pitchFamily="34" charset="0"/>
            </a:endParaRPr>
          </a:p>
        </p:txBody>
      </p:sp>
      <p:sp>
        <p:nvSpPr>
          <p:cNvPr id="16" name="Прямоугольник 15"/>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7" name="Прямоугольник 16"/>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20" name="Рисунок 19"/>
          <p:cNvPicPr>
            <a:picLocks noChangeAspect="1"/>
          </p:cNvPicPr>
          <p:nvPr/>
        </p:nvPicPr>
        <p:blipFill rotWithShape="1">
          <a:blip r:embed="rId4" cstate="print">
            <a:extLst>
              <a:ext uri="{28A0092B-C50C-407E-A947-70E740481C1C}">
                <a14:useLocalDpi xmlns:a14="http://schemas.microsoft.com/office/drawing/2010/main" val="0"/>
              </a:ext>
            </a:extLst>
          </a:blip>
          <a:srcRect l="5396" t="-7" r="11715" b="8678"/>
          <a:stretch/>
        </p:blipFill>
        <p:spPr>
          <a:xfrm>
            <a:off x="5152243" y="3048713"/>
            <a:ext cx="3856382" cy="2936635"/>
          </a:xfrm>
          <a:prstGeom prst="rect">
            <a:avLst/>
          </a:prstGeom>
        </p:spPr>
      </p:pic>
      <p:pic>
        <p:nvPicPr>
          <p:cNvPr id="22" name="Рисунок 21"/>
          <p:cNvPicPr>
            <a:picLocks noChangeAspect="1"/>
          </p:cNvPicPr>
          <p:nvPr/>
        </p:nvPicPr>
        <p:blipFill rotWithShape="1">
          <a:blip r:embed="rId5" cstate="print">
            <a:extLst>
              <a:ext uri="{28A0092B-C50C-407E-A947-70E740481C1C}">
                <a14:useLocalDpi xmlns:a14="http://schemas.microsoft.com/office/drawing/2010/main" val="0"/>
              </a:ext>
            </a:extLst>
          </a:blip>
          <a:srcRect b="12825"/>
          <a:stretch/>
        </p:blipFill>
        <p:spPr>
          <a:xfrm>
            <a:off x="41954" y="3048720"/>
            <a:ext cx="5040357" cy="2929286"/>
          </a:xfrm>
          <a:prstGeom prst="rect">
            <a:avLst/>
          </a:prstGeom>
        </p:spPr>
      </p:pic>
      <p:pic>
        <p:nvPicPr>
          <p:cNvPr id="23" name="Рисунок 22"/>
          <p:cNvPicPr>
            <a:picLocks noChangeAspect="1"/>
          </p:cNvPicPr>
          <p:nvPr/>
        </p:nvPicPr>
        <p:blipFill rotWithShape="1">
          <a:blip r:embed="rId6" cstate="print">
            <a:extLst>
              <a:ext uri="{28A0092B-C50C-407E-A947-70E740481C1C}">
                <a14:useLocalDpi xmlns:a14="http://schemas.microsoft.com/office/drawing/2010/main" val="0"/>
              </a:ext>
            </a:extLst>
          </a:blip>
          <a:srcRect l="3272" t="2170" r="5012"/>
          <a:stretch/>
        </p:blipFill>
        <p:spPr>
          <a:xfrm>
            <a:off x="9078840" y="3048713"/>
            <a:ext cx="3069307" cy="2929293"/>
          </a:xfrm>
          <a:prstGeom prst="rect">
            <a:avLst/>
          </a:prstGeom>
        </p:spPr>
      </p:pic>
    </p:spTree>
    <p:extLst>
      <p:ext uri="{BB962C8B-B14F-4D97-AF65-F5344CB8AC3E}">
        <p14:creationId xmlns:p14="http://schemas.microsoft.com/office/powerpoint/2010/main" val="60892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407585" y="1180110"/>
            <a:ext cx="11384341" cy="1107996"/>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ТОТ САМЫЙ ЧУДЕСНЫЙ МИГ - ОТ ПЕРВОКУРСНИКА ДО ВЫПУСКНИКА ЮРИДИЧЕСКОГО ФАКУЛЬТЕТА РГГУ – ЛУЧШИЕ, ЗНАЧИМЫЕ, СВЕТЛЫЕ И ЯРКИЕ СОБЫТИЯ В ЖИЗНИ!</a:t>
            </a:r>
            <a:endParaRPr lang="ru-RU" sz="2200" b="1" dirty="0">
              <a:solidFill>
                <a:srgbClr val="19325F"/>
              </a:solidFill>
              <a:latin typeface="Arial Black" panose="020B0A04020102020204" pitchFamily="34" charset="0"/>
            </a:endParaRPr>
          </a:p>
        </p:txBody>
      </p:sp>
      <p:pic>
        <p:nvPicPr>
          <p:cNvPr id="10" name="Google Shape;305;p30"/>
          <p:cNvPicPr preferRelativeResize="0"/>
          <p:nvPr/>
        </p:nvPicPr>
        <p:blipFill rotWithShape="1">
          <a:blip r:embed="rId3"/>
          <a:srcRect l="3182" t="9326" r="7683" b="26836"/>
          <a:stretch/>
        </p:blipFill>
        <p:spPr>
          <a:xfrm>
            <a:off x="-1" y="2845987"/>
            <a:ext cx="5038174" cy="3132019"/>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2" name="Google Shape;303;p30"/>
          <p:cNvPicPr preferRelativeResize="0"/>
          <p:nvPr/>
        </p:nvPicPr>
        <p:blipFill rotWithShape="1">
          <a:blip r:embed="rId4"/>
          <a:srcRect b="17409"/>
          <a:stretch/>
        </p:blipFill>
        <p:spPr>
          <a:xfrm>
            <a:off x="9489010" y="2838212"/>
            <a:ext cx="2702990" cy="3139794"/>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7" name="Google Shape;306;p30"/>
          <p:cNvPicPr preferRelativeResize="0"/>
          <p:nvPr/>
        </p:nvPicPr>
        <p:blipFill rotWithShape="1">
          <a:blip r:embed="rId5"/>
          <a:srcRect l="9468" t="16477" r="15977" b="19852"/>
          <a:stretch/>
        </p:blipFill>
        <p:spPr>
          <a:xfrm>
            <a:off x="5038173" y="2838221"/>
            <a:ext cx="4450837" cy="313978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sp>
        <p:nvSpPr>
          <p:cNvPr id="18" name="Прямоугольник 17"/>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9" name="Прямоугольник 18"/>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202982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p:txBody>
      </p:sp>
      <p:sp>
        <p:nvSpPr>
          <p:cNvPr id="13" name="Объект 12"/>
          <p:cNvSpPr>
            <a:spLocks noGrp="1"/>
          </p:cNvSpPr>
          <p:nvPr>
            <p:ph idx="1"/>
          </p:nvPr>
        </p:nvSpPr>
        <p:spPr>
          <a:xfrm>
            <a:off x="3555300" y="1954694"/>
            <a:ext cx="6815096" cy="3930979"/>
          </a:xfrm>
        </p:spPr>
        <p:txBody>
          <a:bodyPr>
            <a:normAutofit fontScale="25000" lnSpcReduction="20000"/>
          </a:bodyPr>
          <a:lstStyle/>
          <a:p>
            <a:pPr marL="0" indent="0" algn="just">
              <a:lnSpc>
                <a:spcPct val="115000"/>
              </a:lnSpc>
              <a:buClr>
                <a:srgbClr val="000000"/>
              </a:buClr>
              <a:buNone/>
              <a:defRPr/>
            </a:pPr>
            <a:r>
              <a:rPr lang="ru-RU" sz="7200" dirty="0" smtClean="0">
                <a:sym typeface="Raleway" charset="0"/>
              </a:rPr>
              <a:t>Юридический </a:t>
            </a:r>
            <a:r>
              <a:rPr lang="ru-RU" sz="7200" dirty="0">
                <a:sym typeface="Raleway" charset="0"/>
              </a:rPr>
              <a:t>факультет ИЭУП РГГУ </a:t>
            </a:r>
            <a:r>
              <a:rPr lang="ru-RU" sz="7200" dirty="0" smtClean="0">
                <a:sym typeface="Raleway" charset="0"/>
              </a:rPr>
              <a:t>является </a:t>
            </a:r>
            <a:r>
              <a:rPr lang="ru-RU" sz="7200" dirty="0">
                <a:sym typeface="Raleway" charset="0"/>
              </a:rPr>
              <a:t>членом </a:t>
            </a:r>
            <a:r>
              <a:rPr lang="ru-RU" sz="7200" dirty="0" smtClean="0">
                <a:sym typeface="Raleway" charset="0"/>
              </a:rPr>
              <a:t>«АССОЦИАЦИИ ЮРИДИЧЕСКОГО ОБРАЗОВАНИЯ».</a:t>
            </a:r>
          </a:p>
          <a:p>
            <a:pPr marL="0" indent="0" algn="just">
              <a:lnSpc>
                <a:spcPct val="115000"/>
              </a:lnSpc>
              <a:buClr>
                <a:srgbClr val="000000"/>
              </a:buClr>
              <a:buNone/>
              <a:defRPr/>
            </a:pPr>
            <a:r>
              <a:rPr lang="ru-RU" altLang="ru-RU" sz="7200" dirty="0"/>
              <a:t>Качество профессиональной подготовки студентов на юридическом факультете сочетается с </a:t>
            </a:r>
            <a:r>
              <a:rPr lang="ru-RU" altLang="ru-RU" sz="7200" dirty="0" smtClean="0"/>
              <a:t>высоким  </a:t>
            </a:r>
            <a:r>
              <a:rPr lang="ru-RU" altLang="ru-RU" sz="7200" dirty="0"/>
              <a:t>общеобразовательным уровнем обучения по широкому профилю </a:t>
            </a:r>
            <a:r>
              <a:rPr lang="ru-RU" altLang="ru-RU" sz="7200" dirty="0" smtClean="0"/>
              <a:t>дисциплин в соответствии </a:t>
            </a:r>
            <a:r>
              <a:rPr lang="ru-RU" altLang="ru-RU" sz="7200" dirty="0"/>
              <a:t>с требованиями системы качества.   </a:t>
            </a:r>
          </a:p>
          <a:p>
            <a:pPr marL="0" indent="0" algn="just">
              <a:lnSpc>
                <a:spcPct val="115000"/>
              </a:lnSpc>
              <a:buClr>
                <a:srgbClr val="000000"/>
              </a:buClr>
              <a:buNone/>
              <a:defRPr/>
            </a:pPr>
            <a:r>
              <a:rPr lang="ru-RU" altLang="ru-RU" sz="7200" dirty="0"/>
              <a:t>Высокое качество подготовки бакалавров и магистров, осуществляемое на Юридическом факультете, признано юридическим сообществом, что подтверждено </a:t>
            </a:r>
            <a:r>
              <a:rPr lang="ru-RU" altLang="ru-RU" sz="7200" dirty="0" smtClean="0"/>
              <a:t>свидетельствами об общественной аккредитации, выданными Общероссийской общественной организацией «Ассоциация юристов России» и </a:t>
            </a:r>
            <a:r>
              <a:rPr lang="ru-RU" altLang="ru-RU" sz="7200" dirty="0"/>
              <a:t>Ассоциацией юридического образования.</a:t>
            </a:r>
            <a:endParaRPr lang="ru-RU" altLang="ru-RU" sz="7200" dirty="0">
              <a:sym typeface="Lato" charset="0"/>
            </a:endParaRPr>
          </a:p>
          <a:p>
            <a:pPr>
              <a:lnSpc>
                <a:spcPct val="115000"/>
              </a:lnSpc>
              <a:buClr>
                <a:srgbClr val="000000"/>
              </a:buClr>
              <a:buNone/>
              <a:defRPr/>
            </a:pPr>
            <a:endParaRPr lang="ru-RU" sz="5500" dirty="0">
              <a:sym typeface="Lato" charset="0"/>
            </a:endParaRPr>
          </a:p>
          <a:p>
            <a:pPr marL="0" indent="0">
              <a:lnSpc>
                <a:spcPct val="115000"/>
              </a:lnSpc>
              <a:spcBef>
                <a:spcPct val="0"/>
              </a:spcBef>
              <a:spcAft>
                <a:spcPct val="0"/>
              </a:spcAft>
              <a:buClr>
                <a:schemeClr val="accent1"/>
              </a:buClr>
              <a:buNone/>
            </a:pPr>
            <a:r>
              <a:rPr lang="ru-RU" altLang="ru-RU" sz="5500" dirty="0" smtClean="0">
                <a:sym typeface="Comfortaa" charset="0"/>
              </a:rPr>
              <a:t> </a:t>
            </a:r>
            <a:endParaRPr lang="ru-RU" sz="5500" dirty="0"/>
          </a:p>
          <a:p>
            <a:pPr marL="0" indent="0" algn="just">
              <a:buNone/>
            </a:pPr>
            <a:endParaRPr lang="ru-RU" sz="2500" dirty="0"/>
          </a:p>
          <a:p>
            <a:endParaRPr lang="ru-RU" dirty="0"/>
          </a:p>
        </p:txBody>
      </p:sp>
      <p:sp>
        <p:nvSpPr>
          <p:cNvPr id="14" name="Текст 13"/>
          <p:cNvSpPr>
            <a:spLocks noGrp="1"/>
          </p:cNvSpPr>
          <p:nvPr>
            <p:ph type="body" sz="half" idx="2"/>
          </p:nvPr>
        </p:nvSpPr>
        <p:spPr>
          <a:xfrm>
            <a:off x="295824" y="4165137"/>
            <a:ext cx="3259476" cy="1563515"/>
          </a:xfrm>
        </p:spPr>
        <p:txBody>
          <a:bodyPr>
            <a:normAutofit fontScale="70000" lnSpcReduction="20000"/>
          </a:bodyPr>
          <a:lstStyle/>
          <a:p>
            <a:pPr algn="ctr">
              <a:lnSpc>
                <a:spcPct val="120000"/>
              </a:lnSpc>
              <a:spcBef>
                <a:spcPts val="0"/>
              </a:spcBef>
              <a:defRPr/>
            </a:pPr>
            <a:r>
              <a:rPr lang="ru-RU" sz="2300" dirty="0" smtClean="0">
                <a:ea typeface="Verdana" pitchFamily="34" charset="0"/>
                <a:cs typeface="Times New Roman" panose="02020603050405020304" pitchFamily="18" charset="0"/>
                <a:sym typeface="Raleway"/>
              </a:rPr>
              <a:t>Декан </a:t>
            </a:r>
            <a:r>
              <a:rPr lang="ru-RU" sz="2300" dirty="0">
                <a:ea typeface="Verdana" pitchFamily="34" charset="0"/>
                <a:cs typeface="Times New Roman" panose="02020603050405020304" pitchFamily="18" charset="0"/>
                <a:sym typeface="Raleway"/>
              </a:rPr>
              <a:t>юридического факультета - </a:t>
            </a:r>
            <a:r>
              <a:rPr lang="ru-RU" sz="2300" dirty="0" smtClean="0">
                <a:ea typeface="Verdana" pitchFamily="34" charset="0"/>
                <a:cs typeface="Times New Roman" panose="02020603050405020304" pitchFamily="18" charset="0"/>
                <a:sym typeface="Raleway"/>
              </a:rPr>
              <a:t>доктор юридических </a:t>
            </a:r>
            <a:r>
              <a:rPr lang="ru-RU" sz="2300" dirty="0">
                <a:ea typeface="Verdana" pitchFamily="34" charset="0"/>
                <a:cs typeface="Times New Roman" panose="02020603050405020304" pitchFamily="18" charset="0"/>
                <a:sym typeface="Raleway"/>
              </a:rPr>
              <a:t>наук, профессор</a:t>
            </a:r>
            <a:r>
              <a:rPr lang="ru-RU" sz="2300" dirty="0" smtClean="0">
                <a:ea typeface="Verdana" pitchFamily="34" charset="0"/>
                <a:cs typeface="Times New Roman" panose="02020603050405020304" pitchFamily="18" charset="0"/>
                <a:sym typeface="Raleway"/>
              </a:rPr>
              <a:t>, член </a:t>
            </a:r>
            <a:r>
              <a:rPr lang="ru-RU" sz="2300" dirty="0">
                <a:ea typeface="Verdana" pitchFamily="34" charset="0"/>
                <a:cs typeface="Times New Roman" panose="02020603050405020304" pitchFamily="18" charset="0"/>
                <a:sym typeface="Raleway"/>
              </a:rPr>
              <a:t>Ассоциации юристов </a:t>
            </a:r>
            <a:r>
              <a:rPr lang="ru-RU" sz="2300" dirty="0" smtClean="0">
                <a:ea typeface="Verdana" pitchFamily="34" charset="0"/>
                <a:cs typeface="Times New Roman" panose="02020603050405020304" pitchFamily="18" charset="0"/>
                <a:sym typeface="Raleway"/>
              </a:rPr>
              <a:t>России </a:t>
            </a:r>
          </a:p>
          <a:p>
            <a:pPr algn="ctr">
              <a:lnSpc>
                <a:spcPct val="120000"/>
              </a:lnSpc>
              <a:spcBef>
                <a:spcPts val="0"/>
              </a:spcBef>
              <a:defRPr/>
            </a:pPr>
            <a:r>
              <a:rPr lang="ru-RU" sz="2300" dirty="0" smtClean="0">
                <a:ea typeface="Verdana" pitchFamily="34" charset="0"/>
                <a:cs typeface="Times New Roman" panose="02020603050405020304" pitchFamily="18" charset="0"/>
                <a:sym typeface="Raleway"/>
              </a:rPr>
              <a:t>Станислав </a:t>
            </a:r>
            <a:r>
              <a:rPr lang="ru-RU" sz="2300" dirty="0">
                <a:ea typeface="Verdana" pitchFamily="34" charset="0"/>
                <a:cs typeface="Times New Roman" panose="02020603050405020304" pitchFamily="18" charset="0"/>
                <a:sym typeface="Raleway"/>
              </a:rPr>
              <a:t>Владимирович Тимофеев</a:t>
            </a:r>
            <a:endParaRPr lang="ru-RU" sz="2300" dirty="0">
              <a:ea typeface="Verdana" pitchFamily="34" charset="0"/>
              <a:cs typeface="Times New Roman" panose="02020603050405020304" pitchFamily="18" charset="0"/>
            </a:endParaRPr>
          </a:p>
          <a:p>
            <a:pPr algn="just"/>
            <a:endParaRPr lang="ru-RU" dirty="0"/>
          </a:p>
        </p:txBody>
      </p:sp>
      <p:pic>
        <p:nvPicPr>
          <p:cNvPr id="12" name="Google Shape;199;p20"/>
          <p:cNvPicPr preferRelativeResize="0"/>
          <p:nvPr/>
        </p:nvPicPr>
        <p:blipFill>
          <a:blip r:embed="rId4"/>
          <a:stretch>
            <a:fillRect/>
          </a:stretch>
        </p:blipFill>
        <p:spPr>
          <a:xfrm>
            <a:off x="10679535" y="2122175"/>
            <a:ext cx="1203325" cy="1706563"/>
          </a:xfrm>
          <a:prstGeom prst="rect">
            <a:avLst/>
          </a:prstGeom>
          <a:noFill/>
          <a:ln>
            <a:noFill/>
          </a:ln>
        </p:spPr>
      </p:pic>
      <p:pic>
        <p:nvPicPr>
          <p:cNvPr id="16" name="Google Shape;198;p20"/>
          <p:cNvPicPr preferRelativeResize="0"/>
          <p:nvPr/>
        </p:nvPicPr>
        <p:blipFill rotWithShape="1">
          <a:blip r:embed="rId5"/>
          <a:srcRect l="2857"/>
          <a:stretch/>
        </p:blipFill>
        <p:spPr>
          <a:xfrm>
            <a:off x="10679535" y="4072414"/>
            <a:ext cx="1203325" cy="1748963"/>
          </a:xfrm>
          <a:prstGeom prst="rect">
            <a:avLst/>
          </a:prstGeom>
          <a:noFill/>
          <a:ln>
            <a:noFill/>
          </a:ln>
        </p:spPr>
      </p:pic>
      <p:sp>
        <p:nvSpPr>
          <p:cNvPr id="2" name="Прямоугольник 1"/>
          <p:cNvSpPr/>
          <p:nvPr/>
        </p:nvSpPr>
        <p:spPr>
          <a:xfrm>
            <a:off x="3504462" y="758856"/>
            <a:ext cx="8687538" cy="1200329"/>
          </a:xfrm>
          <a:prstGeom prst="rect">
            <a:avLst/>
          </a:prstGeom>
        </p:spPr>
        <p:txBody>
          <a:bodyPr wrap="square">
            <a:spAutoFit/>
          </a:bodyPr>
          <a:lstStyle/>
          <a:p>
            <a:r>
              <a:rPr lang="ru-RU" dirty="0" smtClean="0"/>
              <a:t>Впереди </a:t>
            </a:r>
            <a:r>
              <a:rPr lang="ru-RU" dirty="0"/>
              <a:t>в</a:t>
            </a:r>
            <a:r>
              <a:rPr lang="ru-RU" dirty="0" smtClean="0"/>
              <a:t>ас </a:t>
            </a:r>
            <a:r>
              <a:rPr lang="ru-RU" dirty="0"/>
              <a:t>ждет долгий и увлекательный путь в страну профессиональных знаний и умений под руководством опытных наставников - преподавателей нашего факультета.</a:t>
            </a:r>
            <a:br>
              <a:rPr lang="ru-RU" dirty="0"/>
            </a:br>
            <a:r>
              <a:rPr lang="ru-RU" dirty="0"/>
              <a:t>Ваша студенческая </a:t>
            </a:r>
            <a:r>
              <a:rPr lang="ru-RU" dirty="0" smtClean="0"/>
              <a:t>жизнь - самый </a:t>
            </a:r>
            <a:r>
              <a:rPr lang="ru-RU" dirty="0"/>
              <a:t>яркий и запоминающийся этап в жизни любого </a:t>
            </a:r>
            <a:r>
              <a:rPr lang="ru-RU" dirty="0" smtClean="0"/>
              <a:t>человека - </a:t>
            </a:r>
            <a:r>
              <a:rPr lang="ru-RU" dirty="0"/>
              <a:t>будет насыщенной, познавательной и, несомненно, </a:t>
            </a:r>
            <a:r>
              <a:rPr lang="ru-RU" dirty="0" smtClean="0"/>
              <a:t>интересной!</a:t>
            </a:r>
            <a:endParaRPr lang="ru-RU" dirty="0"/>
          </a:p>
        </p:txBody>
      </p:sp>
      <p:sp>
        <p:nvSpPr>
          <p:cNvPr id="3" name="Прямоугольник 2"/>
          <p:cNvSpPr/>
          <p:nvPr/>
        </p:nvSpPr>
        <p:spPr>
          <a:xfrm>
            <a:off x="3555300" y="134201"/>
            <a:ext cx="7734371" cy="729430"/>
          </a:xfrm>
          <a:prstGeom prst="rect">
            <a:avLst/>
          </a:prstGeom>
        </p:spPr>
        <p:txBody>
          <a:bodyPr wrap="square">
            <a:spAutoFit/>
          </a:bodyPr>
          <a:lstStyle/>
          <a:p>
            <a:pPr algn="ctr">
              <a:lnSpc>
                <a:spcPct val="115000"/>
              </a:lnSpc>
              <a:spcBef>
                <a:spcPct val="0"/>
              </a:spcBef>
              <a:spcAft>
                <a:spcPct val="0"/>
              </a:spcAft>
              <a:buClr>
                <a:schemeClr val="accent1"/>
              </a:buClr>
            </a:pPr>
            <a:r>
              <a:rPr lang="ru-RU" b="1" dirty="0">
                <a:solidFill>
                  <a:srgbClr val="19325F"/>
                </a:solidFill>
                <a:latin typeface="Arial Black" panose="020B0A04020102020204" pitchFamily="34" charset="0"/>
              </a:rPr>
              <a:t>Дорогие друзья! </a:t>
            </a:r>
          </a:p>
          <a:p>
            <a:pPr algn="ctr">
              <a:lnSpc>
                <a:spcPct val="115000"/>
              </a:lnSpc>
              <a:spcBef>
                <a:spcPct val="0"/>
              </a:spcBef>
              <a:spcAft>
                <a:spcPct val="0"/>
              </a:spcAft>
              <a:buClr>
                <a:schemeClr val="accent1"/>
              </a:buClr>
            </a:pPr>
            <a:r>
              <a:rPr lang="ru-RU" b="1" dirty="0" smtClean="0">
                <a:solidFill>
                  <a:srgbClr val="19325F"/>
                </a:solidFill>
                <a:latin typeface="Arial Black" panose="020B0A04020102020204" pitchFamily="34" charset="0"/>
              </a:rPr>
              <a:t>Приветствуем </a:t>
            </a:r>
            <a:r>
              <a:rPr lang="ru-RU" b="1" dirty="0">
                <a:solidFill>
                  <a:srgbClr val="19325F"/>
                </a:solidFill>
                <a:latin typeface="Arial Black" panose="020B0A04020102020204" pitchFamily="34" charset="0"/>
              </a:rPr>
              <a:t>в лучшем вузе на всю страну</a:t>
            </a:r>
            <a:r>
              <a:rPr lang="ru-RU" b="1" dirty="0" smtClean="0">
                <a:solidFill>
                  <a:srgbClr val="19325F"/>
                </a:solidFill>
                <a:latin typeface="Arial Black" panose="020B0A04020102020204" pitchFamily="34" charset="0"/>
              </a:rPr>
              <a:t>!</a:t>
            </a:r>
            <a:endParaRPr lang="ru-RU" b="1" dirty="0">
              <a:solidFill>
                <a:srgbClr val="19325F"/>
              </a:solidFill>
              <a:latin typeface="Arial Black" panose="020B0A04020102020204" pitchFamily="34" charset="0"/>
            </a:endParaRPr>
          </a:p>
        </p:txBody>
      </p:sp>
      <p:sp>
        <p:nvSpPr>
          <p:cNvPr id="5" name="Прямоугольник 4"/>
          <p:cNvSpPr/>
          <p:nvPr/>
        </p:nvSpPr>
        <p:spPr>
          <a:xfrm rot="5400000">
            <a:off x="8323005"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702704"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825" y="223520"/>
            <a:ext cx="3039769" cy="3848894"/>
          </a:xfrm>
          <a:prstGeom prst="rect">
            <a:avLst/>
          </a:prstGeom>
        </p:spPr>
      </p:pic>
    </p:spTree>
    <p:extLst>
      <p:ext uri="{BB962C8B-B14F-4D97-AF65-F5344CB8AC3E}">
        <p14:creationId xmlns:p14="http://schemas.microsoft.com/office/powerpoint/2010/main" val="4233456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19;p31"/>
          <p:cNvPicPr preferRelativeResize="0"/>
          <p:nvPr/>
        </p:nvPicPr>
        <p:blipFill rotWithShape="1">
          <a:blip r:embed="rId2"/>
          <a:srcRect l="17409" b="28769"/>
          <a:stretch/>
        </p:blipFill>
        <p:spPr>
          <a:xfrm>
            <a:off x="9383292" y="4263877"/>
            <a:ext cx="2808708" cy="1792607"/>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7" name="Google Shape;316;p31"/>
          <p:cNvPicPr preferRelativeResize="0"/>
          <p:nvPr/>
        </p:nvPicPr>
        <p:blipFill rotWithShape="1">
          <a:blip r:embed="rId3"/>
          <a:srcRect t="6701" r="1874" b="39080"/>
          <a:stretch/>
        </p:blipFill>
        <p:spPr>
          <a:xfrm>
            <a:off x="6234778" y="4253971"/>
            <a:ext cx="3322637" cy="1836738"/>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6" name="Google Shape;318;p31"/>
          <p:cNvPicPr preferRelativeResize="0"/>
          <p:nvPr/>
        </p:nvPicPr>
        <p:blipFill rotWithShape="1">
          <a:blip r:embed="rId4"/>
          <a:srcRect r="4214" b="33858"/>
          <a:stretch/>
        </p:blipFill>
        <p:spPr>
          <a:xfrm>
            <a:off x="3695404" y="4253971"/>
            <a:ext cx="2539374" cy="1802513"/>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5" name="Google Shape;321;p31"/>
          <p:cNvPicPr preferRelativeResize="0"/>
          <p:nvPr/>
        </p:nvPicPr>
        <p:blipFill rotWithShape="1">
          <a:blip r:embed="rId5"/>
          <a:srcRect t="11769" r="3175"/>
          <a:stretch/>
        </p:blipFill>
        <p:spPr>
          <a:xfrm>
            <a:off x="1793579" y="4253980"/>
            <a:ext cx="1901825" cy="172402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4" name="Google Shape;320;p3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8806" t="9708" r="31676" b="38074"/>
          <a:stretch>
            <a:fillRect/>
          </a:stretch>
        </p:blipFill>
        <p:spPr bwMode="auto">
          <a:xfrm>
            <a:off x="7408" y="4253984"/>
            <a:ext cx="1786171" cy="1883283"/>
          </a:xfrm>
          <a:prstGeom prst="rect">
            <a:avLst/>
          </a:prstGeom>
          <a:noFill/>
          <a:ln w="9525" cap="flat" cmpd="sng">
            <a:noFill/>
            <a:prstDash val="solid"/>
            <a:round/>
            <a:headEnd type="none" w="sm" len="sm"/>
            <a:tailEnd type="none" w="sm" len="sm"/>
          </a:ln>
          <a:effectLst>
            <a:outerShdw dist="76200" sx="1000" sy="1000" algn="bl" rotWithShape="0">
              <a:srgbClr val="073763"/>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7"/>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2103120" y="771127"/>
            <a:ext cx="7680960" cy="769441"/>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НА НАШЕМ ФАКУЛЬТЕТЕ САМЫЕ ИНТЕРЕСНЫЕ ВСТРЕЧИ!</a:t>
            </a:r>
            <a:endParaRPr lang="ru-RU" sz="2200" b="1" dirty="0">
              <a:solidFill>
                <a:srgbClr val="19325F"/>
              </a:solidFill>
              <a:latin typeface="Arial Black" panose="020B0A04020102020204" pitchFamily="34" charset="0"/>
            </a:endParaRPr>
          </a:p>
        </p:txBody>
      </p:sp>
      <p:pic>
        <p:nvPicPr>
          <p:cNvPr id="10" name="Google Shape;317;p31"/>
          <p:cNvPicPr preferRelativeResize="0"/>
          <p:nvPr/>
        </p:nvPicPr>
        <p:blipFill rotWithShape="1">
          <a:blip r:embed="rId8"/>
          <a:srcRect l="42999" t="48661" r="18100" b="15696"/>
          <a:stretch/>
        </p:blipFill>
        <p:spPr>
          <a:xfrm>
            <a:off x="9993363" y="2269525"/>
            <a:ext cx="2198637" cy="200563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3" name="Google Shape;322;p31"/>
          <p:cNvPicPr preferRelativeResize="0"/>
          <p:nvPr/>
        </p:nvPicPr>
        <p:blipFill>
          <a:blip r:embed="rId9"/>
          <a:stretch>
            <a:fillRect/>
          </a:stretch>
        </p:blipFill>
        <p:spPr>
          <a:xfrm>
            <a:off x="7750801" y="2269524"/>
            <a:ext cx="2242562" cy="200563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sp>
        <p:nvSpPr>
          <p:cNvPr id="19" name="Прямоугольник 18"/>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20" name="Прямоугольник 19"/>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21" name="Прямоугольник 20"/>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6" name="Рисунок 5"/>
          <p:cNvPicPr>
            <a:picLocks noChangeAspect="1"/>
          </p:cNvPicPr>
          <p:nvPr/>
        </p:nvPicPr>
        <p:blipFill rotWithShape="1">
          <a:blip r:embed="rId10" cstate="print">
            <a:extLst>
              <a:ext uri="{28A0092B-C50C-407E-A947-70E740481C1C}">
                <a14:useLocalDpi xmlns:a14="http://schemas.microsoft.com/office/drawing/2010/main" val="0"/>
              </a:ext>
            </a:extLst>
          </a:blip>
          <a:srcRect t="11389" r="3064" b="28261"/>
          <a:stretch/>
        </p:blipFill>
        <p:spPr>
          <a:xfrm>
            <a:off x="2960483" y="2265753"/>
            <a:ext cx="4790318" cy="1988213"/>
          </a:xfrm>
          <a:prstGeom prst="rect">
            <a:avLst/>
          </a:prstGeom>
        </p:spPr>
      </p:pic>
      <p:pic>
        <p:nvPicPr>
          <p:cNvPr id="7" name="Рисунок 6"/>
          <p:cNvPicPr>
            <a:picLocks noChangeAspect="1"/>
          </p:cNvPicPr>
          <p:nvPr/>
        </p:nvPicPr>
        <p:blipFill rotWithShape="1">
          <a:blip r:embed="rId11" cstate="print">
            <a:extLst>
              <a:ext uri="{28A0092B-C50C-407E-A947-70E740481C1C}">
                <a14:useLocalDpi xmlns:a14="http://schemas.microsoft.com/office/drawing/2010/main" val="0"/>
              </a:ext>
            </a:extLst>
          </a:blip>
          <a:srcRect l="9055" t="19269" r="12221"/>
          <a:stretch/>
        </p:blipFill>
        <p:spPr>
          <a:xfrm>
            <a:off x="7408" y="2265753"/>
            <a:ext cx="2972214" cy="2037158"/>
          </a:xfrm>
          <a:prstGeom prst="rect">
            <a:avLst/>
          </a:prstGeom>
        </p:spPr>
      </p:pic>
    </p:spTree>
    <p:extLst>
      <p:ext uri="{BB962C8B-B14F-4D97-AF65-F5344CB8AC3E}">
        <p14:creationId xmlns:p14="http://schemas.microsoft.com/office/powerpoint/2010/main" val="71679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425570" y="169127"/>
            <a:ext cx="6096000" cy="769441"/>
          </a:xfrm>
          <a:prstGeom prst="rect">
            <a:avLst/>
          </a:prstGeom>
        </p:spPr>
        <p:txBody>
          <a:bodyPr>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a:t>
            </a:r>
            <a:r>
              <a:rPr lang="ru-RU" altLang="ru-RU" sz="2200" b="1" dirty="0" smtClean="0">
                <a:solidFill>
                  <a:srgbClr val="19325F"/>
                </a:solidFill>
                <a:latin typeface="Arial Black" panose="020B0A04020102020204" pitchFamily="34" charset="0"/>
                <a:sym typeface="Raleway" charset="-52"/>
              </a:rPr>
              <a:t>2025 </a:t>
            </a:r>
            <a:r>
              <a:rPr lang="ru-RU" altLang="ru-RU" sz="2200" b="1" dirty="0">
                <a:solidFill>
                  <a:srgbClr val="19325F"/>
                </a:solidFill>
                <a:latin typeface="Arial Black" panose="020B0A04020102020204" pitchFamily="34" charset="0"/>
                <a:sym typeface="Raleway" charset="-52"/>
              </a:rPr>
              <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БАКАЛАВРИАТ</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271424" y="1002041"/>
            <a:ext cx="6128333" cy="2307555"/>
          </a:xfrm>
          <a:prstGeom prst="rect">
            <a:avLst/>
          </a:prstGeom>
        </p:spPr>
        <p:txBody>
          <a:bodyPr wrap="square">
            <a:spAutoFit/>
          </a:bodyPr>
          <a:lstStyle/>
          <a:p>
            <a:pPr algn="ctr">
              <a:lnSpc>
                <a:spcPct val="115000"/>
              </a:lnSpc>
              <a:spcBef>
                <a:spcPts val="1000"/>
              </a:spcBef>
              <a:spcAft>
                <a:spcPct val="0"/>
              </a:spcAft>
              <a:buClr>
                <a:schemeClr val="accent1"/>
              </a:buClr>
            </a:pPr>
            <a:r>
              <a:rPr lang="ru-RU" altLang="ru-RU" sz="2000" b="1" dirty="0">
                <a:solidFill>
                  <a:srgbClr val="D6421B"/>
                </a:solidFill>
              </a:rPr>
              <a:t>Уважаемые абитуриенты!</a:t>
            </a:r>
          </a:p>
          <a:p>
            <a:pPr algn="just">
              <a:lnSpc>
                <a:spcPct val="115000"/>
              </a:lnSpc>
              <a:spcBef>
                <a:spcPts val="1000"/>
              </a:spcBef>
              <a:spcAft>
                <a:spcPct val="0"/>
              </a:spcAft>
              <a:buClr>
                <a:schemeClr val="accent1"/>
              </a:buClr>
            </a:pPr>
            <a:r>
              <a:rPr lang="ru-RU" altLang="ru-RU" dirty="0" smtClean="0"/>
              <a:t> </a:t>
            </a:r>
            <a:r>
              <a:rPr lang="ru-RU" altLang="ru-RU" sz="1750" dirty="0"/>
              <a:t>В </a:t>
            </a:r>
            <a:r>
              <a:rPr lang="ru-RU" altLang="ru-RU" sz="1750" dirty="0" smtClean="0"/>
              <a:t>2025 </a:t>
            </a:r>
            <a:r>
              <a:rPr lang="ru-RU" altLang="ru-RU" sz="1750" dirty="0"/>
              <a:t>году Юридический факультет ИЭУП РГГУ осуществляет набор на первый курс по направлениям подготовки </a:t>
            </a:r>
            <a:r>
              <a:rPr lang="ru-RU" altLang="ru-RU" sz="1750" dirty="0" err="1"/>
              <a:t>бакалавриата</a:t>
            </a:r>
            <a:r>
              <a:rPr lang="ru-RU" altLang="ru-RU" sz="1750" dirty="0"/>
              <a:t>:</a:t>
            </a:r>
          </a:p>
          <a:p>
            <a:pPr marL="271463" indent="-195263" algn="just">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очная (дневная) форма обучения</a:t>
            </a:r>
          </a:p>
          <a:p>
            <a:pPr marL="271463" indent="-195263" algn="just">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очно-заочная (вечерняя) форма </a:t>
            </a:r>
            <a:r>
              <a:rPr lang="ru-RU" altLang="ru-RU" sz="1750" dirty="0" smtClean="0"/>
              <a:t>обучения</a:t>
            </a:r>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0650" r="17445"/>
          <a:stretch/>
        </p:blipFill>
        <p:spPr>
          <a:xfrm>
            <a:off x="6664960" y="0"/>
            <a:ext cx="5511844" cy="5978006"/>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99" y="3485522"/>
            <a:ext cx="917453" cy="917453"/>
          </a:xfrm>
          <a:prstGeom prst="rect">
            <a:avLst/>
          </a:prstGeom>
        </p:spPr>
      </p:pic>
      <p:sp>
        <p:nvSpPr>
          <p:cNvPr id="8" name="TextBox 7"/>
          <p:cNvSpPr txBox="1"/>
          <p:nvPr/>
        </p:nvSpPr>
        <p:spPr>
          <a:xfrm>
            <a:off x="814298" y="3442604"/>
            <a:ext cx="5561877" cy="1003288"/>
          </a:xfrm>
          <a:prstGeom prst="rect">
            <a:avLst/>
          </a:prstGeom>
          <a:noFill/>
        </p:spPr>
        <p:txBody>
          <a:bodyPr wrap="square" rtlCol="0">
            <a:spAutoFit/>
          </a:bodyPr>
          <a:lstStyle/>
          <a:p>
            <a:pPr algn="just">
              <a:lnSpc>
                <a:spcPct val="115000"/>
              </a:lnSpc>
              <a:spcBef>
                <a:spcPct val="0"/>
              </a:spcBef>
              <a:spcAft>
                <a:spcPct val="0"/>
              </a:spcAft>
              <a:buClr>
                <a:srgbClr val="003B76"/>
              </a:buClr>
              <a:buSzPts val="1100"/>
            </a:pPr>
            <a:r>
              <a:rPr lang="ru-RU" altLang="ru-RU" sz="1750" dirty="0">
                <a:sym typeface="Raleway" charset="-52"/>
              </a:rPr>
              <a:t>заочная форма обучения - реализуется с применением дистанционных образовательных технологий (поступление на базе высшего образования)</a:t>
            </a:r>
          </a:p>
        </p:txBody>
      </p:sp>
      <p:sp>
        <p:nvSpPr>
          <p:cNvPr id="16" name="TextBox 15"/>
          <p:cNvSpPr txBox="1"/>
          <p:nvPr/>
        </p:nvSpPr>
        <p:spPr>
          <a:xfrm>
            <a:off x="425570" y="4599607"/>
            <a:ext cx="6081112" cy="1169551"/>
          </a:xfrm>
          <a:prstGeom prst="rect">
            <a:avLst/>
          </a:prstGeom>
          <a:noFill/>
        </p:spPr>
        <p:txBody>
          <a:bodyPr wrap="square" rtlCol="0">
            <a:spAutoFit/>
          </a:bodyPr>
          <a:lstStyle/>
          <a:p>
            <a:pPr indent="447675" algn="just">
              <a:spcBef>
                <a:spcPts val="1000"/>
              </a:spcBef>
              <a:spcAft>
                <a:spcPct val="0"/>
              </a:spcAft>
              <a:buClr>
                <a:srgbClr val="C00000"/>
              </a:buClr>
              <a:buSzPct val="120000"/>
              <a:buFont typeface="Wingdings" panose="05000000000000000000" pitchFamily="2" charset="2"/>
              <a:buChar char="§"/>
              <a:defRPr/>
            </a:pPr>
            <a:r>
              <a:rPr lang="ru-RU" altLang="ru-RU" sz="1750" dirty="0">
                <a:sym typeface="Raleway" charset="-52"/>
              </a:rPr>
              <a:t>40 мест на основании договора (ориентировочную стоимость обучения за семестр, порядок оплаты и условия поступления уточнять на портале Дистанционных образовательных технологий (ДОТ) РГГУ</a:t>
            </a:r>
            <a:r>
              <a:rPr lang="ru-RU" altLang="ru-RU" sz="1750" dirty="0" smtClean="0">
                <a:sym typeface="Raleway" charset="-52"/>
              </a:rPr>
              <a:t>)</a:t>
            </a:r>
            <a:endParaRPr lang="ru-RU" altLang="ru-RU" sz="1750" dirty="0">
              <a:sym typeface="Raleway" charset="-52"/>
            </a:endParaRPr>
          </a:p>
        </p:txBody>
      </p:sp>
    </p:spTree>
    <p:extLst>
      <p:ext uri="{BB962C8B-B14F-4D97-AF65-F5344CB8AC3E}">
        <p14:creationId xmlns:p14="http://schemas.microsoft.com/office/powerpoint/2010/main" val="253141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6228784" y="317733"/>
            <a:ext cx="5894389" cy="1994777"/>
          </a:xfrm>
          <a:prstGeom prst="rect">
            <a:avLst/>
          </a:prstGeom>
        </p:spPr>
        <p:txBody>
          <a:bodyPr wrap="square">
            <a:spAutoFit/>
          </a:bodyPr>
          <a:lstStyle/>
          <a:p>
            <a:pPr algn="just">
              <a:lnSpc>
                <a:spcPct val="115000"/>
              </a:lnSpc>
              <a:buClr>
                <a:schemeClr val="accent1"/>
              </a:buClr>
              <a:defRPr/>
            </a:pPr>
            <a:r>
              <a:rPr lang="ru-RU" sz="2000" b="1" dirty="0">
                <a:solidFill>
                  <a:srgbClr val="D6421B"/>
                </a:solidFill>
                <a:sym typeface="Arial" charset="0"/>
              </a:rPr>
              <a:t>Финансово-правовой профиль </a:t>
            </a:r>
            <a:r>
              <a:rPr lang="ru-RU" sz="1750" dirty="0">
                <a:sym typeface="Arial" charset="0"/>
              </a:rPr>
              <a:t>ориентирован на современную модель подготовки юристов в сфере финансового, бюджетного, банковского, валютного, налогового законодательства, деятельности, связанной с предотвращением и расследованием экономических правонарушений и преступлений.</a:t>
            </a:r>
          </a:p>
        </p:txBody>
      </p:sp>
      <p:sp>
        <p:nvSpPr>
          <p:cNvPr id="10" name="Прямоугольник 9"/>
          <p:cNvSpPr/>
          <p:nvPr/>
        </p:nvSpPr>
        <p:spPr>
          <a:xfrm>
            <a:off x="6228784" y="2377413"/>
            <a:ext cx="5894390" cy="2932726"/>
          </a:xfrm>
          <a:prstGeom prst="rect">
            <a:avLst/>
          </a:prstGeom>
        </p:spPr>
        <p:txBody>
          <a:bodyPr wrap="square">
            <a:spAutoFit/>
          </a:bodyPr>
          <a:lstStyle/>
          <a:p>
            <a:pPr algn="just">
              <a:lnSpc>
                <a:spcPct val="115000"/>
              </a:lnSpc>
              <a:buClr>
                <a:schemeClr val="accent1"/>
              </a:buClr>
              <a:defRPr/>
            </a:pPr>
            <a:r>
              <a:rPr lang="en-US" altLang="ru-RU"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t/>
            </a:r>
            <a:br>
              <a:rPr lang="en-US" altLang="ru-RU"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br>
            <a:r>
              <a:rPr lang="ru-RU" altLang="ru-RU" sz="2000" b="1" dirty="0">
                <a:solidFill>
                  <a:srgbClr val="D6421B"/>
                </a:solidFill>
              </a:rPr>
              <a:t>Вы сможете работать </a:t>
            </a:r>
            <a:r>
              <a:rPr lang="ru-RU" altLang="ru-RU" sz="1750" dirty="0"/>
              <a:t>юристом в финансовых, таможенных и налоговых органах, коммерческих организациях, в юридических службах банков, на рынках ценных бумаг, осуществлять юридическое сопровождение сделок на биржах, инвестиционных сделок, осуществлять юридическое представительство посредством арбитражного судопроизводства, а также в судах общей юрисдикции.</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7252" r="15949"/>
          <a:stretch/>
        </p:blipFill>
        <p:spPr>
          <a:xfrm>
            <a:off x="0" y="0"/>
            <a:ext cx="5990385" cy="5978008"/>
          </a:xfrm>
          <a:prstGeom prst="rect">
            <a:avLst/>
          </a:prstGeom>
        </p:spPr>
      </p:pic>
    </p:spTree>
    <p:extLst>
      <p:ext uri="{BB962C8B-B14F-4D97-AF65-F5344CB8AC3E}">
        <p14:creationId xmlns:p14="http://schemas.microsoft.com/office/powerpoint/2010/main" val="16284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295824" y="208725"/>
            <a:ext cx="6689779" cy="26141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Государственно-правовой профиль  </a:t>
            </a:r>
            <a:r>
              <a:rPr lang="ru-RU" altLang="ru-RU" sz="1750" dirty="0"/>
              <a:t>направлен на подготовку юристов в сфере осуществления деятельности государственных органов власти и органов местного самоуправления, а также реализации экспертно-консультационной  работы в правовых службах юридических лиц по различным вопросам административно-процессуального характера, связанным с взаимодействием участников правовых отношений с органами публичной власти и их должностными лицами.</a:t>
            </a:r>
          </a:p>
        </p:txBody>
      </p:sp>
      <p:sp>
        <p:nvSpPr>
          <p:cNvPr id="10" name="Прямоугольник 9"/>
          <p:cNvSpPr/>
          <p:nvPr/>
        </p:nvSpPr>
        <p:spPr>
          <a:xfrm>
            <a:off x="295824" y="2938518"/>
            <a:ext cx="6689779" cy="29238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Вы сможете работать </a:t>
            </a:r>
            <a:r>
              <a:rPr lang="ru-RU" altLang="ru-RU" sz="1750" dirty="0"/>
              <a:t>в органах государственной  власти и  муниципальных органах, а именно, проводить экспертизы актов и проектов актов органов государственной власти и местного самоуправления; представлять интересы государственных и муниципальных органов, предприятий и организаций всех форм собственности, физических лиц в судебных и контрольно-надзорных органах; осуществлять юридические консультации физических и юридических лиц в области публично-правовых отношений.</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16736" r="27562"/>
          <a:stretch/>
        </p:blipFill>
        <p:spPr>
          <a:xfrm>
            <a:off x="7075055" y="0"/>
            <a:ext cx="5116946" cy="5978006"/>
          </a:xfrm>
          <a:prstGeom prst="rect">
            <a:avLst/>
          </a:prstGeom>
        </p:spPr>
      </p:pic>
    </p:spTree>
    <p:extLst>
      <p:ext uri="{BB962C8B-B14F-4D97-AF65-F5344CB8AC3E}">
        <p14:creationId xmlns:p14="http://schemas.microsoft.com/office/powerpoint/2010/main" val="201189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1"/>
            <a:ext cx="4063114" cy="60564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4499572" y="546620"/>
            <a:ext cx="7242772" cy="29238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Уголовно-правовой профиль </a:t>
            </a:r>
            <a:r>
              <a:rPr lang="ru-RU" altLang="ru-RU" sz="1750" dirty="0"/>
              <a:t>занимает  важное место в области юридического знания и практики, способствует  особому  пониманию содержания прав и свобод человека и гражданина и необходимости их охраны. Такое </a:t>
            </a:r>
            <a:r>
              <a:rPr lang="ru-RU" altLang="ru-RU" sz="1750" dirty="0" err="1"/>
              <a:t>правопонимание</a:t>
            </a:r>
            <a:r>
              <a:rPr lang="ru-RU" altLang="ru-RU" sz="1750" dirty="0"/>
              <a:t> отвечает идеям демократического правового государства, так как воспитание правосознания законопослушного гражданина основано на раскрытии не столько принудительного потенциала уголовного права, сколько на его характеристике как одного из важнейших эталонов цивилизованных отношений между людьми.</a:t>
            </a:r>
          </a:p>
        </p:txBody>
      </p:sp>
      <p:sp>
        <p:nvSpPr>
          <p:cNvPr id="10" name="Прямоугольник 9"/>
          <p:cNvSpPr/>
          <p:nvPr/>
        </p:nvSpPr>
        <p:spPr>
          <a:xfrm>
            <a:off x="4499572" y="3598159"/>
            <a:ext cx="7278986" cy="1994777"/>
          </a:xfrm>
          <a:prstGeom prst="rect">
            <a:avLst/>
          </a:prstGeom>
        </p:spPr>
        <p:txBody>
          <a:bodyPr wrap="square">
            <a:spAutoFit/>
          </a:bodyPr>
          <a:lstStyle/>
          <a:p>
            <a:pPr algn="just">
              <a:lnSpc>
                <a:spcPct val="115000"/>
              </a:lnSpc>
              <a:buClr>
                <a:schemeClr val="accent1"/>
              </a:buClr>
              <a:defRPr/>
            </a:pPr>
            <a:r>
              <a:rPr lang="ru-RU" altLang="ru-RU" b="1" i="1" dirty="0" smtClean="0">
                <a:solidFill>
                  <a:srgbClr val="15285A"/>
                </a:solidFill>
                <a:latin typeface="Verdana" panose="020B0604030504040204" pitchFamily="34" charset="0"/>
                <a:cs typeface="Arial" panose="020B0604020202020204" pitchFamily="34" charset="0"/>
              </a:rPr>
              <a:t> </a:t>
            </a:r>
            <a:r>
              <a:rPr lang="ru-RU" altLang="ru-RU" sz="2000" b="1" dirty="0">
                <a:solidFill>
                  <a:srgbClr val="D6421B"/>
                </a:solidFill>
              </a:rPr>
              <a:t>Вы сможете работать </a:t>
            </a:r>
            <a:r>
              <a:rPr lang="ru-RU" altLang="ru-RU" sz="1750" dirty="0"/>
              <a:t>в органах прокуратуры и судебной власти, в правоохранительных  органах, в частности, оперативно-розыскной и следственной сферах  деятельности; органах уголовно-исполнительной системы наказания; заниматься криминалистическими экспертизами, криминологическими исследованиями преступного поведения;  реализовывать адвокатскую деятельность в уголовно- правовой сфере.</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162143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369759" y="731921"/>
            <a:ext cx="5442566" cy="2304477"/>
          </a:xfrm>
          <a:prstGeom prst="rect">
            <a:avLst/>
          </a:prstGeom>
        </p:spPr>
        <p:txBody>
          <a:bodyPr wrap="square">
            <a:spAutoFit/>
          </a:bodyPr>
          <a:lstStyle/>
          <a:p>
            <a:pPr algn="just">
              <a:lnSpc>
                <a:spcPct val="115000"/>
              </a:lnSpc>
              <a:buClr>
                <a:schemeClr val="accent1"/>
              </a:buClr>
              <a:defRPr/>
            </a:pPr>
            <a:r>
              <a:rPr lang="ru-RU" sz="2000" b="1" dirty="0">
                <a:solidFill>
                  <a:srgbClr val="D6421B"/>
                </a:solidFill>
                <a:sym typeface="Arial" charset="0"/>
              </a:rPr>
              <a:t>Гражданско-правовой профиль </a:t>
            </a:r>
            <a:r>
              <a:rPr lang="ru-RU" sz="1750" dirty="0">
                <a:sym typeface="Arial" charset="0"/>
              </a:rPr>
              <a:t>сочетает классическое юридическое образование с изучением комплекса </a:t>
            </a:r>
            <a:r>
              <a:rPr lang="ru-RU" sz="1750" dirty="0" err="1">
                <a:sym typeface="Arial" charset="0"/>
              </a:rPr>
              <a:t>частно</a:t>
            </a:r>
            <a:r>
              <a:rPr lang="ru-RU" sz="1750" dirty="0">
                <a:sym typeface="Arial" charset="0"/>
              </a:rPr>
              <a:t>-правовых дисциплин, что позволяет обеспечить подготовку юристов, способных осуществлять квалифицированную юридическую деятельность в области гражданско-правовых отношений.</a:t>
            </a:r>
          </a:p>
        </p:txBody>
      </p:sp>
      <p:sp>
        <p:nvSpPr>
          <p:cNvPr id="10" name="Прямоугольник 9"/>
          <p:cNvSpPr/>
          <p:nvPr/>
        </p:nvSpPr>
        <p:spPr>
          <a:xfrm>
            <a:off x="369759" y="3114870"/>
            <a:ext cx="5442566" cy="2346348"/>
          </a:xfrm>
          <a:prstGeom prst="rect">
            <a:avLst/>
          </a:prstGeom>
        </p:spPr>
        <p:txBody>
          <a:bodyPr wrap="square">
            <a:spAutoFit/>
          </a:bodyPr>
          <a:lstStyle/>
          <a:p>
            <a:pPr lvl="0" algn="just">
              <a:lnSpc>
                <a:spcPct val="115000"/>
              </a:lnSpc>
              <a:buClr>
                <a:srgbClr val="5B9BD5"/>
              </a:buClr>
              <a:defRPr/>
            </a:pPr>
            <a:r>
              <a:rPr lang="ru-RU" altLang="ru-RU" sz="2000" b="1">
                <a:solidFill>
                  <a:srgbClr val="D6421B"/>
                </a:solidFill>
              </a:rPr>
              <a:t>Вы сможете работать </a:t>
            </a:r>
            <a:r>
              <a:rPr lang="ru-RU" altLang="ru-RU" sz="1750">
                <a:solidFill>
                  <a:prstClr val="black"/>
                </a:solidFill>
              </a:rPr>
              <a:t>в юридических структурах и управлениях кадровой службы организаций любых форм собственности, в судебных органах, органах исполнительной власти, осуществлять юридическое сопровождение бизнеса, осуществлять в будущем профессиональную деятельность в качестве адвоката, нотариуса, судьи, арбитра, медиатора.</a:t>
            </a:r>
            <a:endParaRPr lang="ru-RU" sz="1750" dirty="0">
              <a:solidFill>
                <a:prstClr val="black"/>
              </a:solidFill>
            </a:endParaRPr>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6335" r="1934" b="555"/>
          <a:stretch/>
        </p:blipFill>
        <p:spPr>
          <a:xfrm>
            <a:off x="5999580" y="0"/>
            <a:ext cx="6192419" cy="5978006"/>
          </a:xfrm>
          <a:prstGeom prst="rect">
            <a:avLst/>
          </a:prstGeom>
        </p:spPr>
      </p:pic>
    </p:spTree>
    <p:extLst>
      <p:ext uri="{BB962C8B-B14F-4D97-AF65-F5344CB8AC3E}">
        <p14:creationId xmlns:p14="http://schemas.microsoft.com/office/powerpoint/2010/main" val="1460880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5872981" y="125837"/>
            <a:ext cx="4267312" cy="769441"/>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a:t>
            </a:r>
            <a:r>
              <a:rPr lang="ru-RU" altLang="ru-RU" sz="2200" b="1" dirty="0" smtClean="0">
                <a:solidFill>
                  <a:srgbClr val="19325F"/>
                </a:solidFill>
                <a:latin typeface="Arial Black" panose="020B0A04020102020204" pitchFamily="34" charset="0"/>
                <a:sym typeface="Raleway" charset="-52"/>
              </a:rPr>
              <a:t>2025</a:t>
            </a:r>
            <a:r>
              <a:rPr lang="ru-RU" altLang="ru-RU" sz="2200" b="1" dirty="0">
                <a:solidFill>
                  <a:srgbClr val="19325F"/>
                </a:solidFill>
                <a:latin typeface="Arial Black" panose="020B0A04020102020204" pitchFamily="34" charset="0"/>
                <a:sym typeface="Raleway" charset="-52"/>
              </a:rPr>
              <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МАГИСТРАТУРА</a:t>
            </a:r>
            <a:r>
              <a:rPr lang="ru-RU" altLang="ru-RU" sz="2200" b="1" dirty="0">
                <a:solidFill>
                  <a:srgbClr val="19325F"/>
                </a:solidFill>
                <a:latin typeface="Arial Black" panose="020B0A04020102020204" pitchFamily="34" charset="0"/>
                <a:sym typeface="Raleway" charset="-52"/>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3990108" y="919516"/>
            <a:ext cx="8043614" cy="5272597"/>
          </a:xfrm>
          <a:prstGeom prst="rect">
            <a:avLst/>
          </a:prstGeom>
        </p:spPr>
        <p:txBody>
          <a:bodyPr wrap="square">
            <a:spAutoFit/>
          </a:bodyPr>
          <a:lstStyle/>
          <a:p>
            <a:pPr algn="ctr">
              <a:lnSpc>
                <a:spcPct val="115000"/>
              </a:lnSpc>
              <a:spcBef>
                <a:spcPts val="1000"/>
              </a:spcBef>
              <a:spcAft>
                <a:spcPct val="0"/>
              </a:spcAft>
              <a:buClr>
                <a:schemeClr val="accent1"/>
              </a:buClr>
            </a:pPr>
            <a:r>
              <a:rPr lang="ru-RU" altLang="ru-RU" sz="1750" dirty="0" smtClean="0"/>
              <a:t>В 2025 </a:t>
            </a:r>
            <a:r>
              <a:rPr lang="ru-RU" altLang="ru-RU" sz="1750" dirty="0"/>
              <a:t>году Юридический факультет ИЭУП РГГУ осуществляет набор на первый курс </a:t>
            </a:r>
            <a:r>
              <a:rPr lang="ru-RU" altLang="ru-RU" sz="1750" dirty="0" smtClean="0"/>
              <a:t>по следующим направлениям: </a:t>
            </a:r>
            <a:endParaRPr lang="ru-RU" altLang="ru-RU" sz="1750" dirty="0"/>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Защита прав личности в сфере уголовно-правовых </a:t>
            </a:r>
            <a:r>
              <a:rPr lang="ru-RU" altLang="ru-RU" sz="1750" dirty="0" smtClean="0"/>
              <a:t>отношений;</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деятельности органов публичной </a:t>
            </a:r>
            <a:r>
              <a:rPr lang="ru-RU" altLang="ru-RU" sz="1750" dirty="0" smtClean="0"/>
              <a:t>власти;</a:t>
            </a:r>
            <a:endParaRPr lang="ru-RU" altLang="ru-RU" sz="1750" dirty="0"/>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smtClean="0"/>
              <a:t>Правовое </a:t>
            </a:r>
            <a:r>
              <a:rPr lang="ru-RU" altLang="ru-RU" sz="1750" dirty="0"/>
              <a:t>сопровождение предпринимательской </a:t>
            </a:r>
            <a:r>
              <a:rPr lang="ru-RU" altLang="ru-RU" sz="1750" dirty="0" smtClean="0"/>
              <a:t>деятельности;</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Юрист в финансовой сфере; </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цифровой экономики и информационной </a:t>
            </a:r>
            <a:r>
              <a:rPr lang="ru-RU" altLang="ru-RU" sz="1750" dirty="0" smtClean="0"/>
              <a:t>безопасности;</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sz="1750" dirty="0"/>
              <a:t>Правовое регулирование </a:t>
            </a:r>
            <a:r>
              <a:rPr lang="en-US" sz="1750" dirty="0"/>
              <a:t>PR</a:t>
            </a:r>
            <a:r>
              <a:rPr lang="ru-RU" sz="1750" dirty="0"/>
              <a:t> и</a:t>
            </a:r>
            <a:r>
              <a:rPr lang="en-US" sz="1750" dirty="0"/>
              <a:t> GR</a:t>
            </a:r>
            <a:r>
              <a:rPr lang="ru-RU" sz="1750" dirty="0"/>
              <a:t> технологий в политике и </a:t>
            </a:r>
            <a:r>
              <a:rPr lang="ru-RU" sz="1750" dirty="0" smtClean="0"/>
              <a:t>бизнесе;</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smtClean="0"/>
              <a:t>Корпоративный юрист;</a:t>
            </a:r>
            <a:endParaRPr lang="ru-RU" altLang="ru-RU" sz="1750" dirty="0"/>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правоохранительной деятельности </a:t>
            </a:r>
            <a:r>
              <a:rPr lang="ru-RU" altLang="ru-RU" sz="1750" dirty="0" smtClean="0"/>
              <a:t>(</a:t>
            </a:r>
            <a:r>
              <a:rPr lang="ru-RU" altLang="ru-RU" sz="1750" dirty="0"/>
              <a:t>с дополнительной квалификацией "Эксперт по предупреждению коррупционных правонарушений") .</a:t>
            </a:r>
          </a:p>
        </p:txBody>
      </p:sp>
      <p:sp>
        <p:nvSpPr>
          <p:cNvPr id="12" name="Прямоугольник 11"/>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990109" cy="5977692"/>
          </a:xfrm>
          <a:prstGeom prst="rect">
            <a:avLst/>
          </a:prstGeom>
        </p:spPr>
      </p:pic>
    </p:spTree>
    <p:extLst>
      <p:ext uri="{BB962C8B-B14F-4D97-AF65-F5344CB8AC3E}">
        <p14:creationId xmlns:p14="http://schemas.microsoft.com/office/powerpoint/2010/main" val="906650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161378" y="545775"/>
            <a:ext cx="6096000" cy="769441"/>
          </a:xfrm>
          <a:prstGeom prst="rect">
            <a:avLst/>
          </a:prstGeom>
        </p:spPr>
        <p:txBody>
          <a:bodyPr>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a:t>
            </a:r>
            <a:r>
              <a:rPr lang="ru-RU" altLang="ru-RU" sz="2200" b="1" dirty="0" smtClean="0">
                <a:solidFill>
                  <a:srgbClr val="19325F"/>
                </a:solidFill>
                <a:latin typeface="Arial Black" panose="020B0A04020102020204" pitchFamily="34" charset="0"/>
                <a:sym typeface="Raleway" charset="-52"/>
              </a:rPr>
              <a:t>2025</a:t>
            </a:r>
            <a:r>
              <a:rPr lang="ru-RU" altLang="ru-RU" sz="2200" b="1" dirty="0">
                <a:solidFill>
                  <a:srgbClr val="19325F"/>
                </a:solidFill>
                <a:latin typeface="Arial Black" panose="020B0A04020102020204" pitchFamily="34" charset="0"/>
                <a:sym typeface="Raleway" charset="-52"/>
              </a:rPr>
              <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СПЕЦИАЛИТЕТ</a:t>
            </a:r>
            <a:r>
              <a:rPr lang="ru-RU" altLang="ru-RU" sz="2200" b="1" dirty="0">
                <a:solidFill>
                  <a:srgbClr val="19325F"/>
                </a:solidFill>
                <a:latin typeface="Arial Black" panose="020B0A04020102020204" pitchFamily="34" charset="0"/>
                <a:sym typeface="Raleway" charset="-52"/>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64008" y="1393688"/>
            <a:ext cx="5422391" cy="5220019"/>
          </a:xfrm>
          <a:prstGeom prst="rect">
            <a:avLst/>
          </a:prstGeom>
        </p:spPr>
        <p:txBody>
          <a:bodyPr wrap="square">
            <a:spAutoFit/>
          </a:bodyPr>
          <a:lstStyle/>
          <a:p>
            <a:pPr algn="just">
              <a:lnSpc>
                <a:spcPct val="115000"/>
              </a:lnSpc>
              <a:spcBef>
                <a:spcPct val="0"/>
              </a:spcBef>
              <a:spcAft>
                <a:spcPct val="0"/>
              </a:spcAft>
              <a:buClr>
                <a:schemeClr val="accent1"/>
              </a:buClr>
            </a:pPr>
            <a:r>
              <a:rPr lang="ru-RU" altLang="ru-RU" sz="2000" b="1" dirty="0" smtClean="0">
                <a:solidFill>
                  <a:srgbClr val="003B76"/>
                </a:solidFill>
                <a:latin typeface="Arial" panose="020B0604020202020204" pitchFamily="34" charset="0"/>
                <a:cs typeface="Arial" panose="020B0604020202020204" pitchFamily="34" charset="0"/>
              </a:rPr>
              <a:t> </a:t>
            </a:r>
            <a:r>
              <a:rPr lang="ru-RU" altLang="ru-RU" sz="1750" dirty="0"/>
              <a:t>В </a:t>
            </a:r>
            <a:r>
              <a:rPr lang="ru-RU" altLang="ru-RU" sz="1750" dirty="0" smtClean="0"/>
              <a:t>2025 </a:t>
            </a:r>
            <a:r>
              <a:rPr lang="ru-RU" altLang="ru-RU" sz="1750" dirty="0"/>
              <a:t>году Юридический факультет ИЭУП РГГУ осуществляет набор на первый курс на очную (дневную), заочную формы обучения, а также на заочную форму с применением дистанционных </a:t>
            </a:r>
            <a:r>
              <a:rPr lang="ru-RU" altLang="ru-RU" sz="1750" dirty="0" smtClean="0"/>
              <a:t>технологий </a:t>
            </a:r>
            <a:r>
              <a:rPr lang="ru-RU" altLang="ru-RU" sz="1750" dirty="0"/>
              <a:t>по направлению подготовки </a:t>
            </a:r>
            <a:endParaRPr lang="ru-RU" altLang="ru-RU" sz="1750" dirty="0" smtClean="0"/>
          </a:p>
          <a:p>
            <a:pPr marL="285750" indent="-285750" algn="just">
              <a:lnSpc>
                <a:spcPct val="115000"/>
              </a:lnSpc>
              <a:spcBef>
                <a:spcPct val="0"/>
              </a:spcBef>
              <a:spcAft>
                <a:spcPct val="0"/>
              </a:spcAft>
              <a:buClr>
                <a:schemeClr val="accent1"/>
              </a:buClr>
              <a:buFontTx/>
              <a:buChar char="-"/>
            </a:pPr>
            <a:r>
              <a:rPr lang="ru-RU" altLang="ru-RU" sz="1750" dirty="0" smtClean="0"/>
              <a:t>«</a:t>
            </a:r>
            <a:r>
              <a:rPr lang="ru-RU" altLang="ru-RU" sz="1750" u="sng" dirty="0"/>
              <a:t>СУДЕБНАЯ И ПРОКУРОРСКАЯ </a:t>
            </a:r>
            <a:r>
              <a:rPr lang="ru-RU" altLang="ru-RU" sz="1750" u="sng" dirty="0" smtClean="0"/>
              <a:t>ДЕЯТЕЛЬНОСТЬ</a:t>
            </a:r>
            <a:r>
              <a:rPr lang="ru-RU" altLang="ru-RU" sz="1750" dirty="0" smtClean="0"/>
              <a:t>» (специализация Судебная деятельность) (уголовно-правовая направленность);</a:t>
            </a:r>
          </a:p>
          <a:p>
            <a:pPr marL="285750" indent="-285750" algn="just">
              <a:lnSpc>
                <a:spcPct val="115000"/>
              </a:lnSpc>
              <a:spcBef>
                <a:spcPct val="0"/>
              </a:spcBef>
              <a:spcAft>
                <a:spcPct val="0"/>
              </a:spcAft>
              <a:buClr>
                <a:schemeClr val="accent1"/>
              </a:buClr>
              <a:buFontTx/>
              <a:buChar char="-"/>
            </a:pPr>
            <a:endParaRPr lang="ru-RU" altLang="ru-RU" sz="1750" dirty="0" smtClean="0"/>
          </a:p>
          <a:p>
            <a:pPr marL="285750" indent="-285750" algn="just">
              <a:lnSpc>
                <a:spcPct val="115000"/>
              </a:lnSpc>
              <a:spcBef>
                <a:spcPct val="0"/>
              </a:spcBef>
              <a:spcAft>
                <a:spcPct val="0"/>
              </a:spcAft>
              <a:buClr>
                <a:schemeClr val="accent1"/>
              </a:buClr>
              <a:buFontTx/>
              <a:buChar char="-"/>
            </a:pPr>
            <a:r>
              <a:rPr lang="ru-RU" altLang="ru-RU" sz="1750" dirty="0"/>
              <a:t>«</a:t>
            </a:r>
            <a:r>
              <a:rPr lang="ru-RU" altLang="ru-RU" sz="1750" u="sng" dirty="0"/>
              <a:t>СУДЕБНАЯ И ПРОКУРОРСКАЯ ДЕЯТЕЛЬНОСТЬ</a:t>
            </a:r>
            <a:r>
              <a:rPr lang="ru-RU" altLang="ru-RU" sz="1750" dirty="0"/>
              <a:t>» (специализация Судебная деятельность) </a:t>
            </a:r>
            <a:r>
              <a:rPr lang="ru-RU" altLang="ru-RU" sz="1750" i="1" dirty="0" smtClean="0"/>
              <a:t>с </a:t>
            </a:r>
            <a:r>
              <a:rPr lang="ru-RU" altLang="ru-RU" sz="1750" i="1" dirty="0"/>
              <a:t>дополнительной квалификацией «Специалист в области медиации (медиатор</a:t>
            </a:r>
            <a:r>
              <a:rPr lang="ru-RU" altLang="ru-RU" sz="1750" i="1" dirty="0" smtClean="0"/>
              <a:t>) (</a:t>
            </a:r>
            <a:r>
              <a:rPr lang="ru-RU" altLang="ru-RU" sz="1750" dirty="0" smtClean="0"/>
              <a:t>гражданско-правовая направленность</a:t>
            </a:r>
            <a:r>
              <a:rPr lang="ru-RU" altLang="ru-RU" sz="1750" i="1" dirty="0" smtClean="0"/>
              <a:t>)</a:t>
            </a:r>
          </a:p>
          <a:p>
            <a:pPr algn="just">
              <a:lnSpc>
                <a:spcPct val="115000"/>
              </a:lnSpc>
              <a:spcBef>
                <a:spcPct val="0"/>
              </a:spcBef>
              <a:spcAft>
                <a:spcPct val="0"/>
              </a:spcAft>
              <a:buClr>
                <a:schemeClr val="accent1"/>
              </a:buClr>
            </a:pPr>
            <a:r>
              <a:rPr lang="ru-RU" altLang="ru-RU" sz="1750" dirty="0" smtClean="0"/>
              <a:t> </a:t>
            </a:r>
            <a:endParaRPr lang="ru-RU" altLang="ru-RU" sz="1750" dirty="0"/>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endParaRPr lang="ru-RU" altLang="ru-RU" sz="1750" dirty="0">
              <a:sym typeface="Raleway" charset="-52"/>
            </a:endParaRPr>
          </a:p>
        </p:txBody>
      </p:sp>
      <p:sp>
        <p:nvSpPr>
          <p:cNvPr id="12" name="Прямоугольник 11"/>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415" r="26688"/>
          <a:stretch/>
        </p:blipFill>
        <p:spPr>
          <a:xfrm>
            <a:off x="5655399" y="0"/>
            <a:ext cx="6536602" cy="5978006"/>
          </a:xfrm>
          <a:prstGeom prst="rect">
            <a:avLst/>
          </a:prstGeom>
        </p:spPr>
      </p:pic>
    </p:spTree>
    <p:extLst>
      <p:ext uri="{BB962C8B-B14F-4D97-AF65-F5344CB8AC3E}">
        <p14:creationId xmlns:p14="http://schemas.microsoft.com/office/powerpoint/2010/main" val="254698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671905" cy="4277032"/>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0" y="4277032"/>
            <a:ext cx="2671906" cy="2580968"/>
          </a:xfrm>
          <a:prstGeom prst="rect">
            <a:avLst/>
          </a:prstGeom>
          <a:solidFill>
            <a:srgbClr val="E1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671899" y="0"/>
            <a:ext cx="1415846"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Google Shape;227;p24"/>
          <p:cNvPicPr preferRelativeResize="0"/>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Lst>
          </a:blip>
          <a:stretch>
            <a:fillRect/>
          </a:stretch>
        </p:blipFill>
        <p:spPr>
          <a:xfrm>
            <a:off x="942122" y="649271"/>
            <a:ext cx="787655" cy="786580"/>
          </a:xfrm>
          <a:prstGeom prst="rect">
            <a:avLst/>
          </a:prstGeom>
          <a:solidFill>
            <a:srgbClr val="19325F"/>
          </a:solidFill>
          <a:ln w="3175" cmpd="tri">
            <a:noFill/>
          </a:ln>
          <a:effectLst/>
        </p:spPr>
      </p:pic>
      <p:sp>
        <p:nvSpPr>
          <p:cNvPr id="5" name="Прямоугольник 4"/>
          <p:cNvSpPr/>
          <p:nvPr/>
        </p:nvSpPr>
        <p:spPr>
          <a:xfrm>
            <a:off x="0" y="1719059"/>
            <a:ext cx="2671898" cy="1600438"/>
          </a:xfrm>
          <a:prstGeom prst="rect">
            <a:avLst/>
          </a:prstGeom>
        </p:spPr>
        <p:txBody>
          <a:bodyPr wrap="square">
            <a:spAutoFit/>
          </a:bodyPr>
          <a:lstStyle/>
          <a:p>
            <a:pPr algn="ctr"/>
            <a:r>
              <a:rPr lang="ru-RU" sz="1400" dirty="0" smtClean="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РОССИЙСКИЙ ГОСУДАРСТВЕННЫЙ ГУМАНИТАРНЫЙ УНИВЕРСИТЕТ</a:t>
            </a:r>
          </a:p>
          <a:p>
            <a:pPr algn="ct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ИНСТИТУТ ЭКОНОМИКИ УПРАВЛЕНИЯ И </a:t>
            </a:r>
            <a:r>
              <a:rPr lang="ru-RU" sz="1400" dirty="0" smtClean="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ПРАВА</a:t>
            </a: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p:txBody>
      </p:sp>
      <p:pic>
        <p:nvPicPr>
          <p:cNvPr id="12" name="Picture 4" descr="https://lh6.googleusercontent.com/s2X_bS6xlcKipTGui8ZtRejJxTzR12NKIZbjjPZcBHY7OF62Por1REhbHqy-oX2BKEkfTXZBWsyo6QJAklgJWhmoIqzMMoa_nm55-w2sKhyHBXwDbOV6OAW19wN6MHiV2hKCX40e1dI"/>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821" y="4277032"/>
            <a:ext cx="2671907" cy="2580968"/>
          </a:xfrm>
          <a:prstGeom prst="rect">
            <a:avLst/>
          </a:prstGeom>
          <a:blipFill>
            <a:blip r:embed="rId6"/>
            <a:tile tx="0" ty="0" sx="100000" sy="100000" flip="none" algn="tl"/>
          </a:blipFill>
          <a:ln>
            <a:noFill/>
          </a:ln>
          <a:effectLst/>
        </p:spPr>
      </p:pic>
      <p:sp>
        <p:nvSpPr>
          <p:cNvPr id="14" name="Прямоугольник 13"/>
          <p:cNvSpPr/>
          <p:nvPr/>
        </p:nvSpPr>
        <p:spPr>
          <a:xfrm>
            <a:off x="2672710" y="6125497"/>
            <a:ext cx="1414223" cy="584775"/>
          </a:xfrm>
          <a:prstGeom prst="rect">
            <a:avLst/>
          </a:prstGeom>
        </p:spPr>
        <p:txBody>
          <a:bodyPr wrap="square">
            <a:spAutoFit/>
          </a:bodyPr>
          <a:lstStyle/>
          <a:p>
            <a:pPr algn="ctr"/>
            <a:r>
              <a:rPr lang="ru-RU" sz="3200" b="1" dirty="0" smtClean="0">
                <a:ln w="22225">
                  <a:solidFill>
                    <a:schemeClr val="accent2"/>
                  </a:solidFill>
                  <a:prstDash val="solid"/>
                </a:ln>
                <a:solidFill>
                  <a:schemeClr val="accent2">
                    <a:lumMod val="40000"/>
                    <a:lumOff val="60000"/>
                  </a:schemeClr>
                </a:solidFill>
              </a:rPr>
              <a:t>rsuh.ru</a:t>
            </a:r>
            <a:endParaRPr lang="ru-RU" sz="3200" b="1" dirty="0">
              <a:ln w="22225">
                <a:solidFill>
                  <a:schemeClr val="accent2"/>
                </a:solidFill>
                <a:prstDash val="solid"/>
              </a:ln>
              <a:solidFill>
                <a:schemeClr val="accent2">
                  <a:lumMod val="40000"/>
                  <a:lumOff val="60000"/>
                </a:schemeClr>
              </a:solidFill>
            </a:endParaRPr>
          </a:p>
        </p:txBody>
      </p:sp>
      <p:sp>
        <p:nvSpPr>
          <p:cNvPr id="19" name="Прямоугольник 18"/>
          <p:cNvSpPr/>
          <p:nvPr/>
        </p:nvSpPr>
        <p:spPr>
          <a:xfrm>
            <a:off x="3985333" y="649271"/>
            <a:ext cx="8028867" cy="3313215"/>
          </a:xfrm>
          <a:prstGeom prst="rect">
            <a:avLst/>
          </a:prstGeom>
        </p:spPr>
        <p:txBody>
          <a:bodyPr wrap="square">
            <a:spAutoFit/>
          </a:bodyPr>
          <a:lstStyle/>
          <a:p>
            <a:pPr>
              <a:lnSpc>
                <a:spcPct val="115000"/>
              </a:lnSpc>
              <a:spcBef>
                <a:spcPct val="0"/>
              </a:spcBef>
              <a:spcAft>
                <a:spcPct val="0"/>
              </a:spcAft>
              <a:buClr>
                <a:schemeClr val="accent1"/>
              </a:buClr>
            </a:pPr>
            <a:r>
              <a:rPr lang="ru-RU" altLang="ru-RU" sz="1600" b="1" dirty="0" smtClean="0">
                <a:solidFill>
                  <a:srgbClr val="15285A"/>
                </a:solidFill>
                <a:latin typeface="Verdana" panose="020B0604030504040204" pitchFamily="34" charset="0"/>
                <a:cs typeface="Arial" panose="020B0604020202020204" pitchFamily="34" charset="0"/>
              </a:rPr>
              <a:t>	Наш </a:t>
            </a:r>
            <a:r>
              <a:rPr lang="ru-RU" altLang="ru-RU" sz="1600" b="1" dirty="0">
                <a:solidFill>
                  <a:srgbClr val="15285A"/>
                </a:solidFill>
                <a:latin typeface="Verdana" panose="020B0604030504040204" pitchFamily="34" charset="0"/>
                <a:cs typeface="Arial" panose="020B0604020202020204" pitchFamily="34" charset="0"/>
              </a:rPr>
              <a:t>сайт: </a:t>
            </a:r>
            <a:r>
              <a:rPr lang="ru-RU" altLang="ru-RU" sz="1600" b="1" dirty="0" smtClean="0">
                <a:solidFill>
                  <a:srgbClr val="15285A"/>
                </a:solidFill>
                <a:latin typeface="Verdana" panose="020B0604030504040204" pitchFamily="34" charset="0"/>
                <a:cs typeface="Arial" panose="020B0604020202020204" pitchFamily="34" charset="0"/>
              </a:rPr>
              <a:t>                      ВК </a:t>
            </a:r>
            <a:r>
              <a:rPr lang="ru-RU" altLang="ru-RU" sz="1600" b="1" dirty="0">
                <a:solidFill>
                  <a:srgbClr val="15285A"/>
                </a:solidFill>
                <a:latin typeface="Verdana" panose="020B0604030504040204" pitchFamily="34" charset="0"/>
                <a:cs typeface="Arial" panose="020B0604020202020204" pitchFamily="34" charset="0"/>
              </a:rPr>
              <a:t>лучшего </a:t>
            </a:r>
            <a:r>
              <a:rPr lang="ru-RU" altLang="ru-RU" sz="1600" b="1" dirty="0" err="1">
                <a:solidFill>
                  <a:srgbClr val="15285A"/>
                </a:solidFill>
                <a:latin typeface="Verdana" panose="020B0604030504040204" pitchFamily="34" charset="0"/>
                <a:cs typeface="Arial" panose="020B0604020202020204" pitchFamily="34" charset="0"/>
              </a:rPr>
              <a:t>юрфака</a:t>
            </a:r>
            <a:r>
              <a:rPr lang="ru-RU" altLang="ru-RU" sz="1600" b="1" dirty="0">
                <a:solidFill>
                  <a:srgbClr val="15285A"/>
                </a:solidFill>
                <a:latin typeface="Verdana" panose="020B0604030504040204" pitchFamily="34" charset="0"/>
                <a:cs typeface="Arial" panose="020B0604020202020204" pitchFamily="34" charset="0"/>
              </a:rPr>
              <a:t> страны:</a:t>
            </a:r>
            <a:endParaRPr lang="en-US"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smtClean="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smtClean="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smtClean="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r>
              <a:rPr lang="ru-RU" altLang="ru-RU" sz="1600" b="1" dirty="0" smtClean="0">
                <a:solidFill>
                  <a:srgbClr val="15285A"/>
                </a:solidFill>
                <a:latin typeface="Verdana" panose="020B0604030504040204" pitchFamily="34" charset="0"/>
                <a:cs typeface="Arial" panose="020B0604020202020204" pitchFamily="34" charset="0"/>
              </a:rPr>
              <a:t>	Студенческий совет:   	</a:t>
            </a:r>
            <a:r>
              <a:rPr lang="en-US" altLang="ru-RU" sz="1600" b="1" dirty="0" smtClean="0">
                <a:solidFill>
                  <a:srgbClr val="15285A"/>
                </a:solidFill>
                <a:latin typeface="Verdana" panose="020B0604030504040204" pitchFamily="34" charset="0"/>
                <a:cs typeface="Arial" panose="020B0604020202020204" pitchFamily="34" charset="0"/>
              </a:rPr>
              <a:t>Telegram </a:t>
            </a:r>
            <a:r>
              <a:rPr lang="ru-RU" altLang="ru-RU" sz="1600" b="1" dirty="0">
                <a:solidFill>
                  <a:srgbClr val="15285A"/>
                </a:solidFill>
                <a:latin typeface="Verdana" panose="020B0604030504040204" pitchFamily="34" charset="0"/>
                <a:cs typeface="Arial" panose="020B0604020202020204" pitchFamily="34" charset="0"/>
              </a:rPr>
              <a:t>лучшего </a:t>
            </a:r>
            <a:r>
              <a:rPr lang="ru-RU" altLang="ru-RU" sz="1600" b="1" dirty="0" err="1">
                <a:solidFill>
                  <a:srgbClr val="15285A"/>
                </a:solidFill>
                <a:latin typeface="Verdana" panose="020B0604030504040204" pitchFamily="34" charset="0"/>
                <a:cs typeface="Arial" panose="020B0604020202020204" pitchFamily="34" charset="0"/>
              </a:rPr>
              <a:t>юрфака</a:t>
            </a:r>
            <a:r>
              <a:rPr lang="ru-RU" altLang="ru-RU" sz="1600" b="1" dirty="0">
                <a:solidFill>
                  <a:srgbClr val="15285A"/>
                </a:solidFill>
                <a:latin typeface="Verdana" panose="020B0604030504040204" pitchFamily="34" charset="0"/>
                <a:cs typeface="Arial" panose="020B0604020202020204" pitchFamily="34" charset="0"/>
              </a:rPr>
              <a:t> страны:</a:t>
            </a:r>
            <a:endParaRPr lang="en-US"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b="1" i="1" dirty="0">
              <a:solidFill>
                <a:srgbClr val="15285A"/>
              </a:solidFill>
              <a:latin typeface="Verdana" panose="020B0604030504040204" pitchFamily="34" charset="0"/>
              <a:cs typeface="Arial" panose="020B0604020202020204" pitchFamily="34" charset="0"/>
              <a:sym typeface="Lato" charset="0"/>
            </a:endParaRPr>
          </a:p>
          <a:p>
            <a:pPr>
              <a:lnSpc>
                <a:spcPct val="115000"/>
              </a:lnSpc>
              <a:spcBef>
                <a:spcPct val="0"/>
              </a:spcBef>
              <a:spcAft>
                <a:spcPct val="0"/>
              </a:spcAft>
              <a:buClr>
                <a:schemeClr val="accent1"/>
              </a:buClr>
            </a:pPr>
            <a:endParaRPr lang="ru-RU" altLang="ru-RU" b="1" i="1" dirty="0" smtClean="0">
              <a:solidFill>
                <a:srgbClr val="15285A"/>
              </a:solidFill>
              <a:latin typeface="Verdana" panose="020B0604030504040204" pitchFamily="34" charset="0"/>
              <a:cs typeface="Arial" panose="020B0604020202020204" pitchFamily="34" charset="0"/>
              <a:sym typeface="Lato" charset="0"/>
            </a:endParaRPr>
          </a:p>
          <a:p>
            <a:pPr>
              <a:lnSpc>
                <a:spcPct val="115000"/>
              </a:lnSpc>
              <a:spcBef>
                <a:spcPct val="0"/>
              </a:spcBef>
              <a:spcAft>
                <a:spcPct val="0"/>
              </a:spcAft>
              <a:buClr>
                <a:schemeClr val="accent1"/>
              </a:buClr>
            </a:pPr>
            <a:r>
              <a:rPr lang="ru-RU" altLang="ru-RU" b="1" i="1" dirty="0" smtClean="0">
                <a:solidFill>
                  <a:srgbClr val="15285A"/>
                </a:solidFill>
                <a:latin typeface="Verdana" panose="020B0604030504040204" pitchFamily="34" charset="0"/>
                <a:cs typeface="Arial" panose="020B0604020202020204" pitchFamily="34" charset="0"/>
                <a:sym typeface="Lato" charset="0"/>
              </a:rPr>
              <a:t>            </a:t>
            </a:r>
            <a:endParaRPr lang="en-US" altLang="ru-RU" b="1" i="1" dirty="0">
              <a:solidFill>
                <a:srgbClr val="15285A"/>
              </a:solidFill>
              <a:latin typeface="Verdana" panose="020B0604030504040204" pitchFamily="34" charset="0"/>
              <a:cs typeface="Arial" panose="020B0604020202020204" pitchFamily="34" charset="0"/>
              <a:sym typeface="Lato" charset="0"/>
            </a:endParaRPr>
          </a:p>
        </p:txBody>
      </p:sp>
      <p:sp>
        <p:nvSpPr>
          <p:cNvPr id="20" name="Прямоугольник 19"/>
          <p:cNvSpPr/>
          <p:nvPr/>
        </p:nvSpPr>
        <p:spPr>
          <a:xfrm>
            <a:off x="4335721" y="5175812"/>
            <a:ext cx="6096000" cy="707886"/>
          </a:xfrm>
          <a:prstGeom prst="rect">
            <a:avLst/>
          </a:prstGeom>
        </p:spPr>
        <p:txBody>
          <a:bodyPr>
            <a:spAutoFit/>
          </a:bodyPr>
          <a:lstStyle/>
          <a:p>
            <a:r>
              <a:rPr lang="ru-RU" altLang="ru-RU" sz="2000" b="1" u="sng" dirty="0">
                <a:solidFill>
                  <a:srgbClr val="19325F"/>
                </a:solidFill>
                <a:sym typeface="Raleway" charset="-52"/>
              </a:rPr>
              <a:t>КОНТАКТЫ </a:t>
            </a:r>
            <a:br>
              <a:rPr lang="ru-RU" altLang="ru-RU" sz="2000" b="1" u="sng" dirty="0">
                <a:solidFill>
                  <a:srgbClr val="19325F"/>
                </a:solidFill>
                <a:sym typeface="Raleway" charset="-52"/>
              </a:rPr>
            </a:br>
            <a:endParaRPr lang="ru-RU" sz="2000" b="1" u="sng" dirty="0">
              <a:solidFill>
                <a:srgbClr val="19325F"/>
              </a:solidFill>
            </a:endParaRPr>
          </a:p>
        </p:txBody>
      </p:sp>
      <p:sp>
        <p:nvSpPr>
          <p:cNvPr id="8" name="Прямоугольник 7"/>
          <p:cNvSpPr/>
          <p:nvPr/>
        </p:nvSpPr>
        <p:spPr>
          <a:xfrm>
            <a:off x="4334910" y="5652865"/>
            <a:ext cx="3562574" cy="587853"/>
          </a:xfrm>
          <a:prstGeom prst="rect">
            <a:avLst/>
          </a:prstGeom>
        </p:spPr>
        <p:txBody>
          <a:bodyPr wrap="square">
            <a:spAutoFit/>
          </a:bodyPr>
          <a:lstStyle/>
          <a:p>
            <a:pPr>
              <a:lnSpc>
                <a:spcPct val="115000"/>
              </a:lnSpc>
              <a:spcBef>
                <a:spcPct val="0"/>
              </a:spcBef>
              <a:spcAft>
                <a:spcPct val="0"/>
              </a:spcAft>
              <a:buClr>
                <a:schemeClr val="accent1"/>
              </a:buClr>
            </a:pPr>
            <a:r>
              <a:rPr lang="ru-RU" altLang="ru-RU" sz="1400" dirty="0">
                <a:sym typeface="Lato" charset="0"/>
              </a:rPr>
              <a:t>Тел.: (495) 250-64-76</a:t>
            </a:r>
            <a:r>
              <a:rPr lang="en-US" altLang="ru-RU" sz="1400" dirty="0">
                <a:sym typeface="Lato" charset="0"/>
              </a:rPr>
              <a:t>   </a:t>
            </a:r>
            <a:r>
              <a:rPr lang="en-US" altLang="ru-RU" sz="1400" dirty="0" smtClean="0">
                <a:sym typeface="Lato" charset="0"/>
              </a:rPr>
              <a:t>   </a:t>
            </a:r>
            <a:r>
              <a:rPr lang="ru-RU" altLang="ru-RU" sz="1400" dirty="0">
                <a:sym typeface="Lato" charset="0"/>
              </a:rPr>
              <a:t>Электронная почта: </a:t>
            </a:r>
          </a:p>
          <a:p>
            <a:pPr>
              <a:lnSpc>
                <a:spcPct val="115000"/>
              </a:lnSpc>
              <a:spcBef>
                <a:spcPct val="0"/>
              </a:spcBef>
              <a:spcAft>
                <a:spcPct val="0"/>
              </a:spcAft>
              <a:buClr>
                <a:schemeClr val="accent1"/>
              </a:buClr>
            </a:pPr>
            <a:r>
              <a:rPr lang="ru-RU" altLang="ru-RU" sz="1400" dirty="0">
                <a:sym typeface="Lato" charset="0"/>
              </a:rPr>
              <a:t>Тел.: (495) 250-69-59</a:t>
            </a:r>
            <a:r>
              <a:rPr lang="en-US" altLang="ru-RU" sz="1400" dirty="0">
                <a:sym typeface="Lato" charset="0"/>
              </a:rPr>
              <a:t>   </a:t>
            </a:r>
            <a:r>
              <a:rPr lang="en-US" altLang="ru-RU" sz="1400" dirty="0" smtClean="0">
                <a:sym typeface="Lato" charset="0"/>
              </a:rPr>
              <a:t>    </a:t>
            </a:r>
            <a:r>
              <a:rPr lang="ru-RU" altLang="ru-RU" sz="1400" dirty="0">
                <a:sym typeface="Lato" charset="0"/>
                <a:hlinkClick r:id="rId7"/>
              </a:rPr>
              <a:t>2506959@mail.ru</a:t>
            </a:r>
            <a:endParaRPr lang="ru-RU" altLang="ru-RU" sz="1400" dirty="0">
              <a:sym typeface="Lato" charset="0"/>
            </a:endParaRPr>
          </a:p>
        </p:txBody>
      </p:sp>
      <p:sp>
        <p:nvSpPr>
          <p:cNvPr id="9" name="Прямоугольник 8"/>
          <p:cNvSpPr/>
          <p:nvPr/>
        </p:nvSpPr>
        <p:spPr>
          <a:xfrm>
            <a:off x="7897484" y="5652865"/>
            <a:ext cx="4481495" cy="340093"/>
          </a:xfrm>
          <a:prstGeom prst="rect">
            <a:avLst/>
          </a:prstGeom>
        </p:spPr>
        <p:txBody>
          <a:bodyPr wrap="square">
            <a:spAutoFit/>
          </a:bodyPr>
          <a:lstStyle/>
          <a:p>
            <a:pPr>
              <a:lnSpc>
                <a:spcPct val="115000"/>
              </a:lnSpc>
              <a:spcBef>
                <a:spcPct val="0"/>
              </a:spcBef>
              <a:spcAft>
                <a:spcPct val="0"/>
              </a:spcAft>
              <a:buClr>
                <a:schemeClr val="accent1"/>
              </a:buClr>
            </a:pPr>
            <a:r>
              <a:rPr lang="ru-RU" altLang="ru-RU" sz="1400" dirty="0">
                <a:sym typeface="Lato" charset="0"/>
              </a:rPr>
              <a:t>Адрес: 125993, ГСП-3, г. Москва, </a:t>
            </a:r>
            <a:r>
              <a:rPr lang="ru-RU" altLang="ru-RU" sz="1400" dirty="0" err="1">
                <a:sym typeface="Lato" charset="0"/>
              </a:rPr>
              <a:t>Миусская</a:t>
            </a:r>
            <a:r>
              <a:rPr lang="ru-RU" altLang="ru-RU" sz="1400" dirty="0">
                <a:sym typeface="Lato" charset="0"/>
              </a:rPr>
              <a:t> пл., д.6, к. </a:t>
            </a:r>
            <a:r>
              <a:rPr lang="ru-RU" altLang="ru-RU" sz="1400" dirty="0" smtClean="0">
                <a:sym typeface="Lato" charset="0"/>
              </a:rPr>
              <a:t>7</a:t>
            </a:r>
            <a:r>
              <a:rPr lang="ru-RU" altLang="ru-RU" sz="1400" dirty="0">
                <a:sym typeface="Lato" charset="0"/>
              </a:rPr>
              <a:t> </a:t>
            </a:r>
          </a:p>
        </p:txBody>
      </p:sp>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4602" y="990685"/>
            <a:ext cx="1633197" cy="1633197"/>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3951" y="948651"/>
            <a:ext cx="1646170" cy="1646170"/>
          </a:xfrm>
          <a:prstGeom prst="rect">
            <a:avLst/>
          </a:prstGeom>
        </p:spPr>
      </p:pic>
      <p:pic>
        <p:nvPicPr>
          <p:cNvPr id="23" name="Рисунок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8267" y="3187234"/>
            <a:ext cx="1729777" cy="1729777"/>
          </a:xfrm>
          <a:prstGeom prst="rect">
            <a:avLst/>
          </a:prstGeom>
        </p:spPr>
      </p:pic>
      <p:pic>
        <p:nvPicPr>
          <p:cNvPr id="24" name="Рисунок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3951" y="3197543"/>
            <a:ext cx="1719468" cy="1719468"/>
          </a:xfrm>
          <a:prstGeom prst="rect">
            <a:avLst/>
          </a:prstGeom>
        </p:spPr>
      </p:pic>
    </p:spTree>
    <p:extLst>
      <p:ext uri="{BB962C8B-B14F-4D97-AF65-F5344CB8AC3E}">
        <p14:creationId xmlns:p14="http://schemas.microsoft.com/office/powerpoint/2010/main" val="1449612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8" name="Прямоугольник 7"/>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
        <p:nvSpPr>
          <p:cNvPr id="15" name="Прямоугольник 14"/>
          <p:cNvSpPr/>
          <p:nvPr/>
        </p:nvSpPr>
        <p:spPr>
          <a:xfrm>
            <a:off x="3883937" y="356125"/>
            <a:ext cx="4142433" cy="481670"/>
          </a:xfrm>
          <a:prstGeom prst="rect">
            <a:avLst/>
          </a:prstGeom>
        </p:spPr>
        <p:txBody>
          <a:bodyPr wrap="square">
            <a:spAutoFit/>
          </a:bodyPr>
          <a:lstStyle/>
          <a:p>
            <a:pPr>
              <a:lnSpc>
                <a:spcPct val="115000"/>
              </a:lnSpc>
              <a:spcBef>
                <a:spcPct val="0"/>
              </a:spcBef>
              <a:spcAft>
                <a:spcPct val="0"/>
              </a:spcAft>
              <a:buClr>
                <a:schemeClr val="accent1"/>
              </a:buClr>
            </a:pPr>
            <a:r>
              <a:rPr lang="ru-RU" altLang="ru-RU" sz="2200" b="1" dirty="0">
                <a:solidFill>
                  <a:srgbClr val="19325F"/>
                </a:solidFill>
                <a:latin typeface="Arial Black" panose="020B0A04020102020204" pitchFamily="34" charset="0"/>
                <a:sym typeface="Verdana" panose="020B0604030504040204" pitchFamily="34" charset="0"/>
              </a:rPr>
              <a:t>УРОВНИ ОБРАЗОВАНИЯ</a:t>
            </a:r>
          </a:p>
        </p:txBody>
      </p:sp>
      <p:graphicFrame>
        <p:nvGraphicFramePr>
          <p:cNvPr id="16" name="Схема 15"/>
          <p:cNvGraphicFramePr/>
          <p:nvPr>
            <p:extLst>
              <p:ext uri="{D42A27DB-BD31-4B8C-83A1-F6EECF244321}">
                <p14:modId xmlns:p14="http://schemas.microsoft.com/office/powerpoint/2010/main" val="1440559865"/>
              </p:ext>
            </p:extLst>
          </p:nvPr>
        </p:nvGraphicFramePr>
        <p:xfrm>
          <a:off x="5106153" y="383026"/>
          <a:ext cx="6835367" cy="5225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Прямоугольник 12"/>
          <p:cNvSpPr/>
          <p:nvPr/>
        </p:nvSpPr>
        <p:spPr>
          <a:xfrm>
            <a:off x="295824" y="1365566"/>
            <a:ext cx="4620207" cy="1439625"/>
          </a:xfrm>
          <a:prstGeom prst="rect">
            <a:avLst/>
          </a:prstGeom>
        </p:spPr>
        <p:txBody>
          <a:bodyPr wrap="square">
            <a:spAutoFit/>
          </a:bodyPr>
          <a:lstStyle/>
          <a:p>
            <a:pPr>
              <a:lnSpc>
                <a:spcPct val="115000"/>
              </a:lnSpc>
              <a:spcBef>
                <a:spcPct val="0"/>
              </a:spcBef>
              <a:spcAft>
                <a:spcPct val="0"/>
              </a:spcAft>
              <a:buClr>
                <a:srgbClr val="C00000"/>
              </a:buClr>
            </a:pPr>
            <a:r>
              <a:rPr lang="ru-RU" altLang="ru-RU" sz="1700" dirty="0" smtClean="0">
                <a:solidFill>
                  <a:srgbClr val="D7712B"/>
                </a:solidFill>
                <a:sym typeface="Verdana" panose="020B0604030504040204" pitchFamily="34" charset="0"/>
              </a:rPr>
              <a:t>ФОРМЫ </a:t>
            </a:r>
            <a:r>
              <a:rPr lang="ru-RU" altLang="ru-RU" sz="1700" dirty="0">
                <a:solidFill>
                  <a:srgbClr val="D7712B"/>
                </a:solidFill>
                <a:sym typeface="Verdana" panose="020B0604030504040204" pitchFamily="34" charset="0"/>
              </a:rPr>
              <a:t>ОБУЧЕНИЯ:</a:t>
            </a:r>
          </a:p>
          <a:p>
            <a:pPr marL="285750" indent="-285750">
              <a:spcBef>
                <a:spcPct val="0"/>
              </a:spcBef>
              <a:spcAft>
                <a:spcPct val="0"/>
              </a:spcAft>
              <a:buClr>
                <a:srgbClr val="D7712B"/>
              </a:buClr>
              <a:buFont typeface="Wingdings" panose="05000000000000000000" pitchFamily="2" charset="2"/>
              <a:buChar char="§"/>
            </a:pPr>
            <a:r>
              <a:rPr lang="ru-RU" altLang="ru-RU" sz="1700" dirty="0" err="1" smtClean="0">
                <a:sym typeface="Verdana" panose="020B0604030504040204" pitchFamily="34" charset="0"/>
              </a:rPr>
              <a:t>Бакалавриат</a:t>
            </a:r>
            <a:r>
              <a:rPr lang="ru-RU" altLang="ru-RU" sz="1700" dirty="0" smtClean="0">
                <a:sym typeface="Verdana" panose="020B0604030504040204" pitchFamily="34" charset="0"/>
              </a:rPr>
              <a:t> - очная/очно-заочная </a:t>
            </a:r>
            <a:endParaRPr lang="ru-RU" altLang="ru-RU" sz="1700" dirty="0">
              <a:sym typeface="Verdana" panose="020B0604030504040204" pitchFamily="34" charset="0"/>
            </a:endParaRPr>
          </a:p>
          <a:p>
            <a:pPr marL="285750" indent="-285750">
              <a:spcBef>
                <a:spcPct val="0"/>
              </a:spcBef>
              <a:spcAft>
                <a:spcPct val="0"/>
              </a:spcAft>
              <a:buClr>
                <a:srgbClr val="D7712B"/>
              </a:buClr>
              <a:buFont typeface="Wingdings" panose="05000000000000000000" pitchFamily="2" charset="2"/>
              <a:buChar char="§"/>
            </a:pPr>
            <a:r>
              <a:rPr lang="ru-RU" altLang="ru-RU" sz="1700" dirty="0" err="1" smtClean="0">
                <a:sym typeface="Verdana" panose="020B0604030504040204" pitchFamily="34" charset="0"/>
              </a:rPr>
              <a:t>Специалитет</a:t>
            </a:r>
            <a:r>
              <a:rPr lang="ru-RU" altLang="ru-RU" sz="1700" dirty="0" smtClean="0">
                <a:sym typeface="Verdana" panose="020B0604030504040204" pitchFamily="34" charset="0"/>
              </a:rPr>
              <a:t> - очная/очно-заочная; заочная</a:t>
            </a:r>
            <a:endParaRPr lang="ru-RU" altLang="ru-RU" sz="1700" dirty="0">
              <a:sym typeface="Verdana" panose="020B0604030504040204" pitchFamily="34" charset="0"/>
            </a:endParaRPr>
          </a:p>
          <a:p>
            <a:pPr marL="285750" indent="-285750">
              <a:spcBef>
                <a:spcPct val="0"/>
              </a:spcBef>
              <a:spcAft>
                <a:spcPct val="0"/>
              </a:spcAft>
              <a:buClr>
                <a:srgbClr val="D7712B"/>
              </a:buClr>
              <a:buFont typeface="Wingdings" panose="05000000000000000000" pitchFamily="2" charset="2"/>
              <a:buChar char="§"/>
            </a:pPr>
            <a:r>
              <a:rPr lang="ru-RU" altLang="ru-RU" sz="1700" dirty="0" smtClean="0">
                <a:sym typeface="Verdana" panose="020B0604030504040204" pitchFamily="34" charset="0"/>
              </a:rPr>
              <a:t>Магистратура - очная/очно-заочная; заочная</a:t>
            </a:r>
          </a:p>
          <a:p>
            <a:pPr marL="285750" indent="-285750">
              <a:spcBef>
                <a:spcPct val="0"/>
              </a:spcBef>
              <a:spcAft>
                <a:spcPct val="0"/>
              </a:spcAft>
              <a:buClr>
                <a:srgbClr val="D7712B"/>
              </a:buClr>
              <a:buFont typeface="Wingdings" panose="05000000000000000000" pitchFamily="2" charset="2"/>
              <a:buChar char="§"/>
            </a:pPr>
            <a:r>
              <a:rPr lang="ru-RU" altLang="ru-RU" sz="1700" smtClean="0">
                <a:sym typeface="Verdana" panose="020B0604030504040204" pitchFamily="34" charset="0"/>
              </a:rPr>
              <a:t>Аспирантура – очная </a:t>
            </a:r>
            <a:endParaRPr lang="ru-RU" altLang="ru-RU" sz="1700" dirty="0">
              <a:sym typeface="Verdana" panose="020B0604030504040204" pitchFamily="34" charset="0"/>
            </a:endParaRPr>
          </a:p>
        </p:txBody>
      </p:sp>
      <p:sp>
        <p:nvSpPr>
          <p:cNvPr id="17" name="Прямоугольник 16"/>
          <p:cNvSpPr/>
          <p:nvPr/>
        </p:nvSpPr>
        <p:spPr>
          <a:xfrm>
            <a:off x="295825" y="2807943"/>
            <a:ext cx="4810329" cy="375552"/>
          </a:xfrm>
          <a:prstGeom prst="rect">
            <a:avLst/>
          </a:prstGeom>
        </p:spPr>
        <p:txBody>
          <a:bodyPr wrap="square">
            <a:spAutoFit/>
          </a:bodyPr>
          <a:lstStyle/>
          <a:p>
            <a:pPr>
              <a:lnSpc>
                <a:spcPct val="115000"/>
              </a:lnSpc>
              <a:spcBef>
                <a:spcPct val="0"/>
              </a:spcBef>
              <a:spcAft>
                <a:spcPct val="0"/>
              </a:spcAft>
              <a:buClr>
                <a:srgbClr val="C00000"/>
              </a:buClr>
            </a:pPr>
            <a:r>
              <a:rPr lang="ru-RU" altLang="ru-RU" sz="1700" dirty="0">
                <a:solidFill>
                  <a:srgbClr val="D7712B"/>
                </a:solidFill>
                <a:sym typeface="Verdana" panose="020B0604030504040204" pitchFamily="34" charset="0"/>
              </a:rPr>
              <a:t>СРОКИ ОБУЧЕНИЯ</a:t>
            </a:r>
            <a:r>
              <a:rPr lang="ru-RU" altLang="ru-RU" sz="1700" dirty="0" smtClean="0">
                <a:solidFill>
                  <a:srgbClr val="D7712B"/>
                </a:solidFill>
                <a:sym typeface="Verdana" panose="020B0604030504040204" pitchFamily="34" charset="0"/>
              </a:rPr>
              <a:t>:</a:t>
            </a:r>
            <a:endParaRPr lang="ru-RU" altLang="ru-RU" sz="1700" dirty="0">
              <a:solidFill>
                <a:srgbClr val="D7712B"/>
              </a:solidFill>
              <a:sym typeface="Verdana" panose="020B0604030504040204" pitchFamily="34" charset="0"/>
            </a:endParaRPr>
          </a:p>
        </p:txBody>
      </p:sp>
      <p:graphicFrame>
        <p:nvGraphicFramePr>
          <p:cNvPr id="20" name="Таблица 19"/>
          <p:cNvGraphicFramePr>
            <a:graphicFrameLocks noGrp="1"/>
          </p:cNvGraphicFramePr>
          <p:nvPr>
            <p:extLst>
              <p:ext uri="{D42A27DB-BD31-4B8C-83A1-F6EECF244321}">
                <p14:modId xmlns:p14="http://schemas.microsoft.com/office/powerpoint/2010/main" val="1775494719"/>
              </p:ext>
            </p:extLst>
          </p:nvPr>
        </p:nvGraphicFramePr>
        <p:xfrm>
          <a:off x="295822" y="3272488"/>
          <a:ext cx="4810331" cy="2644902"/>
        </p:xfrm>
        <a:graphic>
          <a:graphicData uri="http://schemas.openxmlformats.org/drawingml/2006/table">
            <a:tbl>
              <a:tblPr firstRow="1" bandRow="1">
                <a:tableStyleId>{2D5ABB26-0587-4C30-8999-92F81FD0307C}</a:tableStyleId>
              </a:tblPr>
              <a:tblGrid>
                <a:gridCol w="1822689"/>
                <a:gridCol w="2987642"/>
              </a:tblGrid>
              <a:tr h="307818">
                <a:tc>
                  <a:txBody>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err="1" smtClean="0">
                          <a:sym typeface="Verdana" panose="020B0604030504040204" pitchFamily="34" charset="0"/>
                        </a:rPr>
                        <a:t>Бакалавриат</a:t>
                      </a:r>
                      <a:r>
                        <a:rPr lang="ru-RU" altLang="ru-RU" sz="1700" dirty="0" smtClean="0">
                          <a:sym typeface="Verdana" panose="020B0604030504040204" pitchFamily="34" charset="0"/>
                        </a:rPr>
                        <a:t>: </a:t>
                      </a:r>
                    </a:p>
                  </a:txBody>
                  <a:tcPr/>
                </a:tc>
                <a:tc>
                  <a:txBody>
                    <a:bodyPr/>
                    <a:lstStyle/>
                    <a:p>
                      <a:pPr>
                        <a:spcBef>
                          <a:spcPct val="0"/>
                        </a:spcBef>
                        <a:spcAft>
                          <a:spcPct val="0"/>
                        </a:spcAft>
                        <a:buClr>
                          <a:srgbClr val="C00000"/>
                        </a:buClr>
                      </a:pPr>
                      <a:r>
                        <a:rPr lang="ru-RU" altLang="ru-RU" sz="1700" dirty="0" smtClean="0">
                          <a:sym typeface="Verdana" panose="020B0604030504040204" pitchFamily="34" charset="0"/>
                        </a:rPr>
                        <a:t>4 года / 4 </a:t>
                      </a:r>
                      <a:r>
                        <a:rPr lang="ru-RU" altLang="ru-RU" sz="1700" smtClean="0">
                          <a:sym typeface="Verdana" panose="020B0604030504040204" pitchFamily="34" charset="0"/>
                        </a:rPr>
                        <a:t>года</a:t>
                      </a:r>
                      <a:r>
                        <a:rPr lang="ru-RU" altLang="ru-RU" sz="1700" baseline="0" smtClean="0">
                          <a:sym typeface="Verdana" panose="020B0604030504040204" pitchFamily="34" charset="0"/>
                        </a:rPr>
                        <a:t> 6 </a:t>
                      </a:r>
                      <a:r>
                        <a:rPr lang="ru-RU" altLang="ru-RU" sz="1700" baseline="0" dirty="0" smtClean="0">
                          <a:sym typeface="Verdana" panose="020B0604030504040204" pitchFamily="34" charset="0"/>
                        </a:rPr>
                        <a:t>месяцев</a:t>
                      </a:r>
                      <a:endParaRPr lang="ru-RU" altLang="ru-RU" sz="1700" dirty="0" smtClean="0">
                        <a:sym typeface="Verdana" panose="020B0604030504040204" pitchFamily="34" charset="0"/>
                      </a:endParaRPr>
                    </a:p>
                  </a:txBody>
                  <a:tcPr/>
                </a:tc>
              </a:tr>
              <a:tr h="575152">
                <a:tc>
                  <a:txBody>
                    <a:bodyPr/>
                    <a:lstStyle/>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altLang="ru-RU" sz="1700" dirty="0" err="1" smtClean="0">
                          <a:sym typeface="Verdana" panose="020B0604030504040204" pitchFamily="34" charset="0"/>
                        </a:rPr>
                        <a:t>Специалитет</a:t>
                      </a:r>
                      <a:r>
                        <a:rPr lang="ru-RU" altLang="ru-RU" sz="1700" dirty="0" smtClean="0">
                          <a:sym typeface="Verdana" panose="020B0604030504040204" pitchFamily="34" charset="0"/>
                        </a:rPr>
                        <a:t>: </a:t>
                      </a:r>
                    </a:p>
                  </a:txBody>
                  <a:tcPr/>
                </a:tc>
                <a:tc>
                  <a:txBody>
                    <a:bodyPr/>
                    <a:lstStyle/>
                    <a:p>
                      <a:pPr marL="0" marR="0" lvl="0" indent="0" algn="l" defTabSz="914400" rtl="0" eaLnBrk="1" fontAlgn="auto" latinLnBrk="0" hangingPunct="1">
                        <a:lnSpc>
                          <a:spcPct val="100000"/>
                        </a:lnSpc>
                        <a:spcBef>
                          <a:spcPct val="0"/>
                        </a:spcBef>
                        <a:spcAft>
                          <a:spcPct val="0"/>
                        </a:spcAft>
                        <a:buClr>
                          <a:srgbClr val="C00000"/>
                        </a:buClr>
                        <a:buSzTx/>
                        <a:buFontTx/>
                        <a:buNone/>
                        <a:tabLst/>
                        <a:defRPr/>
                      </a:pPr>
                      <a:r>
                        <a:rPr lang="ru-RU" altLang="ru-RU" sz="1700" dirty="0" smtClean="0">
                          <a:sym typeface="Verdana" panose="020B0604030504040204" pitchFamily="34" charset="0"/>
                        </a:rPr>
                        <a:t>5 лет</a:t>
                      </a:r>
                      <a:r>
                        <a:rPr lang="ru-RU" altLang="ru-RU" sz="1700" baseline="0" dirty="0" smtClean="0">
                          <a:sym typeface="Verdana" panose="020B0604030504040204" pitchFamily="34" charset="0"/>
                        </a:rPr>
                        <a:t> / </a:t>
                      </a:r>
                      <a:r>
                        <a:rPr lang="ru-RU" altLang="ru-RU" sz="1700" dirty="0" smtClean="0">
                          <a:sym typeface="Verdana" panose="020B0604030504040204" pitchFamily="34" charset="0"/>
                        </a:rPr>
                        <a:t>5 лет</a:t>
                      </a:r>
                      <a:r>
                        <a:rPr lang="ru-RU" altLang="ru-RU" sz="1700" baseline="0" dirty="0" smtClean="0">
                          <a:sym typeface="Verdana" panose="020B0604030504040204" pitchFamily="34" charset="0"/>
                        </a:rPr>
                        <a:t> 6 месяцев /</a:t>
                      </a:r>
                    </a:p>
                    <a:p>
                      <a:pPr marL="0" marR="0" lvl="0" indent="0" algn="l" defTabSz="914400" rtl="0" eaLnBrk="1" fontAlgn="auto" latinLnBrk="0" hangingPunct="1">
                        <a:lnSpc>
                          <a:spcPct val="100000"/>
                        </a:lnSpc>
                        <a:spcBef>
                          <a:spcPct val="0"/>
                        </a:spcBef>
                        <a:spcAft>
                          <a:spcPct val="0"/>
                        </a:spcAft>
                        <a:buClr>
                          <a:srgbClr val="C00000"/>
                        </a:buClr>
                        <a:buSzTx/>
                        <a:buFontTx/>
                        <a:buNone/>
                        <a:tabLst/>
                        <a:defRPr/>
                      </a:pPr>
                      <a:r>
                        <a:rPr lang="ru-RU" altLang="ru-RU" sz="1700" dirty="0" smtClean="0">
                          <a:sym typeface="Verdana" panose="020B0604030504040204" pitchFamily="34" charset="0"/>
                        </a:rPr>
                        <a:t>5 </a:t>
                      </a:r>
                      <a:r>
                        <a:rPr lang="ru-RU" altLang="ru-RU" sz="1700" smtClean="0">
                          <a:sym typeface="Verdana" panose="020B0604030504040204" pitchFamily="34" charset="0"/>
                        </a:rPr>
                        <a:t>лет</a:t>
                      </a:r>
                      <a:r>
                        <a:rPr lang="ru-RU" altLang="ru-RU" sz="1700" baseline="0" smtClean="0">
                          <a:sym typeface="Verdana" panose="020B0604030504040204" pitchFamily="34" charset="0"/>
                        </a:rPr>
                        <a:t> 6 </a:t>
                      </a:r>
                      <a:r>
                        <a:rPr lang="ru-RU" altLang="ru-RU" sz="1700" baseline="0" dirty="0" smtClean="0">
                          <a:sym typeface="Verdana" panose="020B0604030504040204" pitchFamily="34" charset="0"/>
                        </a:rPr>
                        <a:t>месяцев </a:t>
                      </a:r>
                      <a:endParaRPr lang="ru-RU" altLang="ru-RU" sz="1700" dirty="0" smtClean="0">
                        <a:sym typeface="Verdana" panose="020B0604030504040204" pitchFamily="34" charset="0"/>
                      </a:endParaRPr>
                    </a:p>
                  </a:txBody>
                  <a:tcPr/>
                </a:tc>
              </a:tr>
              <a:tr h="366582">
                <a:tc>
                  <a:txBody>
                    <a:bodyPr/>
                    <a:lstStyle/>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altLang="ru-RU" sz="1700" dirty="0" smtClean="0">
                          <a:sym typeface="Verdana" panose="020B0604030504040204" pitchFamily="34" charset="0"/>
                        </a:rPr>
                        <a:t>Магистратура:</a:t>
                      </a: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endParaRPr lang="ru-RU" sz="1700" dirty="0" smtClean="0">
                        <a:sym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endParaRPr lang="ru-RU" sz="1700" dirty="0" smtClean="0">
                        <a:sym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sz="1700" dirty="0" smtClean="0">
                          <a:sym typeface="Verdana" panose="020B0604030504040204" pitchFamily="34" charset="0"/>
                        </a:rPr>
                        <a:t>Аспирантура:   </a:t>
                      </a:r>
                      <a:endParaRPr lang="ru-RU" sz="1700" dirty="0"/>
                    </a:p>
                  </a:txBody>
                  <a:tcPr/>
                </a:tc>
                <a:tc>
                  <a:txBody>
                    <a:bodyPr/>
                    <a:lstStyle/>
                    <a:p>
                      <a:pPr>
                        <a:lnSpc>
                          <a:spcPct val="100000"/>
                        </a:lnSpc>
                        <a:spcBef>
                          <a:spcPct val="0"/>
                        </a:spcBef>
                        <a:spcAft>
                          <a:spcPct val="0"/>
                        </a:spcAft>
                        <a:buClr>
                          <a:srgbClr val="C00000"/>
                        </a:buClr>
                      </a:pPr>
                      <a:r>
                        <a:rPr lang="ru-RU" altLang="ru-RU" sz="1700" dirty="0" smtClean="0">
                          <a:sym typeface="Verdana" panose="020B0604030504040204" pitchFamily="34" charset="0"/>
                        </a:rPr>
                        <a:t>2 года / 2</a:t>
                      </a:r>
                      <a:r>
                        <a:rPr lang="ru-RU" altLang="ru-RU" sz="1700" baseline="0" dirty="0" smtClean="0">
                          <a:sym typeface="Verdana" panose="020B0604030504040204" pitchFamily="34" charset="0"/>
                        </a:rPr>
                        <a:t> </a:t>
                      </a:r>
                      <a:r>
                        <a:rPr lang="ru-RU" altLang="ru-RU" sz="1700" dirty="0" smtClean="0">
                          <a:sym typeface="Verdana" panose="020B0604030504040204" pitchFamily="34" charset="0"/>
                        </a:rPr>
                        <a:t>года </a:t>
                      </a:r>
                      <a:r>
                        <a:rPr lang="ru-RU" altLang="ru-RU" sz="1700" baseline="0" dirty="0" smtClean="0">
                          <a:sym typeface="Verdana" panose="020B0604030504040204" pitchFamily="34" charset="0"/>
                        </a:rPr>
                        <a:t>4 месяца /</a:t>
                      </a:r>
                    </a:p>
                    <a:p>
                      <a:pPr>
                        <a:lnSpc>
                          <a:spcPct val="100000"/>
                        </a:lnSpc>
                        <a:spcBef>
                          <a:spcPct val="0"/>
                        </a:spcBef>
                        <a:spcAft>
                          <a:spcPct val="0"/>
                        </a:spcAft>
                        <a:buClr>
                          <a:srgbClr val="C00000"/>
                        </a:buClr>
                      </a:pPr>
                      <a:r>
                        <a:rPr lang="ru-RU" altLang="ru-RU" sz="1700" dirty="0" smtClean="0">
                          <a:sym typeface="Verdana" panose="020B0604030504040204" pitchFamily="34" charset="0"/>
                        </a:rPr>
                        <a:t>2</a:t>
                      </a:r>
                      <a:r>
                        <a:rPr lang="ru-RU" altLang="ru-RU" sz="1700" baseline="0" dirty="0" smtClean="0">
                          <a:sym typeface="Verdana" panose="020B0604030504040204" pitchFamily="34" charset="0"/>
                        </a:rPr>
                        <a:t> </a:t>
                      </a:r>
                      <a:r>
                        <a:rPr lang="ru-RU" altLang="ru-RU" sz="1700" dirty="0" smtClean="0">
                          <a:sym typeface="Verdana" panose="020B0604030504040204" pitchFamily="34" charset="0"/>
                        </a:rPr>
                        <a:t>года </a:t>
                      </a:r>
                      <a:r>
                        <a:rPr lang="ru-RU" altLang="ru-RU" sz="1700" baseline="0" dirty="0" smtClean="0">
                          <a:sym typeface="Verdana" panose="020B0604030504040204" pitchFamily="34" charset="0"/>
                        </a:rPr>
                        <a:t>4 месяца</a:t>
                      </a:r>
                    </a:p>
                    <a:p>
                      <a:pPr>
                        <a:lnSpc>
                          <a:spcPct val="100000"/>
                        </a:lnSpc>
                        <a:spcBef>
                          <a:spcPct val="0"/>
                        </a:spcBef>
                        <a:spcAft>
                          <a:spcPct val="0"/>
                        </a:spcAft>
                        <a:buClr>
                          <a:srgbClr val="C00000"/>
                        </a:buClr>
                      </a:pPr>
                      <a:endParaRPr lang="ru-RU" altLang="ru-RU" sz="1700" baseline="0" dirty="0" smtClean="0">
                        <a:sym typeface="Verdana" panose="020B0604030504040204" pitchFamily="34" charset="0"/>
                      </a:endParaRPr>
                    </a:p>
                    <a:p>
                      <a:pPr>
                        <a:lnSpc>
                          <a:spcPct val="100000"/>
                        </a:lnSpc>
                        <a:spcBef>
                          <a:spcPct val="0"/>
                        </a:spcBef>
                        <a:spcAft>
                          <a:spcPct val="0"/>
                        </a:spcAft>
                        <a:buClr>
                          <a:srgbClr val="C00000"/>
                        </a:buClr>
                      </a:pPr>
                      <a:r>
                        <a:rPr lang="ru-RU" altLang="ru-RU" sz="1700" baseline="0" dirty="0" smtClean="0">
                          <a:sym typeface="Verdana" panose="020B0604030504040204" pitchFamily="34" charset="0"/>
                        </a:rPr>
                        <a:t>3 года</a:t>
                      </a:r>
                    </a:p>
                    <a:p>
                      <a:pPr>
                        <a:lnSpc>
                          <a:spcPct val="100000"/>
                        </a:lnSpc>
                        <a:spcBef>
                          <a:spcPct val="0"/>
                        </a:spcBef>
                        <a:spcAft>
                          <a:spcPct val="0"/>
                        </a:spcAft>
                        <a:buClr>
                          <a:srgbClr val="C00000"/>
                        </a:buClr>
                      </a:pPr>
                      <a:endParaRPr lang="ru-RU" altLang="ru-RU" sz="1700" baseline="0" dirty="0" smtClean="0">
                        <a:sym typeface="Verdana" panose="020B0604030504040204" pitchFamily="34" charset="0"/>
                      </a:endParaRPr>
                    </a:p>
                    <a:p>
                      <a:pPr>
                        <a:lnSpc>
                          <a:spcPct val="100000"/>
                        </a:lnSpc>
                        <a:spcBef>
                          <a:spcPct val="0"/>
                        </a:spcBef>
                        <a:spcAft>
                          <a:spcPct val="0"/>
                        </a:spcAft>
                        <a:buClr>
                          <a:srgbClr val="C00000"/>
                        </a:buClr>
                      </a:pPr>
                      <a:endParaRPr lang="ru-RU" altLang="ru-RU" sz="1700" dirty="0" smtClean="0">
                        <a:sym typeface="Verdana" panose="020B0604030504040204" pitchFamily="34" charset="0"/>
                      </a:endParaRPr>
                    </a:p>
                  </a:txBody>
                  <a:tcPr/>
                </a:tc>
              </a:tr>
            </a:tbl>
          </a:graphicData>
        </a:graphic>
      </p:graphicFrame>
      <p:sp>
        <p:nvSpPr>
          <p:cNvPr id="14" name="Прямоугольник 13"/>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Tree>
    <p:extLst>
      <p:ext uri="{BB962C8B-B14F-4D97-AF65-F5344CB8AC3E}">
        <p14:creationId xmlns:p14="http://schemas.microsoft.com/office/powerpoint/2010/main" val="918237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8" name="Прямоугольник 7"/>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6" name="Рисунок 5"/>
          <p:cNvPicPr>
            <a:picLocks noChangeAspect="1"/>
          </p:cNvPicPr>
          <p:nvPr/>
        </p:nvPicPr>
        <p:blipFill rotWithShape="1">
          <a:blip r:embed="rId3"/>
          <a:srcRect t="642" r="1718" b="1"/>
          <a:stretch/>
        </p:blipFill>
        <p:spPr>
          <a:xfrm flipH="1">
            <a:off x="8309143" y="-11334"/>
            <a:ext cx="3882857" cy="5989341"/>
          </a:xfrm>
          <a:prstGeom prst="rect">
            <a:avLst/>
          </a:prstGeom>
        </p:spPr>
      </p:pic>
      <p:sp>
        <p:nvSpPr>
          <p:cNvPr id="12" name="Прямоугольник 11"/>
          <p:cNvSpPr/>
          <p:nvPr/>
        </p:nvSpPr>
        <p:spPr>
          <a:xfrm>
            <a:off x="295824" y="130585"/>
            <a:ext cx="8013318"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В состав юридического факультета ИЭУП РГГУ входят следующие кафедры:</a:t>
            </a:r>
            <a:endParaRPr lang="ru-RU" altLang="ru-RU" sz="2200" b="1" dirty="0">
              <a:solidFill>
                <a:srgbClr val="19325F"/>
              </a:solidFill>
              <a:latin typeface="Arial Black" panose="020B0A04020102020204" pitchFamily="34" charset="0"/>
              <a:sym typeface="Raleway" charset="0"/>
            </a:endParaRPr>
          </a:p>
        </p:txBody>
      </p:sp>
      <p:graphicFrame>
        <p:nvGraphicFramePr>
          <p:cNvPr id="16" name="Схема 15"/>
          <p:cNvGraphicFramePr/>
          <p:nvPr>
            <p:extLst>
              <p:ext uri="{D42A27DB-BD31-4B8C-83A1-F6EECF244321}">
                <p14:modId xmlns:p14="http://schemas.microsoft.com/office/powerpoint/2010/main" val="3469773792"/>
              </p:ext>
            </p:extLst>
          </p:nvPr>
        </p:nvGraphicFramePr>
        <p:xfrm>
          <a:off x="108641" y="942160"/>
          <a:ext cx="8035622" cy="4972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Прямоугольник 13"/>
          <p:cNvSpPr/>
          <p:nvPr/>
        </p:nvSpPr>
        <p:spPr>
          <a:xfrm>
            <a:off x="5580367" y="5048426"/>
            <a:ext cx="2728776" cy="801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5" name="Прямоугольник 14"/>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3234913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43"/>
          <p:cNvSpPr/>
          <p:nvPr/>
        </p:nvSpPr>
        <p:spPr>
          <a:xfrm>
            <a:off x="1" y="-1"/>
            <a:ext cx="4947919" cy="1040437"/>
          </a:xfrm>
          <a:prstGeom prst="rect">
            <a:avLst/>
          </a:prstGeom>
          <a:solidFill>
            <a:srgbClr val="E2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 name="Рисунок 42"/>
          <p:cNvPicPr>
            <a:picLocks noChangeAspect="1"/>
          </p:cNvPicPr>
          <p:nvPr/>
        </p:nvPicPr>
        <p:blipFill rotWithShape="1">
          <a:blip r:embed="rId2" cstate="print">
            <a:extLst>
              <a:ext uri="{28A0092B-C50C-407E-A947-70E740481C1C}">
                <a14:useLocalDpi xmlns:a14="http://schemas.microsoft.com/office/drawing/2010/main" val="0"/>
              </a:ext>
            </a:extLst>
          </a:blip>
          <a:srcRect l="19561" t="94" r="17221" b="194"/>
          <a:stretch/>
        </p:blipFill>
        <p:spPr>
          <a:xfrm>
            <a:off x="0" y="982237"/>
            <a:ext cx="4947920" cy="520305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4" name="Прямоугольник 13"/>
          <p:cNvSpPr/>
          <p:nvPr/>
        </p:nvSpPr>
        <p:spPr>
          <a:xfrm>
            <a:off x="295825" y="1118911"/>
            <a:ext cx="2112397" cy="307777"/>
          </a:xfrm>
          <a:prstGeom prst="rect">
            <a:avLst/>
          </a:prstGeom>
        </p:spPr>
        <p:txBody>
          <a:bodyPr wrap="square">
            <a:spAutoFit/>
          </a:bodyPr>
          <a:lstStyle/>
          <a:p>
            <a:pPr lvl="0"/>
            <a:endParaRPr lang="ru-RU" sz="1400" dirty="0"/>
          </a:p>
        </p:txBody>
      </p:sp>
      <p:sp>
        <p:nvSpPr>
          <p:cNvPr id="33" name="Прямоугольник 32"/>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34" name="Прямоугольник 33"/>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
        <p:nvSpPr>
          <p:cNvPr id="13" name="Прямоугольник 12"/>
          <p:cNvSpPr/>
          <p:nvPr/>
        </p:nvSpPr>
        <p:spPr>
          <a:xfrm>
            <a:off x="8277547" y="978124"/>
            <a:ext cx="3675724" cy="2160639"/>
          </a:xfrm>
          <a:prstGeom prst="rect">
            <a:avLst/>
          </a:prstGeom>
        </p:spPr>
        <p:txBody>
          <a:bodyPr/>
          <a:lstStyle/>
          <a:p>
            <a:pPr lvl="0" algn="just"/>
            <a:r>
              <a:rPr lang="ru-RU" sz="1700" b="1" dirty="0" smtClean="0">
                <a:solidFill>
                  <a:srgbClr val="D6421B"/>
                </a:solidFill>
              </a:rPr>
              <a:t>Кафедра </a:t>
            </a:r>
            <a:r>
              <a:rPr lang="ru-RU" sz="1700" b="1" dirty="0">
                <a:solidFill>
                  <a:srgbClr val="D6421B"/>
                </a:solidFill>
              </a:rPr>
              <a:t>предпринимательского права</a:t>
            </a:r>
          </a:p>
          <a:p>
            <a:pPr marL="0" lvl="1" algn="just">
              <a:buChar char="•"/>
            </a:pPr>
            <a:r>
              <a:rPr lang="ru-RU" sz="1400" b="1" dirty="0">
                <a:solidFill>
                  <a:srgbClr val="19325F"/>
                </a:solidFill>
              </a:rPr>
              <a:t>Магистратура:</a:t>
            </a:r>
          </a:p>
          <a:p>
            <a:pPr marL="263525" lvl="2" algn="just">
              <a:buChar char="•"/>
            </a:pPr>
            <a:r>
              <a:rPr lang="ru-RU" sz="1400" dirty="0" smtClean="0"/>
              <a:t>Правовое обеспечение цифровой экономики и информационной безопасности;</a:t>
            </a:r>
          </a:p>
          <a:p>
            <a:pPr marL="263525" lvl="2" algn="just">
              <a:buFontTx/>
              <a:buChar char="•"/>
            </a:pPr>
            <a:r>
              <a:rPr lang="ru-RU" sz="1400" dirty="0"/>
              <a:t>Правовое сопровождение предпринимательской деятельности</a:t>
            </a:r>
            <a:r>
              <a:rPr lang="ru-RU" sz="1400" dirty="0" smtClean="0"/>
              <a:t>;</a:t>
            </a:r>
          </a:p>
          <a:p>
            <a:pPr marL="263525" lvl="2" algn="just">
              <a:buFontTx/>
              <a:buChar char="•"/>
            </a:pPr>
            <a:r>
              <a:rPr lang="ru-RU" sz="1400" dirty="0" smtClean="0"/>
              <a:t>Правовое регулирование </a:t>
            </a:r>
            <a:r>
              <a:rPr lang="en-US" sz="1400" dirty="0" smtClean="0"/>
              <a:t>PR</a:t>
            </a:r>
            <a:r>
              <a:rPr lang="ru-RU" sz="1400" dirty="0" smtClean="0"/>
              <a:t> и</a:t>
            </a:r>
            <a:r>
              <a:rPr lang="en-US" sz="1400" dirty="0" smtClean="0"/>
              <a:t> GR</a:t>
            </a:r>
            <a:r>
              <a:rPr lang="ru-RU" sz="1400" dirty="0" smtClean="0"/>
              <a:t> технологий в политике и бизнесе</a:t>
            </a:r>
            <a:endParaRPr lang="ru-RU" sz="1400" dirty="0"/>
          </a:p>
        </p:txBody>
      </p:sp>
      <p:sp>
        <p:nvSpPr>
          <p:cNvPr id="9" name="Прямоугольник 8"/>
          <p:cNvSpPr/>
          <p:nvPr/>
        </p:nvSpPr>
        <p:spPr>
          <a:xfrm>
            <a:off x="0" y="90788"/>
            <a:ext cx="12033722" cy="707886"/>
          </a:xfrm>
          <a:prstGeom prst="rect">
            <a:avLst/>
          </a:prstGeom>
        </p:spPr>
        <p:txBody>
          <a:bodyPr wrap="square">
            <a:spAutoFit/>
          </a:bodyPr>
          <a:lstStyle/>
          <a:p>
            <a:pPr algn="ctr"/>
            <a:r>
              <a:rPr lang="ru-RU" altLang="ru-RU" dirty="0">
                <a:solidFill>
                  <a:srgbClr val="15285A"/>
                </a:solidFill>
                <a:latin typeface="Verdana" panose="020B0604030504040204" pitchFamily="34" charset="0"/>
                <a:cs typeface="Arial" panose="020B0604020202020204" pitchFamily="34" charset="0"/>
                <a:sym typeface="Raleway" charset="-52"/>
              </a:rPr>
              <a:t>	</a:t>
            </a:r>
            <a:r>
              <a:rPr lang="ru-RU" altLang="ru-RU" sz="2000" b="1" dirty="0">
                <a:solidFill>
                  <a:srgbClr val="19325F"/>
                </a:solidFill>
                <a:latin typeface="Arial Black" panose="020B0A04020102020204" pitchFamily="34" charset="0"/>
                <a:sym typeface="Raleway" charset="-52"/>
              </a:rPr>
              <a:t>Большинство кафедр являются выпускающими по своему профилю и функционируют на основе общей концепции развития </a:t>
            </a:r>
            <a:r>
              <a:rPr lang="ru-RU" altLang="ru-RU" sz="2000" b="1" dirty="0" smtClean="0">
                <a:solidFill>
                  <a:srgbClr val="19325F"/>
                </a:solidFill>
                <a:latin typeface="Arial Black" panose="020B0A04020102020204" pitchFamily="34" charset="0"/>
                <a:sym typeface="Raleway" charset="-52"/>
              </a:rPr>
              <a:t>РГГУ</a:t>
            </a:r>
            <a:endParaRPr lang="ru-RU" sz="2000" b="1" dirty="0">
              <a:solidFill>
                <a:srgbClr val="19325F"/>
              </a:solidFill>
              <a:latin typeface="Arial Black" panose="020B0A04020102020204" pitchFamily="34" charset="0"/>
            </a:endParaRPr>
          </a:p>
        </p:txBody>
      </p:sp>
      <p:sp>
        <p:nvSpPr>
          <p:cNvPr id="8" name="TextBox 7"/>
          <p:cNvSpPr txBox="1"/>
          <p:nvPr/>
        </p:nvSpPr>
        <p:spPr>
          <a:xfrm>
            <a:off x="4947920" y="951171"/>
            <a:ext cx="3465429" cy="1692771"/>
          </a:xfrm>
          <a:prstGeom prst="rect">
            <a:avLst/>
          </a:prstGeom>
          <a:noFill/>
        </p:spPr>
        <p:txBody>
          <a:bodyPr wrap="square" rtlCol="0">
            <a:spAutoFit/>
          </a:bodyPr>
          <a:lstStyle/>
          <a:p>
            <a:pPr lvl="0" algn="just"/>
            <a:r>
              <a:rPr lang="ru-RU" altLang="ru-RU" sz="1700" b="1" dirty="0">
                <a:solidFill>
                  <a:srgbClr val="D6421B"/>
                </a:solidFill>
                <a:sym typeface="Raleway" charset="-52"/>
              </a:rPr>
              <a:t>Кафедра  конституционного </a:t>
            </a:r>
            <a:endParaRPr lang="ru-RU" altLang="ru-RU" sz="1700" b="1" dirty="0" smtClean="0">
              <a:solidFill>
                <a:srgbClr val="D6421B"/>
              </a:solidFill>
              <a:sym typeface="Raleway" charset="-52"/>
            </a:endParaRPr>
          </a:p>
          <a:p>
            <a:pPr lvl="0" algn="just"/>
            <a:r>
              <a:rPr lang="ru-RU" altLang="ru-RU" sz="1700" b="1" dirty="0" smtClean="0">
                <a:solidFill>
                  <a:srgbClr val="D6421B"/>
                </a:solidFill>
                <a:sym typeface="Raleway" charset="-52"/>
              </a:rPr>
              <a:t>и </a:t>
            </a:r>
            <a:r>
              <a:rPr lang="ru-RU" altLang="ru-RU" sz="1700" b="1" dirty="0">
                <a:solidFill>
                  <a:srgbClr val="D6421B"/>
                </a:solidFill>
                <a:sym typeface="Raleway" charset="-52"/>
              </a:rPr>
              <a:t>международного права</a:t>
            </a:r>
            <a:endParaRPr lang="ru-RU" sz="1700" b="1" dirty="0">
              <a:solidFill>
                <a:srgbClr val="D6421B"/>
              </a:solidFill>
            </a:endParaRPr>
          </a:p>
          <a:p>
            <a:pPr marL="0" lvl="1" algn="just">
              <a:buChar char="•"/>
            </a:pPr>
            <a:r>
              <a:rPr lang="ru-RU" sz="1400" b="1" dirty="0" err="1">
                <a:solidFill>
                  <a:srgbClr val="19325F"/>
                </a:solidFill>
              </a:rPr>
              <a:t>Бакалавриат</a:t>
            </a:r>
            <a:r>
              <a:rPr lang="ru-RU" sz="1400" b="1" dirty="0">
                <a:solidFill>
                  <a:srgbClr val="19325F"/>
                </a:solidFill>
              </a:rPr>
              <a:t>:</a:t>
            </a:r>
          </a:p>
          <a:p>
            <a:pPr marL="263525" lvl="2" algn="just">
              <a:buChar char="•"/>
            </a:pPr>
            <a:r>
              <a:rPr lang="ru-RU" sz="1400" dirty="0"/>
              <a:t>Государственно-правовой профиль </a:t>
            </a:r>
          </a:p>
          <a:p>
            <a:pPr marL="0" lvl="1" algn="just">
              <a:buChar char="•"/>
            </a:pPr>
            <a:r>
              <a:rPr lang="ru-RU" sz="1400" b="1" dirty="0">
                <a:solidFill>
                  <a:srgbClr val="19325F"/>
                </a:solidFill>
              </a:rPr>
              <a:t>Магистратура:</a:t>
            </a:r>
          </a:p>
          <a:p>
            <a:pPr marL="263525" lvl="2" algn="just">
              <a:buChar char="•"/>
            </a:pPr>
            <a:r>
              <a:rPr lang="ru-RU" sz="1400" dirty="0"/>
              <a:t>Правовое обеспечение </a:t>
            </a:r>
            <a:r>
              <a:rPr lang="ru-RU" sz="1400" dirty="0" smtClean="0"/>
              <a:t>деятельности </a:t>
            </a:r>
            <a:r>
              <a:rPr lang="ru-RU" sz="1400" dirty="0"/>
              <a:t>органов публичной власти</a:t>
            </a:r>
          </a:p>
        </p:txBody>
      </p:sp>
      <p:sp>
        <p:nvSpPr>
          <p:cNvPr id="10" name="TextBox 9"/>
          <p:cNvSpPr txBox="1"/>
          <p:nvPr/>
        </p:nvSpPr>
        <p:spPr>
          <a:xfrm>
            <a:off x="8277547" y="3161851"/>
            <a:ext cx="3675724" cy="2769989"/>
          </a:xfrm>
          <a:prstGeom prst="rect">
            <a:avLst/>
          </a:prstGeom>
          <a:noFill/>
        </p:spPr>
        <p:txBody>
          <a:bodyPr wrap="square" rtlCol="0">
            <a:spAutoFit/>
          </a:bodyPr>
          <a:lstStyle/>
          <a:p>
            <a:pPr algn="just"/>
            <a:r>
              <a:rPr lang="ru-RU" altLang="ru-RU" sz="1700" b="1" dirty="0">
                <a:solidFill>
                  <a:srgbClr val="D6421B"/>
                </a:solidFill>
                <a:sym typeface="Raleway" charset="-52"/>
              </a:rPr>
              <a:t>Кафедра  уголовного права и процесса</a:t>
            </a:r>
          </a:p>
          <a:p>
            <a:pPr marL="0" lvl="1" algn="just">
              <a:buChar char="•"/>
            </a:pPr>
            <a:r>
              <a:rPr lang="ru-RU" sz="1400" b="1" dirty="0" err="1">
                <a:solidFill>
                  <a:srgbClr val="19325F"/>
                </a:solidFill>
              </a:rPr>
              <a:t>Бакалавриат</a:t>
            </a:r>
            <a:r>
              <a:rPr lang="ru-RU" sz="1400" b="1" dirty="0" smtClean="0">
                <a:solidFill>
                  <a:srgbClr val="19325F"/>
                </a:solidFill>
              </a:rPr>
              <a:t>:</a:t>
            </a:r>
          </a:p>
          <a:p>
            <a:pPr marL="263525" lvl="1" algn="just">
              <a:buFontTx/>
              <a:buChar char="•"/>
            </a:pPr>
            <a:r>
              <a:rPr lang="ru-RU" sz="1400" dirty="0"/>
              <a:t>Уголовно-правовой </a:t>
            </a:r>
            <a:r>
              <a:rPr lang="ru-RU" sz="1400" dirty="0" smtClean="0"/>
              <a:t>профиль;</a:t>
            </a:r>
          </a:p>
          <a:p>
            <a:pPr marL="263525" lvl="1" algn="just">
              <a:buFontTx/>
              <a:buChar char="•"/>
            </a:pPr>
            <a:r>
              <a:rPr lang="ru-RU" sz="1400" dirty="0" smtClean="0"/>
              <a:t>Правовое регулирование безопасности в сфере государственного управления </a:t>
            </a:r>
            <a:r>
              <a:rPr lang="ru-RU" sz="1400" dirty="0" smtClean="0"/>
              <a:t/>
            </a:r>
            <a:br>
              <a:rPr lang="ru-RU" sz="1400" dirty="0" smtClean="0"/>
            </a:br>
            <a:r>
              <a:rPr lang="ru-RU" sz="1400" dirty="0" smtClean="0"/>
              <a:t>(</a:t>
            </a:r>
            <a:r>
              <a:rPr lang="ru-RU" sz="1400" dirty="0" smtClean="0"/>
              <a:t>с доп. квалификацией в сфере ГМУ)</a:t>
            </a:r>
            <a:endParaRPr lang="ru-RU" sz="1400" dirty="0"/>
          </a:p>
          <a:p>
            <a:pPr marL="0" lvl="1" algn="just">
              <a:buFontTx/>
              <a:buChar char="•"/>
            </a:pPr>
            <a:r>
              <a:rPr lang="ru-RU" sz="1400" b="1" dirty="0" smtClean="0">
                <a:solidFill>
                  <a:srgbClr val="19325F"/>
                </a:solidFill>
              </a:rPr>
              <a:t>Магистратура:</a:t>
            </a:r>
          </a:p>
          <a:p>
            <a:pPr marL="263525" lvl="2" algn="just">
              <a:buChar char="•"/>
            </a:pPr>
            <a:r>
              <a:rPr lang="ru-RU" sz="1400" dirty="0"/>
              <a:t>Защита прав личности в </a:t>
            </a:r>
            <a:r>
              <a:rPr lang="ru-RU" sz="1400" dirty="0" smtClean="0"/>
              <a:t>сфере </a:t>
            </a:r>
            <a:r>
              <a:rPr lang="ru-RU" sz="1400" dirty="0"/>
              <a:t>уголовно-правовых отношений</a:t>
            </a:r>
          </a:p>
          <a:p>
            <a:pPr marL="0" lvl="1" algn="just">
              <a:buFontTx/>
              <a:buChar char="•"/>
            </a:pPr>
            <a:r>
              <a:rPr lang="ru-RU" sz="1400" b="1" dirty="0" err="1" smtClean="0">
                <a:solidFill>
                  <a:srgbClr val="19325F"/>
                </a:solidFill>
              </a:rPr>
              <a:t>Специалитет</a:t>
            </a:r>
            <a:r>
              <a:rPr lang="ru-RU" sz="1400" b="1" dirty="0">
                <a:solidFill>
                  <a:srgbClr val="19325F"/>
                </a:solidFill>
              </a:rPr>
              <a:t>:</a:t>
            </a:r>
          </a:p>
          <a:p>
            <a:pPr marL="263525" lvl="2" algn="just">
              <a:buChar char="•"/>
            </a:pPr>
            <a:r>
              <a:rPr lang="ru-RU" sz="1400" dirty="0" smtClean="0"/>
              <a:t>Судебная </a:t>
            </a:r>
            <a:r>
              <a:rPr lang="ru-RU" sz="1400" dirty="0"/>
              <a:t>и прокурорская деятельность</a:t>
            </a:r>
          </a:p>
        </p:txBody>
      </p:sp>
      <p:sp>
        <p:nvSpPr>
          <p:cNvPr id="12" name="TextBox 11"/>
          <p:cNvSpPr txBox="1"/>
          <p:nvPr/>
        </p:nvSpPr>
        <p:spPr>
          <a:xfrm>
            <a:off x="4948781" y="4588269"/>
            <a:ext cx="3150034" cy="1046440"/>
          </a:xfrm>
          <a:prstGeom prst="rect">
            <a:avLst/>
          </a:prstGeom>
          <a:noFill/>
        </p:spPr>
        <p:txBody>
          <a:bodyPr wrap="square" rtlCol="0">
            <a:spAutoFit/>
          </a:bodyPr>
          <a:lstStyle/>
          <a:p>
            <a:pPr lvl="0" algn="just"/>
            <a:r>
              <a:rPr lang="ru-RU" altLang="ru-RU" sz="1700" b="1" dirty="0">
                <a:solidFill>
                  <a:srgbClr val="D6421B"/>
                </a:solidFill>
                <a:sym typeface="Raleway" charset="-52"/>
              </a:rPr>
              <a:t>Кафедра  гражданского права и процесса</a:t>
            </a:r>
            <a:endParaRPr lang="ru-RU" sz="1700" b="1" dirty="0">
              <a:solidFill>
                <a:srgbClr val="D6421B"/>
              </a:solidFill>
            </a:endParaRPr>
          </a:p>
          <a:p>
            <a:pPr marL="0" lvl="1" algn="just">
              <a:buChar char="•"/>
            </a:pPr>
            <a:r>
              <a:rPr lang="ru-RU" sz="1400" b="1" dirty="0" err="1">
                <a:solidFill>
                  <a:srgbClr val="19325F"/>
                </a:solidFill>
              </a:rPr>
              <a:t>Бакалавриат</a:t>
            </a:r>
            <a:r>
              <a:rPr lang="ru-RU" sz="1400" b="1" dirty="0">
                <a:solidFill>
                  <a:srgbClr val="19325F"/>
                </a:solidFill>
              </a:rPr>
              <a:t>:</a:t>
            </a:r>
          </a:p>
          <a:p>
            <a:pPr marL="263525" lvl="2" algn="just">
              <a:buChar char="•"/>
            </a:pPr>
            <a:r>
              <a:rPr lang="ru-RU" sz="1400" dirty="0"/>
              <a:t>Гражданско-правовой </a:t>
            </a:r>
            <a:r>
              <a:rPr lang="ru-RU" sz="1400" dirty="0"/>
              <a:t>профиль</a:t>
            </a:r>
          </a:p>
        </p:txBody>
      </p:sp>
      <p:sp>
        <p:nvSpPr>
          <p:cNvPr id="15" name="TextBox 14"/>
          <p:cNvSpPr txBox="1"/>
          <p:nvPr/>
        </p:nvSpPr>
        <p:spPr>
          <a:xfrm>
            <a:off x="4947059" y="2880109"/>
            <a:ext cx="3151756" cy="1708160"/>
          </a:xfrm>
          <a:prstGeom prst="rect">
            <a:avLst/>
          </a:prstGeom>
          <a:noFill/>
        </p:spPr>
        <p:txBody>
          <a:bodyPr wrap="square" rtlCol="0">
            <a:spAutoFit/>
          </a:bodyPr>
          <a:lstStyle/>
          <a:p>
            <a:pPr algn="just"/>
            <a:r>
              <a:rPr lang="ru-RU" altLang="ru-RU" sz="1700" b="1" dirty="0">
                <a:solidFill>
                  <a:srgbClr val="D6421B"/>
                </a:solidFill>
                <a:sym typeface="Raleway" charset="-52"/>
              </a:rPr>
              <a:t>Кафедра  финансового </a:t>
            </a:r>
            <a:r>
              <a:rPr lang="ru-RU" altLang="ru-RU" sz="1700" b="1" dirty="0" smtClean="0">
                <a:solidFill>
                  <a:srgbClr val="D6421B"/>
                </a:solidFill>
                <a:sym typeface="Raleway" charset="-52"/>
              </a:rPr>
              <a:t>права</a:t>
            </a:r>
            <a:endParaRPr lang="ru-RU" sz="1700" b="1" dirty="0" smtClean="0">
              <a:solidFill>
                <a:srgbClr val="D6421B"/>
              </a:solidFill>
            </a:endParaRPr>
          </a:p>
          <a:p>
            <a:pPr marL="0" lvl="1" algn="just">
              <a:buChar char="•"/>
            </a:pPr>
            <a:r>
              <a:rPr lang="ru-RU" sz="1400" b="1" dirty="0" err="1" smtClean="0">
                <a:solidFill>
                  <a:srgbClr val="19325F"/>
                </a:solidFill>
              </a:rPr>
              <a:t>Бакалавриат</a:t>
            </a:r>
            <a:r>
              <a:rPr lang="ru-RU" sz="1400" b="1" dirty="0" smtClean="0">
                <a:solidFill>
                  <a:srgbClr val="19325F"/>
                </a:solidFill>
              </a:rPr>
              <a:t>:</a:t>
            </a:r>
          </a:p>
          <a:p>
            <a:pPr marL="263525" lvl="2" algn="just">
              <a:buChar char="•"/>
            </a:pPr>
            <a:r>
              <a:rPr lang="ru-RU" sz="1400" dirty="0" smtClean="0"/>
              <a:t>Финансово-правовой </a:t>
            </a:r>
            <a:r>
              <a:rPr lang="ru-RU" sz="1400" dirty="0"/>
              <a:t>профиль </a:t>
            </a:r>
          </a:p>
          <a:p>
            <a:pPr marL="0" lvl="2" algn="just">
              <a:buFontTx/>
              <a:buChar char="•"/>
            </a:pPr>
            <a:r>
              <a:rPr lang="ru-RU" sz="1400" b="1" dirty="0">
                <a:solidFill>
                  <a:srgbClr val="19325F"/>
                </a:solidFill>
              </a:rPr>
              <a:t>Магистратура:</a:t>
            </a:r>
          </a:p>
          <a:p>
            <a:pPr marL="263525" lvl="2" algn="just">
              <a:buChar char="•"/>
            </a:pPr>
            <a:r>
              <a:rPr lang="ru-RU" sz="1400" dirty="0" smtClean="0"/>
              <a:t>Юрист </a:t>
            </a:r>
            <a:r>
              <a:rPr lang="ru-RU" sz="1400" dirty="0"/>
              <a:t>в финансовой сфере; </a:t>
            </a:r>
          </a:p>
          <a:p>
            <a:pPr marL="263525" lvl="2" algn="just">
              <a:buChar char="•"/>
            </a:pPr>
            <a:r>
              <a:rPr lang="ru-RU" sz="1400" dirty="0"/>
              <a:t>Корпоративное </a:t>
            </a:r>
            <a:r>
              <a:rPr lang="ru-RU" sz="1200" dirty="0"/>
              <a:t>право.</a:t>
            </a:r>
          </a:p>
          <a:p>
            <a:endParaRPr lang="ru-RU" dirty="0"/>
          </a:p>
        </p:txBody>
      </p:sp>
    </p:spTree>
    <p:extLst>
      <p:ext uri="{BB962C8B-B14F-4D97-AF65-F5344CB8AC3E}">
        <p14:creationId xmlns:p14="http://schemas.microsoft.com/office/powerpoint/2010/main" val="2648063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1" y="-10586"/>
            <a:ext cx="5884083" cy="5986845"/>
          </a:xfrm>
          <a:prstGeom prst="rect">
            <a:avLst/>
          </a:prstGeom>
          <a:solidFill>
            <a:srgbClr val="AFCDF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9" name="Рисунок 8"/>
          <p:cNvPicPr>
            <a:picLocks noChangeAspect="1"/>
          </p:cNvPicPr>
          <p:nvPr/>
        </p:nvPicPr>
        <p:blipFill rotWithShape="1">
          <a:blip r:embed="rId3"/>
          <a:srcRect l="6777" t="9823" r="3129" b="11627"/>
          <a:stretch/>
        </p:blipFill>
        <p:spPr>
          <a:xfrm>
            <a:off x="6291403" y="83702"/>
            <a:ext cx="5480212" cy="132488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781" y="1514933"/>
            <a:ext cx="4039455" cy="877867"/>
          </a:xfrm>
          <a:prstGeom prst="rect">
            <a:avLst/>
          </a:prstGeom>
        </p:spPr>
      </p:pic>
      <p:sp>
        <p:nvSpPr>
          <p:cNvPr id="11" name="Прямоугольник 10"/>
          <p:cNvSpPr/>
          <p:nvPr/>
        </p:nvSpPr>
        <p:spPr>
          <a:xfrm>
            <a:off x="6291403" y="2510740"/>
            <a:ext cx="5480212" cy="1295739"/>
          </a:xfrm>
          <a:prstGeom prst="rect">
            <a:avLst/>
          </a:prstGeom>
        </p:spPr>
        <p:txBody>
          <a:bodyPr wrap="square">
            <a:spAutoFit/>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a:sym typeface="Lato" charset="0"/>
              </a:rPr>
              <a:t>Все кафедры юридического факультета укомплектованы постоянно обновляемыми юридическими базами информационных справочно-правовых систем типа “Консультант плюс”, “Гарант”. </a:t>
            </a:r>
          </a:p>
        </p:txBody>
      </p:sp>
      <p:sp>
        <p:nvSpPr>
          <p:cNvPr id="12" name="Прямоугольник 11"/>
          <p:cNvSpPr/>
          <p:nvPr/>
        </p:nvSpPr>
        <p:spPr>
          <a:xfrm>
            <a:off x="295825" y="940205"/>
            <a:ext cx="4794336" cy="830997"/>
          </a:xfrm>
          <a:prstGeom prst="rect">
            <a:avLst/>
          </a:prstGeom>
        </p:spPr>
        <p:txBody>
          <a:bodyPr wrap="square">
            <a:spAutoFit/>
          </a:bodyPr>
          <a:lstStyle/>
          <a:p>
            <a:pPr algn="just"/>
            <a:r>
              <a:rPr lang="ru-RU" altLang="ru-RU" sz="1600" dirty="0">
                <a:sym typeface="Raleway" charset="-52"/>
              </a:rPr>
              <a:t>Моделирование судебных процессов проводится в зале судебных заседаний юридического факультета</a:t>
            </a:r>
            <a:r>
              <a:rPr lang="ru-RU" altLang="ru-RU" sz="1600" dirty="0" smtClean="0">
                <a:sym typeface="Raleway" charset="-52"/>
              </a:rPr>
              <a:t>.</a:t>
            </a:r>
            <a:r>
              <a:rPr lang="ru-RU" altLang="ru-RU" sz="1600" dirty="0">
                <a:sym typeface="Raleway" charset="-52"/>
              </a:rPr>
              <a:t/>
            </a:r>
            <a:br>
              <a:rPr lang="ru-RU" altLang="ru-RU" sz="1600" dirty="0">
                <a:sym typeface="Raleway" charset="-52"/>
              </a:rPr>
            </a:br>
            <a:endParaRPr lang="ru-RU" sz="1600" dirty="0"/>
          </a:p>
        </p:txBody>
      </p:sp>
      <p:sp>
        <p:nvSpPr>
          <p:cNvPr id="25" name="Прямоугольник 24"/>
          <p:cNvSpPr/>
          <p:nvPr/>
        </p:nvSpPr>
        <p:spPr>
          <a:xfrm>
            <a:off x="0" y="116137"/>
            <a:ext cx="5975288" cy="1224951"/>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Специализированные кабинеты и </a:t>
            </a:r>
          </a:p>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информационно-правовые системы</a:t>
            </a:r>
            <a:r>
              <a:rPr lang="ru-RU" altLang="ru-RU" sz="2000" b="1" u="sng" dirty="0">
                <a:sym typeface="Raleway" charset="-52"/>
              </a:rPr>
              <a:t/>
            </a:r>
            <a:br>
              <a:rPr lang="ru-RU" altLang="ru-RU" sz="2000" b="1" u="sng" dirty="0">
                <a:sym typeface="Raleway" charset="-52"/>
              </a:rPr>
            </a:br>
            <a:endParaRPr lang="ru-RU" sz="2000" b="1" u="sng" dirty="0"/>
          </a:p>
        </p:txBody>
      </p:sp>
      <p:pic>
        <p:nvPicPr>
          <p:cNvPr id="30" name="Рисунок 29"/>
          <p:cNvPicPr>
            <a:picLocks noChangeAspect="1"/>
          </p:cNvPicPr>
          <p:nvPr/>
        </p:nvPicPr>
        <p:blipFill rotWithShape="1">
          <a:blip r:embed="rId5" cstate="print">
            <a:extLst>
              <a:ext uri="{28A0092B-C50C-407E-A947-70E740481C1C}">
                <a14:useLocalDpi xmlns:a14="http://schemas.microsoft.com/office/drawing/2010/main" val="0"/>
              </a:ext>
            </a:extLst>
          </a:blip>
          <a:srcRect l="8088" t="14987" r="7529" b="14444"/>
          <a:stretch/>
        </p:blipFill>
        <p:spPr>
          <a:xfrm>
            <a:off x="-7503" y="1536927"/>
            <a:ext cx="3631904" cy="2306089"/>
          </a:xfrm>
          <a:prstGeom prst="rect">
            <a:avLst/>
          </a:prstGeom>
        </p:spPr>
      </p:pic>
      <p:pic>
        <p:nvPicPr>
          <p:cNvPr id="31" name="Рисунок 30"/>
          <p:cNvPicPr>
            <a:picLocks noChangeAspect="1"/>
          </p:cNvPicPr>
          <p:nvPr/>
        </p:nvPicPr>
        <p:blipFill rotWithShape="1">
          <a:blip r:embed="rId6" cstate="print">
            <a:extLst>
              <a:ext uri="{28A0092B-C50C-407E-A947-70E740481C1C}">
                <a14:useLocalDpi xmlns:a14="http://schemas.microsoft.com/office/drawing/2010/main" val="0"/>
              </a:ext>
            </a:extLst>
          </a:blip>
          <a:srcRect l="2362" t="10285" r="35804"/>
          <a:stretch/>
        </p:blipFill>
        <p:spPr>
          <a:xfrm>
            <a:off x="3667067" y="3880034"/>
            <a:ext cx="2200708" cy="2115557"/>
          </a:xfrm>
          <a:prstGeom prst="rect">
            <a:avLst/>
          </a:prstGeom>
        </p:spPr>
      </p:pic>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l="15602" t="39076" r="11320" b="4687"/>
          <a:stretch/>
        </p:blipFill>
        <p:spPr>
          <a:xfrm>
            <a:off x="-1" y="3880034"/>
            <a:ext cx="3631903" cy="2096225"/>
          </a:xfrm>
          <a:prstGeom prst="rect">
            <a:avLst/>
          </a:prstGeom>
        </p:spPr>
      </p:pic>
      <p:pic>
        <p:nvPicPr>
          <p:cNvPr id="33" name="Рисунок 32"/>
          <p:cNvPicPr>
            <a:picLocks noChangeAspect="1"/>
          </p:cNvPicPr>
          <p:nvPr/>
        </p:nvPicPr>
        <p:blipFill rotWithShape="1">
          <a:blip r:embed="rId8">
            <a:extLst>
              <a:ext uri="{28A0092B-C50C-407E-A947-70E740481C1C}">
                <a14:useLocalDpi xmlns:a14="http://schemas.microsoft.com/office/drawing/2010/main" val="0"/>
              </a:ext>
            </a:extLst>
          </a:blip>
          <a:srcRect l="26436" t="33717" r="38720" b="19704"/>
          <a:stretch/>
        </p:blipFill>
        <p:spPr>
          <a:xfrm>
            <a:off x="3667067" y="1534160"/>
            <a:ext cx="2217015" cy="2286862"/>
          </a:xfrm>
          <a:prstGeom prst="rect">
            <a:avLst/>
          </a:prstGeom>
        </p:spPr>
      </p:pic>
      <p:sp>
        <p:nvSpPr>
          <p:cNvPr id="34" name="Прямоугольник 33"/>
          <p:cNvSpPr/>
          <p:nvPr/>
        </p:nvSpPr>
        <p:spPr>
          <a:xfrm>
            <a:off x="6291403" y="4115902"/>
            <a:ext cx="5480212" cy="1295739"/>
          </a:xfrm>
          <a:prstGeom prst="rect">
            <a:avLst/>
          </a:prstGeom>
        </p:spPr>
        <p:txBody>
          <a:bodyPr wrap="square">
            <a:spAutoFit/>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a:sym typeface="Raleway" charset="-52"/>
              </a:rPr>
              <a:t>Также факультет </a:t>
            </a:r>
            <a:r>
              <a:rPr lang="ru-RU" altLang="ru-RU" sz="1700" dirty="0" smtClean="0">
                <a:sym typeface="Raleway" charset="-52"/>
              </a:rPr>
              <a:t>оснащен </a:t>
            </a:r>
            <a:r>
              <a:rPr lang="ru-RU" altLang="ru-RU" sz="1700" i="1" dirty="0" smtClean="0">
                <a:effectLst>
                  <a:outerShdw blurRad="38100" dist="38100" dir="2700000" algn="tl">
                    <a:srgbClr val="000000">
                      <a:alpha val="43137"/>
                    </a:srgbClr>
                  </a:outerShdw>
                </a:effectLst>
                <a:sym typeface="Raleway" charset="-52"/>
              </a:rPr>
              <a:t>криминалистической </a:t>
            </a:r>
            <a:r>
              <a:rPr lang="ru-RU" altLang="ru-RU" sz="1700" i="1" dirty="0">
                <a:effectLst>
                  <a:outerShdw blurRad="38100" dist="38100" dir="2700000" algn="tl">
                    <a:srgbClr val="000000">
                      <a:alpha val="43137"/>
                    </a:srgbClr>
                  </a:outerShdw>
                </a:effectLst>
                <a:sym typeface="Raleway" charset="-52"/>
              </a:rPr>
              <a:t>лабораторией</a:t>
            </a:r>
            <a:r>
              <a:rPr lang="ru-RU" altLang="ru-RU" sz="1700" dirty="0">
                <a:sym typeface="Raleway" charset="-52"/>
              </a:rPr>
              <a:t>, в которой проводятся практические занятия с использованием оборудования для проведения различных судебных экспертиз. </a:t>
            </a:r>
            <a:endParaRPr lang="ru-RU" sz="1700" dirty="0"/>
          </a:p>
        </p:txBody>
      </p:sp>
      <p:sp>
        <p:nvSpPr>
          <p:cNvPr id="20" name="Прямоугольник 19"/>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21" name="Прямоугольник 20"/>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161521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1" y="1"/>
            <a:ext cx="7242313" cy="1584960"/>
          </a:xfrm>
          <a:prstGeom prst="rect">
            <a:avLst/>
          </a:prstGeom>
          <a:solidFill>
            <a:schemeClr val="bg1">
              <a:lumMod val="85000"/>
              <a:alpha val="69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163793" y="1496547"/>
            <a:ext cx="6854687" cy="877163"/>
          </a:xfrm>
          <a:prstGeom prst="rect">
            <a:avLst/>
          </a:prstGeom>
        </p:spPr>
        <p:txBody>
          <a:bodyPr wrap="square">
            <a:spAutoFit/>
          </a:bodyPr>
          <a:lstStyle/>
          <a:p>
            <a:pPr>
              <a:buClr>
                <a:srgbClr val="000000"/>
              </a:buClr>
              <a:defRPr/>
            </a:pPr>
            <a:r>
              <a:rPr lang="ru-RU" sz="1700" dirty="0">
                <a:sym typeface="Arial" charset="0"/>
              </a:rPr>
              <a:t>Ежегодно юридический факультет проводит международную конференцию </a:t>
            </a:r>
            <a:r>
              <a:rPr lang="ru-RU" sz="1700" b="1" dirty="0">
                <a:effectLst>
                  <a:outerShdw blurRad="38100" dist="38100" dir="2700000" algn="tl">
                    <a:srgbClr val="000000">
                      <a:alpha val="43137"/>
                    </a:srgbClr>
                  </a:outerShdw>
                </a:effectLst>
                <a:sym typeface="Arial" charset="0"/>
              </a:rPr>
              <a:t>«</a:t>
            </a:r>
            <a:r>
              <a:rPr lang="ru-RU" sz="1700" b="1" dirty="0" err="1">
                <a:effectLst>
                  <a:outerShdw blurRad="38100" dist="38100" dir="2700000" algn="tl">
                    <a:srgbClr val="000000">
                      <a:alpha val="43137"/>
                    </a:srgbClr>
                  </a:outerShdw>
                </a:effectLst>
                <a:sym typeface="Arial" charset="0"/>
              </a:rPr>
              <a:t>Муромцевские</a:t>
            </a:r>
            <a:r>
              <a:rPr lang="ru-RU" sz="1700" b="1" dirty="0">
                <a:effectLst>
                  <a:outerShdw blurRad="38100" dist="38100" dir="2700000" algn="tl">
                    <a:srgbClr val="000000">
                      <a:alpha val="43137"/>
                    </a:srgbClr>
                  </a:outerShdw>
                </a:effectLst>
                <a:sym typeface="Arial" charset="0"/>
              </a:rPr>
              <a:t> чтения» </a:t>
            </a:r>
            <a:r>
              <a:rPr lang="ru-RU" sz="1700" dirty="0">
                <a:sym typeface="Arial" charset="0"/>
              </a:rPr>
              <a:t>с последующим изданием сборника. </a:t>
            </a:r>
            <a:endParaRPr lang="ru-RU" sz="1700" dirty="0">
              <a:sym typeface="Lato" charset="0"/>
            </a:endParaRPr>
          </a:p>
        </p:txBody>
      </p:sp>
      <p:sp>
        <p:nvSpPr>
          <p:cNvPr id="10" name="Прямоугольник 9"/>
          <p:cNvSpPr/>
          <p:nvPr/>
        </p:nvSpPr>
        <p:spPr>
          <a:xfrm>
            <a:off x="172786" y="2452182"/>
            <a:ext cx="5286454" cy="3046988"/>
          </a:xfrm>
          <a:prstGeom prst="rect">
            <a:avLst/>
          </a:prstGeom>
        </p:spPr>
        <p:txBody>
          <a:bodyPr wrap="square">
            <a:spAutoFit/>
          </a:bodyPr>
          <a:lstStyle/>
          <a:p>
            <a:r>
              <a:rPr lang="ru-RU" altLang="ru-RU" sz="1700" dirty="0">
                <a:sym typeface="Raleway" charset="-52"/>
              </a:rPr>
              <a:t>Специально для студентов, занимающихся научной деятельностью и желающих опубликовать свои статьи, проводится студенческая конференция </a:t>
            </a:r>
            <a:r>
              <a:rPr lang="ru-RU" altLang="ru-RU" sz="1700" b="1" dirty="0">
                <a:effectLst>
                  <a:outerShdw blurRad="38100" dist="38100" dir="2700000" algn="tl">
                    <a:srgbClr val="000000">
                      <a:alpha val="43137"/>
                    </a:srgbClr>
                  </a:outerShdw>
                </a:effectLst>
                <a:sym typeface="Raleway" charset="-52"/>
              </a:rPr>
              <a:t>“Молодежный научный потенциал в юриспруденции XXI века: от теории к практике” </a:t>
            </a:r>
            <a:r>
              <a:rPr lang="ru-RU" altLang="ru-RU" sz="1700" dirty="0">
                <a:sym typeface="Raleway" charset="-52"/>
              </a:rPr>
              <a:t>и издается журнал «Юность науки</a:t>
            </a:r>
            <a:r>
              <a:rPr lang="ru-RU" altLang="ru-RU" sz="1700" dirty="0" smtClean="0">
                <a:sym typeface="Raleway" charset="-52"/>
              </a:rPr>
              <a:t>».</a:t>
            </a:r>
          </a:p>
          <a:p>
            <a:r>
              <a:rPr lang="ru-RU" altLang="ru-RU" b="1" dirty="0">
                <a:solidFill>
                  <a:srgbClr val="15285A"/>
                </a:solidFill>
                <a:latin typeface="Verdana" panose="020B0604030504040204" pitchFamily="34" charset="0"/>
                <a:cs typeface="Arial" panose="020B0604020202020204" pitchFamily="34" charset="0"/>
                <a:sym typeface="Raleway" charset="-52"/>
              </a:rPr>
              <a:t/>
            </a:r>
            <a:br>
              <a:rPr lang="ru-RU" altLang="ru-RU" b="1" dirty="0">
                <a:solidFill>
                  <a:srgbClr val="15285A"/>
                </a:solidFill>
                <a:latin typeface="Verdana" panose="020B0604030504040204" pitchFamily="34" charset="0"/>
                <a:cs typeface="Arial" panose="020B0604020202020204" pitchFamily="34" charset="0"/>
                <a:sym typeface="Raleway" charset="-52"/>
              </a:rPr>
            </a:br>
            <a:r>
              <a:rPr lang="ru-RU" altLang="ru-RU" dirty="0">
                <a:sym typeface="Raleway" charset="-52"/>
              </a:rPr>
              <a:t>Кроме того, каждая кафедра юридического факультета ежегодно проводит </a:t>
            </a:r>
            <a:r>
              <a:rPr lang="ru-RU" altLang="ru-RU" b="1" dirty="0">
                <a:sym typeface="Raleway" charset="-52"/>
              </a:rPr>
              <a:t>студенческие круглые столы</a:t>
            </a:r>
            <a:r>
              <a:rPr lang="ru-RU" altLang="ru-RU" dirty="0">
                <a:sym typeface="Raleway" charset="-52"/>
              </a:rPr>
              <a:t> по соответствующей тематике с привлечением ведущих специалистов-практиков.</a:t>
            </a:r>
            <a:endParaRPr lang="ru-RU" b="1" dirty="0">
              <a:solidFill>
                <a:srgbClr val="15285A"/>
              </a:solidFill>
              <a:latin typeface="Verdana" panose="020B0604030504040204" pitchFamily="34" charset="0"/>
              <a:cs typeface="Arial" panose="020B0604020202020204" pitchFamily="34" charset="0"/>
            </a:endParaRPr>
          </a:p>
        </p:txBody>
      </p:sp>
      <p:sp>
        <p:nvSpPr>
          <p:cNvPr id="13" name="Прямоугольник 12"/>
          <p:cNvSpPr/>
          <p:nvPr/>
        </p:nvSpPr>
        <p:spPr>
          <a:xfrm>
            <a:off x="368252" y="556299"/>
            <a:ext cx="5570821" cy="861774"/>
          </a:xfrm>
          <a:prstGeom prst="rect">
            <a:avLst/>
          </a:prstGeom>
        </p:spPr>
        <p:txBody>
          <a:bodyPr wrap="square">
            <a:spAutoFit/>
          </a:bodyPr>
          <a:lstStyle/>
          <a:p>
            <a:pPr algn="ctr"/>
            <a:r>
              <a:rPr lang="ru-RU" altLang="ru-RU" dirty="0">
                <a:solidFill>
                  <a:srgbClr val="15285A"/>
                </a:solidFill>
                <a:latin typeface="Verdana" panose="020B0604030504040204" pitchFamily="34" charset="0"/>
                <a:cs typeface="Arial" panose="020B0604020202020204" pitchFamily="34" charset="0"/>
                <a:sym typeface="Raleway" charset="-52"/>
              </a:rPr>
              <a:t>	</a:t>
            </a:r>
            <a:r>
              <a:rPr lang="ru-RU" altLang="ru-RU" sz="2200" b="1" dirty="0">
                <a:solidFill>
                  <a:srgbClr val="19325F"/>
                </a:solidFill>
                <a:latin typeface="Arial Black" panose="020B0A04020102020204" pitchFamily="34" charset="0"/>
                <a:sym typeface="Raleway" charset="-52"/>
              </a:rPr>
              <a:t>Научная деятельность </a:t>
            </a:r>
            <a:r>
              <a:rPr lang="ru-RU" altLang="ru-RU" sz="2800" b="1" u="sng" dirty="0">
                <a:solidFill>
                  <a:srgbClr val="19325F"/>
                </a:solidFill>
                <a:sym typeface="Raleway" charset="-52"/>
              </a:rPr>
              <a:t/>
            </a:r>
            <a:br>
              <a:rPr lang="ru-RU" altLang="ru-RU" sz="2800" b="1" u="sng" dirty="0">
                <a:solidFill>
                  <a:srgbClr val="19325F"/>
                </a:solidFill>
                <a:sym typeface="Raleway" charset="-52"/>
              </a:rPr>
            </a:br>
            <a:endParaRPr lang="ru-RU" sz="2800" b="1" u="sng" dirty="0">
              <a:solidFill>
                <a:srgbClr val="19325F"/>
              </a:solidFill>
            </a:endParaRP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1527" t="18103" r="6925"/>
          <a:stretch/>
        </p:blipFill>
        <p:spPr>
          <a:xfrm>
            <a:off x="7242313" y="402691"/>
            <a:ext cx="4949687" cy="2951920"/>
          </a:xfrm>
          <a:prstGeom prst="rect">
            <a:avLst/>
          </a:prstGeom>
          <a:effectLst>
            <a:softEdge rad="50800"/>
          </a:effectLst>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l="385" t="22631"/>
          <a:stretch/>
        </p:blipFill>
        <p:spPr>
          <a:xfrm>
            <a:off x="7782339" y="3448062"/>
            <a:ext cx="4376530" cy="2529952"/>
          </a:xfrm>
          <a:prstGeom prst="rect">
            <a:avLst/>
          </a:prstGeom>
          <a:effectLst>
            <a:softEdge rad="50800"/>
          </a:effectLst>
        </p:spPr>
      </p:pic>
      <p:pic>
        <p:nvPicPr>
          <p:cNvPr id="16" name="Рисунок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4" b="100000" l="28261" r="73570">
                        <a14:foregroundMark x1="48627" y1="6517" x2="48627" y2="6925"/>
                        <a14:foregroundMark x1="29634" y1="97760" x2="29634" y2="97760"/>
                        <a14:foregroundMark x1="29176" y1="60489" x2="29176" y2="60489"/>
                        <a14:foregroundMark x1="72426" y1="63544" x2="72426" y2="63544"/>
                        <a14:foregroundMark x1="72426" y1="68635" x2="72426" y2="68635"/>
                        <a14:foregroundMark x1="70137" y1="69450" x2="70137" y2="69450"/>
                        <a14:foregroundMark x1="70137" y1="97760" x2="70137" y2="97760"/>
                        <a14:foregroundMark x1="37643" y1="32179" x2="37643" y2="32179"/>
                        <a14:foregroundMark x1="63158" y1="24847" x2="63158" y2="24847"/>
                        <a14:foregroundMark x1="45881" y1="24440" x2="45881" y2="24440"/>
                        <a14:foregroundMark x1="44851" y1="18941" x2="44851" y2="18941"/>
                        <a14:foregroundMark x1="53890" y1="17719" x2="53890" y2="17719"/>
                        <a14:foregroundMark x1="53089" y1="21589" x2="53089" y2="21589"/>
                        <a14:foregroundMark x1="36957" y1="58248" x2="36957" y2="58248"/>
                        <a14:foregroundMark x1="36957" y1="50102" x2="36957" y2="50102"/>
                        <a14:foregroundMark x1="65904" y1="44196" x2="65904" y2="44196"/>
                        <a14:foregroundMark x1="66590" y1="42159" x2="66590" y2="42159"/>
                        <a14:foregroundMark x1="67620" y1="45825" x2="67620" y2="45825"/>
                      </a14:backgroundRemoval>
                    </a14:imgEffect>
                  </a14:imgLayer>
                </a14:imgProps>
              </a:ext>
              <a:ext uri="{28A0092B-C50C-407E-A947-70E740481C1C}">
                <a14:useLocalDpi xmlns:a14="http://schemas.microsoft.com/office/drawing/2010/main" val="0"/>
              </a:ext>
            </a:extLst>
          </a:blip>
          <a:srcRect l="24873" t="1580" r="24126" b="1"/>
          <a:stretch/>
        </p:blipFill>
        <p:spPr>
          <a:xfrm>
            <a:off x="5135830" y="2772722"/>
            <a:ext cx="2844676" cy="3205290"/>
          </a:xfrm>
          <a:prstGeom prst="rect">
            <a:avLst/>
          </a:prstGeom>
          <a:effectLst>
            <a:softEdge rad="19050"/>
          </a:effectLst>
        </p:spPr>
      </p:pic>
    </p:spTree>
    <p:extLst>
      <p:ext uri="{BB962C8B-B14F-4D97-AF65-F5344CB8AC3E}">
        <p14:creationId xmlns:p14="http://schemas.microsoft.com/office/powerpoint/2010/main" val="3025277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13208" cy="6469812"/>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1" name="Прямоугольник 10"/>
          <p:cNvSpPr/>
          <p:nvPr/>
        </p:nvSpPr>
        <p:spPr>
          <a:xfrm>
            <a:off x="4472047" y="1570266"/>
            <a:ext cx="7561112" cy="3754874"/>
          </a:xfrm>
          <a:prstGeom prst="rect">
            <a:avLst/>
          </a:prstGeom>
        </p:spPr>
        <p:txBody>
          <a:bodyPr wrap="square">
            <a:spAutoFit/>
          </a:bodyPr>
          <a:lstStyle/>
          <a:p>
            <a:pPr algn="just">
              <a:defRPr/>
            </a:pPr>
            <a:r>
              <a:rPr lang="ru-RU" altLang="ru-RU" sz="1700" dirty="0"/>
              <a:t>Студенты юридического факультета  РГГУ, как будущие юристы, адвокаты, следователи, прокуроры и судьи, проходят практику в органах прокуратуры, в следственных органах, в судах, в иных органах правопорядка, в правовых отделах и департаментах государственных органов и органов местного самоуправления, в юридических подразделениях коммерческих и некоммерческих  организаций. </a:t>
            </a:r>
            <a:r>
              <a:rPr lang="ru-RU" altLang="ru-RU" sz="1700" dirty="0" err="1"/>
              <a:t>Юрфак</a:t>
            </a:r>
            <a:r>
              <a:rPr lang="ru-RU" altLang="ru-RU" sz="1700" dirty="0"/>
              <a:t> РГГУ имеет более 100 заключенных договоров с профильными организациями для прохождения практик.</a:t>
            </a:r>
          </a:p>
          <a:p>
            <a:pPr algn="just">
              <a:defRPr/>
            </a:pPr>
            <a:endParaRPr lang="ru-RU" altLang="ru-RU" sz="1700" dirty="0" smtClean="0"/>
          </a:p>
          <a:p>
            <a:pPr algn="just">
              <a:defRPr/>
            </a:pPr>
            <a:r>
              <a:rPr lang="ru-RU" altLang="ru-RU" sz="1700" dirty="0" smtClean="0"/>
              <a:t>Наши </a:t>
            </a:r>
            <a:r>
              <a:rPr lang="ru-RU" altLang="ru-RU" sz="1700" dirty="0"/>
              <a:t>студенты получают практические навыки и умения как при прохождении практики, так и при работе на добровольной основе в </a:t>
            </a:r>
            <a:r>
              <a:rPr lang="ru-RU" altLang="ru-RU" sz="1700" b="1" dirty="0">
                <a:effectLst>
                  <a:outerShdw blurRad="38100" dist="38100" dir="2700000" algn="tl">
                    <a:srgbClr val="000000">
                      <a:alpha val="43137"/>
                    </a:srgbClr>
                  </a:outerShdw>
                </a:effectLst>
              </a:rPr>
              <a:t>Юридической клинике РГГУ</a:t>
            </a:r>
            <a:r>
              <a:rPr lang="ru-RU" altLang="ru-RU" sz="1700" dirty="0"/>
              <a:t>, где под руководством преподавателей-практиков студенты оказывают бесплатную квалифицированную юридическую помощь гражданам в форме устных и письменных консультаций, подготавливают необходимые заявления, ходатайства и иные документы правового характера. </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
        <p:nvSpPr>
          <p:cNvPr id="15" name="Прямоугольник 14"/>
          <p:cNvSpPr/>
          <p:nvPr/>
        </p:nvSpPr>
        <p:spPr>
          <a:xfrm>
            <a:off x="1" y="0"/>
            <a:ext cx="4313208" cy="1695097"/>
          </a:xfrm>
          <a:prstGeom prst="rect">
            <a:avLst/>
          </a:prstGeom>
          <a:solidFill>
            <a:schemeClr val="bg1">
              <a:lumMod val="85000"/>
              <a:alpha val="69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95825" y="340880"/>
            <a:ext cx="11969265" cy="1354217"/>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ПРАКТИКА СТУДЕНТОВ ЮРИДИЧЕСКОГО ФАКУЛЬТЕТА РГГУ – ЭТО ПЕРВЫЕ </a:t>
            </a:r>
            <a:r>
              <a:rPr lang="ru-RU" altLang="ru-RU" sz="2200" b="1" dirty="0">
                <a:solidFill>
                  <a:srgbClr val="19325F"/>
                </a:solidFill>
                <a:latin typeface="Arial Black" panose="020B0A04020102020204" pitchFamily="34" charset="0"/>
              </a:rPr>
              <a:t>ШАГИ В КАРЬЕРЕ</a:t>
            </a:r>
            <a:br>
              <a:rPr lang="ru-RU" altLang="ru-RU" sz="2200" b="1" dirty="0">
                <a:solidFill>
                  <a:srgbClr val="19325F"/>
                </a:solidFill>
                <a:latin typeface="Arial Black" panose="020B0A04020102020204" pitchFamily="34" charset="0"/>
              </a:rPr>
            </a:br>
            <a:r>
              <a:rPr lang="ru-RU" altLang="ru-RU" sz="2000" b="1"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t/>
            </a:r>
            <a:br>
              <a:rPr lang="ru-RU" altLang="ru-RU" sz="2000" b="1"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br>
            <a:endParaRPr lang="ru-RU" dirty="0"/>
          </a:p>
        </p:txBody>
      </p:sp>
    </p:spTree>
    <p:extLst>
      <p:ext uri="{BB962C8B-B14F-4D97-AF65-F5344CB8AC3E}">
        <p14:creationId xmlns:p14="http://schemas.microsoft.com/office/powerpoint/2010/main" val="2905684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25" y="4071576"/>
            <a:ext cx="953563" cy="953563"/>
          </a:xfrm>
          <a:prstGeom prst="rect">
            <a:avLst/>
          </a:prstGeom>
        </p:spPr>
      </p:pic>
      <p:pic>
        <p:nvPicPr>
          <p:cNvPr id="12" name="Рисунок 11"/>
          <p:cNvPicPr>
            <a:picLocks noChangeAspect="1"/>
          </p:cNvPicPr>
          <p:nvPr/>
        </p:nvPicPr>
        <p:blipFill rotWithShape="1">
          <a:blip r:embed="rId3"/>
          <a:srcRect t="1023"/>
          <a:stretch/>
        </p:blipFill>
        <p:spPr>
          <a:xfrm>
            <a:off x="4347933" y="2270719"/>
            <a:ext cx="687964" cy="1070430"/>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13" name="Рисунок 12"/>
          <p:cNvPicPr>
            <a:picLocks noChangeAspect="1"/>
          </p:cNvPicPr>
          <p:nvPr/>
        </p:nvPicPr>
        <p:blipFill rotWithShape="1">
          <a:blip r:embed="rId5"/>
          <a:srcRect l="4752" r="47117" b="4524"/>
          <a:stretch/>
        </p:blipFill>
        <p:spPr>
          <a:xfrm>
            <a:off x="668592" y="751859"/>
            <a:ext cx="1108787" cy="676057"/>
          </a:xfrm>
          <a:prstGeom prst="rect">
            <a:avLst/>
          </a:prstGeom>
          <a:noFill/>
          <a:ln>
            <a:noFill/>
          </a:ln>
        </p:spPr>
      </p:pic>
      <p:pic>
        <p:nvPicPr>
          <p:cNvPr id="16" name="Рисунок 15"/>
          <p:cNvPicPr>
            <a:picLocks noChangeAspect="1"/>
          </p:cNvPicPr>
          <p:nvPr/>
        </p:nvPicPr>
        <p:blipFill>
          <a:blip r:embed="rId6"/>
          <a:stretch>
            <a:fillRect/>
          </a:stretch>
        </p:blipFill>
        <p:spPr>
          <a:xfrm>
            <a:off x="5248990" y="648450"/>
            <a:ext cx="896193" cy="942397"/>
          </a:xfrm>
          <a:prstGeom prst="rect">
            <a:avLst/>
          </a:prstGeom>
          <a:noFill/>
          <a:ln>
            <a:noFill/>
          </a:ln>
        </p:spPr>
      </p:pic>
      <p:pic>
        <p:nvPicPr>
          <p:cNvPr id="17" name="Рисунок 16"/>
          <p:cNvPicPr>
            <a:picLocks noChangeAspect="1"/>
          </p:cNvPicPr>
          <p:nvPr/>
        </p:nvPicPr>
        <p:blipFill rotWithShape="1">
          <a:blip r:embed="rId7"/>
          <a:srcRect l="14157" t="27613" r="15484" b="28067"/>
          <a:stretch/>
        </p:blipFill>
        <p:spPr>
          <a:xfrm>
            <a:off x="1931819" y="2540257"/>
            <a:ext cx="1003239" cy="631961"/>
          </a:xfrm>
          <a:prstGeom prst="rect">
            <a:avLst/>
          </a:prstGeom>
          <a:noFill/>
          <a:ln>
            <a:noFill/>
          </a:ln>
        </p:spPr>
      </p:pic>
      <p:pic>
        <p:nvPicPr>
          <p:cNvPr id="20" name="Рисунок 19"/>
          <p:cNvPicPr>
            <a:picLocks noChangeAspect="1"/>
          </p:cNvPicPr>
          <p:nvPr/>
        </p:nvPicPr>
        <p:blipFill rotWithShape="1">
          <a:blip r:embed="rId8"/>
          <a:srcRect l="3976" t="10019" r="68507" b="-469"/>
          <a:stretch/>
        </p:blipFill>
        <p:spPr>
          <a:xfrm>
            <a:off x="7443873" y="636924"/>
            <a:ext cx="924713" cy="916810"/>
          </a:xfrm>
          <a:prstGeom prst="rect">
            <a:avLst/>
          </a:prstGeom>
          <a:noFill/>
          <a:ln>
            <a:noFill/>
          </a:ln>
        </p:spPr>
      </p:pic>
      <p:sp>
        <p:nvSpPr>
          <p:cNvPr id="21" name="TextBox 20"/>
          <p:cNvSpPr txBox="1"/>
          <p:nvPr/>
        </p:nvSpPr>
        <p:spPr>
          <a:xfrm>
            <a:off x="4625230" y="1591446"/>
            <a:ext cx="2143712" cy="600164"/>
          </a:xfrm>
          <a:prstGeom prst="rect">
            <a:avLst/>
          </a:prstGeom>
          <a:noFill/>
        </p:spPr>
        <p:txBody>
          <a:bodyPr wrap="square" rtlCol="0">
            <a:spAutoFit/>
          </a:bodyPr>
          <a:lstStyle/>
          <a:p>
            <a:pPr algn="ctr"/>
            <a:r>
              <a:rPr lang="ru-RU" altLang="ru-RU" sz="1100" b="1" dirty="0">
                <a:solidFill>
                  <a:srgbClr val="073763"/>
                </a:solidFill>
              </a:rPr>
              <a:t>УПРАВЛЕНИЕ ФЕДЕРАЛЬНОЙ НАЛОГОВОЙ СЛУЖБЫ </a:t>
            </a:r>
            <a:r>
              <a:rPr lang="ru-RU" altLang="ru-RU" sz="1100" b="1" dirty="0" smtClean="0">
                <a:solidFill>
                  <a:srgbClr val="073763"/>
                </a:solidFill>
              </a:rPr>
              <a:t>ПО</a:t>
            </a:r>
            <a:br>
              <a:rPr lang="ru-RU" altLang="ru-RU" sz="1100" b="1" dirty="0" smtClean="0">
                <a:solidFill>
                  <a:srgbClr val="073763"/>
                </a:solidFill>
              </a:rPr>
            </a:br>
            <a:r>
              <a:rPr lang="ru-RU" altLang="ru-RU" sz="1100" b="1" dirty="0" smtClean="0">
                <a:solidFill>
                  <a:srgbClr val="073763"/>
                </a:solidFill>
              </a:rPr>
              <a:t>Г</a:t>
            </a:r>
            <a:r>
              <a:rPr lang="ru-RU" altLang="ru-RU" sz="1100" b="1" dirty="0">
                <a:solidFill>
                  <a:srgbClr val="073763"/>
                </a:solidFill>
              </a:rPr>
              <a:t>. МОСКВЕ</a:t>
            </a:r>
          </a:p>
        </p:txBody>
      </p:sp>
      <p:sp>
        <p:nvSpPr>
          <p:cNvPr id="22" name="TextBox 21"/>
          <p:cNvSpPr txBox="1"/>
          <p:nvPr/>
        </p:nvSpPr>
        <p:spPr>
          <a:xfrm>
            <a:off x="183841" y="1582755"/>
            <a:ext cx="2078287" cy="600164"/>
          </a:xfrm>
          <a:prstGeom prst="rect">
            <a:avLst/>
          </a:prstGeom>
          <a:noFill/>
        </p:spPr>
        <p:txBody>
          <a:bodyPr wrap="square" rtlCol="0">
            <a:spAutoFit/>
          </a:bodyPr>
          <a:lstStyle/>
          <a:p>
            <a:pPr algn="ctr"/>
            <a:r>
              <a:rPr lang="ru-RU" altLang="ru-RU" sz="1100" b="1" dirty="0" smtClean="0">
                <a:solidFill>
                  <a:srgbClr val="073763"/>
                </a:solidFill>
              </a:rPr>
              <a:t>ТЕРРИТОРИАЛЬНОЕ УПРАВЛЕНИЕ РОСИМУЩЕСТВА В ГОРОДЕ МОСКВЕ</a:t>
            </a:r>
            <a:endParaRPr lang="ru-RU" altLang="ru-RU" sz="1100" b="1" dirty="0">
              <a:solidFill>
                <a:srgbClr val="073763"/>
              </a:solidFill>
            </a:endParaRPr>
          </a:p>
        </p:txBody>
      </p:sp>
      <p:sp>
        <p:nvSpPr>
          <p:cNvPr id="24" name="TextBox 23"/>
          <p:cNvSpPr txBox="1"/>
          <p:nvPr/>
        </p:nvSpPr>
        <p:spPr>
          <a:xfrm>
            <a:off x="2421528" y="1582755"/>
            <a:ext cx="1948756" cy="769441"/>
          </a:xfrm>
          <a:prstGeom prst="rect">
            <a:avLst/>
          </a:prstGeom>
          <a:noFill/>
        </p:spPr>
        <p:txBody>
          <a:bodyPr wrap="square" rtlCol="0">
            <a:spAutoFit/>
          </a:bodyPr>
          <a:lstStyle/>
          <a:p>
            <a:pPr algn="ctr"/>
            <a:r>
              <a:rPr lang="ru-RU" altLang="ru-RU" sz="1100" b="1" dirty="0">
                <a:solidFill>
                  <a:srgbClr val="073763"/>
                </a:solidFill>
              </a:rPr>
              <a:t>ТЕРРИТОРИАЛЬНОЕ УПРАВЛЕНИЕ РОСИМУЩЕСТВА В МОСКОВСКОЙ ОБЛАСТИ</a:t>
            </a:r>
          </a:p>
        </p:txBody>
      </p:sp>
      <p:sp>
        <p:nvSpPr>
          <p:cNvPr id="25" name="TextBox 24"/>
          <p:cNvSpPr txBox="1"/>
          <p:nvPr/>
        </p:nvSpPr>
        <p:spPr>
          <a:xfrm>
            <a:off x="6926164" y="1576911"/>
            <a:ext cx="2143712" cy="600164"/>
          </a:xfrm>
          <a:prstGeom prst="rect">
            <a:avLst/>
          </a:prstGeom>
          <a:noFill/>
        </p:spPr>
        <p:txBody>
          <a:bodyPr wrap="square" rtlCol="0">
            <a:spAutoFit/>
          </a:bodyPr>
          <a:lstStyle/>
          <a:p>
            <a:pPr algn="ctr"/>
            <a:r>
              <a:rPr lang="ru-RU" altLang="ru-RU" sz="1100" b="1" dirty="0">
                <a:solidFill>
                  <a:srgbClr val="073763"/>
                </a:solidFill>
              </a:rPr>
              <a:t>МИНИСТЕРСТВО НАУКИ И ВЫСШЕГО ОБРАЗОВАНИЯ РОССИЙСКОЙ ФЕДЕРАЦИИ</a:t>
            </a:r>
          </a:p>
        </p:txBody>
      </p:sp>
      <p:sp>
        <p:nvSpPr>
          <p:cNvPr id="9" name="Прямоугольник 8"/>
          <p:cNvSpPr/>
          <p:nvPr/>
        </p:nvSpPr>
        <p:spPr>
          <a:xfrm>
            <a:off x="1336144" y="3355435"/>
            <a:ext cx="2363246" cy="600164"/>
          </a:xfrm>
          <a:prstGeom prst="rect">
            <a:avLst/>
          </a:prstGeom>
        </p:spPr>
        <p:txBody>
          <a:bodyPr wrap="square">
            <a:spAutoFit/>
          </a:bodyPr>
          <a:lstStyle/>
          <a:p>
            <a:pPr algn="ctr">
              <a:buClr>
                <a:srgbClr val="000000"/>
              </a:buClr>
              <a:defRPr/>
            </a:pPr>
            <a:r>
              <a:rPr lang="ru-RU" sz="1100" b="1" dirty="0">
                <a:solidFill>
                  <a:srgbClr val="073763"/>
                </a:solidFill>
                <a:sym typeface="Lato" charset="0"/>
              </a:rPr>
              <a:t>ФОНД КАПИТАЛЬНОГО РЕМОНТА МНОГОКВАРТИРНЫХ </a:t>
            </a:r>
            <a:r>
              <a:rPr lang="ru-RU" sz="1100" b="1" dirty="0" smtClean="0">
                <a:solidFill>
                  <a:srgbClr val="073763"/>
                </a:solidFill>
                <a:sym typeface="Lato" charset="0"/>
              </a:rPr>
              <a:t>ДОМОВ</a:t>
            </a:r>
            <a:br>
              <a:rPr lang="ru-RU" sz="1100" b="1" dirty="0" smtClean="0">
                <a:solidFill>
                  <a:srgbClr val="073763"/>
                </a:solidFill>
                <a:sym typeface="Lato" charset="0"/>
              </a:rPr>
            </a:br>
            <a:r>
              <a:rPr lang="ru-RU" sz="1100" b="1" dirty="0" smtClean="0">
                <a:solidFill>
                  <a:srgbClr val="073763"/>
                </a:solidFill>
                <a:sym typeface="Lato" charset="0"/>
              </a:rPr>
              <a:t>Г</a:t>
            </a:r>
            <a:r>
              <a:rPr lang="ru-RU" sz="1100" b="1" dirty="0">
                <a:solidFill>
                  <a:srgbClr val="073763"/>
                </a:solidFill>
                <a:sym typeface="Lato" charset="0"/>
              </a:rPr>
              <a:t>. МОСКВЫ</a:t>
            </a:r>
          </a:p>
        </p:txBody>
      </p:sp>
      <p:pic>
        <p:nvPicPr>
          <p:cNvPr id="27" name="Рисунок 26"/>
          <p:cNvPicPr>
            <a:picLocks noChangeAspect="1"/>
          </p:cNvPicPr>
          <p:nvPr/>
        </p:nvPicPr>
        <p:blipFill rotWithShape="1">
          <a:blip r:embed="rId5"/>
          <a:srcRect l="4752" r="47117" b="4524"/>
          <a:stretch/>
        </p:blipFill>
        <p:spPr>
          <a:xfrm>
            <a:off x="2841513" y="783902"/>
            <a:ext cx="1108787" cy="676057"/>
          </a:xfrm>
          <a:prstGeom prst="rect">
            <a:avLst/>
          </a:prstGeom>
          <a:noFill/>
          <a:ln>
            <a:noFill/>
          </a:ln>
        </p:spPr>
      </p:pic>
      <p:sp>
        <p:nvSpPr>
          <p:cNvPr id="28" name="Прямоугольник 27"/>
          <p:cNvSpPr/>
          <p:nvPr/>
        </p:nvSpPr>
        <p:spPr>
          <a:xfrm>
            <a:off x="3449555" y="3353204"/>
            <a:ext cx="2484719" cy="600164"/>
          </a:xfrm>
          <a:prstGeom prst="rect">
            <a:avLst/>
          </a:prstGeom>
        </p:spPr>
        <p:txBody>
          <a:bodyPr wrap="square">
            <a:spAutoFit/>
          </a:bodyPr>
          <a:lstStyle/>
          <a:p>
            <a:pPr algn="ctr">
              <a:buClr>
                <a:srgbClr val="000000"/>
              </a:buClr>
              <a:defRPr/>
            </a:pPr>
            <a:r>
              <a:rPr lang="ru-RU" sz="1100" b="1" dirty="0">
                <a:solidFill>
                  <a:srgbClr val="073763"/>
                </a:solidFill>
                <a:sym typeface="Lato" charset="0"/>
              </a:rPr>
              <a:t>ГЛАВНОЕ СЛЕДСТВЕННОЕ УПРАВЛЕНИЕ ГУ  МВД РФ </a:t>
            </a:r>
            <a:r>
              <a:rPr lang="ru-RU" sz="1100" b="1" dirty="0" smtClean="0">
                <a:solidFill>
                  <a:srgbClr val="073763"/>
                </a:solidFill>
                <a:sym typeface="Lato" charset="0"/>
              </a:rPr>
              <a:t>ПО</a:t>
            </a:r>
            <a:br>
              <a:rPr lang="ru-RU" sz="1100" b="1" dirty="0" smtClean="0">
                <a:solidFill>
                  <a:srgbClr val="073763"/>
                </a:solidFill>
                <a:sym typeface="Lato" charset="0"/>
              </a:rPr>
            </a:br>
            <a:r>
              <a:rPr lang="ru-RU" sz="1100" b="1" dirty="0" smtClean="0">
                <a:solidFill>
                  <a:srgbClr val="073763"/>
                </a:solidFill>
                <a:sym typeface="Lato" charset="0"/>
              </a:rPr>
              <a:t>Г</a:t>
            </a:r>
            <a:r>
              <a:rPr lang="ru-RU" sz="1100" b="1" dirty="0">
                <a:solidFill>
                  <a:srgbClr val="073763"/>
                </a:solidFill>
                <a:sym typeface="Lato" charset="0"/>
              </a:rPr>
              <a:t>. МОСКВЕ (ГСУ ГУ МВД) </a:t>
            </a:r>
          </a:p>
        </p:txBody>
      </p:sp>
      <p:pic>
        <p:nvPicPr>
          <p:cNvPr id="29" name="Рисунок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6461" y="2272714"/>
            <a:ext cx="868359" cy="94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Рисунок 29"/>
          <p:cNvPicPr>
            <a:picLocks noChangeAspect="1"/>
          </p:cNvPicPr>
          <p:nvPr/>
        </p:nvPicPr>
        <p:blipFill>
          <a:blip r:embed="rId10"/>
          <a:stretch>
            <a:fillRect/>
          </a:stretch>
        </p:blipFill>
        <p:spPr>
          <a:xfrm>
            <a:off x="8874854" y="2173764"/>
            <a:ext cx="944269" cy="944269"/>
          </a:xfrm>
          <a:prstGeom prst="rect">
            <a:avLst/>
          </a:prstGeom>
          <a:noFill/>
          <a:ln>
            <a:noFill/>
          </a:ln>
        </p:spPr>
      </p:pic>
      <p:sp>
        <p:nvSpPr>
          <p:cNvPr id="31" name="Прямоугольник 30"/>
          <p:cNvSpPr/>
          <p:nvPr/>
        </p:nvSpPr>
        <p:spPr>
          <a:xfrm>
            <a:off x="8384516" y="3321995"/>
            <a:ext cx="1924943" cy="430887"/>
          </a:xfrm>
          <a:prstGeom prst="rect">
            <a:avLst/>
          </a:prstGeom>
        </p:spPr>
        <p:txBody>
          <a:bodyPr wrap="square">
            <a:spAutoFit/>
          </a:bodyPr>
          <a:lstStyle/>
          <a:p>
            <a:pPr algn="ctr">
              <a:buClr>
                <a:srgbClr val="000000"/>
              </a:buClr>
              <a:defRPr/>
            </a:pPr>
            <a:r>
              <a:rPr lang="ru-RU" sz="1100" b="1" dirty="0">
                <a:solidFill>
                  <a:srgbClr val="073763"/>
                </a:solidFill>
                <a:sym typeface="Lato" charset="0"/>
              </a:rPr>
              <a:t>СЧЕТНАЯ ПАЛАТА РОССИЙСКОЙ ФЕДЕРАЦИИ</a:t>
            </a:r>
          </a:p>
        </p:txBody>
      </p:sp>
      <p:sp>
        <p:nvSpPr>
          <p:cNvPr id="32" name="Прямоугольник 31"/>
          <p:cNvSpPr/>
          <p:nvPr/>
        </p:nvSpPr>
        <p:spPr>
          <a:xfrm>
            <a:off x="543948" y="154238"/>
            <a:ext cx="11109966" cy="430887"/>
          </a:xfrm>
          <a:prstGeom prst="rect">
            <a:avLst/>
          </a:prstGeom>
        </p:spPr>
        <p:txBody>
          <a:bodyPr wrap="square">
            <a:spAutoFit/>
          </a:bodyPr>
          <a:lstStyle/>
          <a:p>
            <a:pPr algn="ctr">
              <a:buClr>
                <a:srgbClr val="000000"/>
              </a:buClr>
              <a:defRPr/>
            </a:pPr>
            <a:r>
              <a:rPr lang="ru-RU" altLang="ru-RU" sz="2200" b="1" dirty="0" smtClean="0">
                <a:solidFill>
                  <a:srgbClr val="19325F"/>
                </a:solidFill>
                <a:latin typeface="Arial Black" panose="020B0A04020102020204" pitchFamily="34" charset="0"/>
              </a:rPr>
              <a:t>НЕКОТОРЫЕ </a:t>
            </a:r>
            <a:r>
              <a:rPr lang="ru-RU" altLang="ru-RU" sz="2200" b="1" dirty="0">
                <a:solidFill>
                  <a:srgbClr val="19325F"/>
                </a:solidFill>
                <a:latin typeface="Arial Black" panose="020B0A04020102020204" pitchFamily="34" charset="0"/>
              </a:rPr>
              <a:t>БАЗЫ </a:t>
            </a:r>
            <a:r>
              <a:rPr lang="ru-RU" altLang="ru-RU" sz="2200" b="1" dirty="0" smtClean="0">
                <a:solidFill>
                  <a:srgbClr val="19325F"/>
                </a:solidFill>
                <a:latin typeface="Arial Black" panose="020B0A04020102020204" pitchFamily="34" charset="0"/>
              </a:rPr>
              <a:t>ПРАКТИК </a:t>
            </a:r>
            <a:r>
              <a:rPr lang="ru-RU" altLang="ru-RU" sz="2200" b="1" dirty="0">
                <a:solidFill>
                  <a:srgbClr val="19325F"/>
                </a:solidFill>
                <a:latin typeface="Arial Black" panose="020B0A04020102020204" pitchFamily="34" charset="0"/>
              </a:rPr>
              <a:t>ЮРИДИЧЕСКОГО ФАКУЛЬТЕТА РГГУ</a:t>
            </a:r>
            <a:endParaRPr lang="ru-RU" altLang="ru-RU" sz="2200" b="1" dirty="0">
              <a:solidFill>
                <a:srgbClr val="19325F"/>
              </a:solidFill>
              <a:latin typeface="Arial Black" panose="020B0A04020102020204" pitchFamily="34" charset="0"/>
              <a:sym typeface="Raleway" charset="0"/>
            </a:endParaRPr>
          </a:p>
        </p:txBody>
      </p:sp>
      <p:sp>
        <p:nvSpPr>
          <p:cNvPr id="34" name="Прямоугольник 33"/>
          <p:cNvSpPr/>
          <p:nvPr/>
        </p:nvSpPr>
        <p:spPr>
          <a:xfrm>
            <a:off x="1470965" y="5025139"/>
            <a:ext cx="1924943" cy="430887"/>
          </a:xfrm>
          <a:prstGeom prst="rect">
            <a:avLst/>
          </a:prstGeom>
        </p:spPr>
        <p:txBody>
          <a:bodyPr wrap="square">
            <a:spAutoFit/>
          </a:bodyPr>
          <a:lstStyle/>
          <a:p>
            <a:pPr algn="ctr">
              <a:buClr>
                <a:srgbClr val="000000"/>
              </a:buClr>
              <a:defRPr/>
            </a:pPr>
            <a:r>
              <a:rPr lang="ru-RU" sz="1100" b="1" dirty="0">
                <a:solidFill>
                  <a:srgbClr val="073763"/>
                </a:solidFill>
                <a:sym typeface="Lato" charset="0"/>
              </a:rPr>
              <a:t>ВТОРОЙ КАССАЦИОННЫЙ СУД ОБЩЕЙ ЮРИСДИКЦИИ</a:t>
            </a:r>
          </a:p>
        </p:txBody>
      </p:sp>
      <p:sp>
        <p:nvSpPr>
          <p:cNvPr id="35" name="Прямоугольник 34"/>
          <p:cNvSpPr/>
          <p:nvPr/>
        </p:nvSpPr>
        <p:spPr>
          <a:xfrm>
            <a:off x="3490651" y="5035449"/>
            <a:ext cx="2402523" cy="938719"/>
          </a:xfrm>
          <a:prstGeom prst="rect">
            <a:avLst/>
          </a:prstGeom>
        </p:spPr>
        <p:txBody>
          <a:bodyPr wrap="square">
            <a:spAutoFit/>
          </a:bodyPr>
          <a:lstStyle/>
          <a:p>
            <a:pPr algn="ctr">
              <a:buClr>
                <a:srgbClr val="000000"/>
              </a:buClr>
              <a:defRPr/>
            </a:pPr>
            <a:r>
              <a:rPr lang="ru-RU" sz="1100" b="1" dirty="0">
                <a:solidFill>
                  <a:srgbClr val="073763"/>
                </a:solidFill>
                <a:sym typeface="Lato" charset="0"/>
              </a:rPr>
              <a:t>ДЕПАРТАМЕНТ (Управление) </a:t>
            </a:r>
            <a:r>
              <a:rPr lang="ru-RU" sz="1100" b="1" dirty="0" smtClean="0">
                <a:solidFill>
                  <a:srgbClr val="073763"/>
                </a:solidFill>
                <a:sym typeface="Lato" charset="0"/>
              </a:rPr>
              <a:t/>
            </a:r>
            <a:br>
              <a:rPr lang="ru-RU" sz="1100" b="1" dirty="0" smtClean="0">
                <a:solidFill>
                  <a:srgbClr val="073763"/>
                </a:solidFill>
                <a:sym typeface="Lato" charset="0"/>
              </a:rPr>
            </a:br>
            <a:r>
              <a:rPr lang="ru-RU" sz="1100" b="1" dirty="0" smtClean="0">
                <a:solidFill>
                  <a:srgbClr val="073763"/>
                </a:solidFill>
                <a:sym typeface="Lato" charset="0"/>
              </a:rPr>
              <a:t>ПО </a:t>
            </a:r>
            <a:r>
              <a:rPr lang="ru-RU" sz="1100" b="1" dirty="0">
                <a:solidFill>
                  <a:srgbClr val="073763"/>
                </a:solidFill>
                <a:sym typeface="Lato" charset="0"/>
              </a:rPr>
              <a:t>ОБЕСПЕЧЕНИЮ ДЕЯТЕЛЬНОСТИ МИРОВЫХ СУДЕЙ Г. МОСКВЫ</a:t>
            </a:r>
          </a:p>
          <a:p>
            <a:pPr algn="ctr">
              <a:buClr>
                <a:srgbClr val="000000"/>
              </a:buClr>
              <a:defRPr/>
            </a:pPr>
            <a:r>
              <a:rPr lang="ru-RU" sz="1100" b="1" dirty="0">
                <a:solidFill>
                  <a:srgbClr val="073763"/>
                </a:solidFill>
                <a:sym typeface="Lato" charset="0"/>
              </a:rPr>
              <a:t>(все судебные участки мировых судей г. Москвы)</a:t>
            </a:r>
          </a:p>
        </p:txBody>
      </p:sp>
      <p:sp>
        <p:nvSpPr>
          <p:cNvPr id="36" name="Прямоугольник 35"/>
          <p:cNvSpPr/>
          <p:nvPr/>
        </p:nvSpPr>
        <p:spPr>
          <a:xfrm>
            <a:off x="6308244" y="5048492"/>
            <a:ext cx="1435008" cy="430887"/>
          </a:xfrm>
          <a:prstGeom prst="rect">
            <a:avLst/>
          </a:prstGeom>
        </p:spPr>
        <p:txBody>
          <a:bodyPr wrap="none">
            <a:spAutoFit/>
          </a:bodyPr>
          <a:lstStyle/>
          <a:p>
            <a:pPr algn="ctr">
              <a:buClr>
                <a:srgbClr val="000000"/>
              </a:buClr>
              <a:defRPr/>
            </a:pPr>
            <a:r>
              <a:rPr lang="ru-RU" sz="1100" b="1" dirty="0">
                <a:solidFill>
                  <a:srgbClr val="073763"/>
                </a:solidFill>
                <a:sym typeface="Lato" charset="0"/>
              </a:rPr>
              <a:t>АРБИТРАЖНЫЙ </a:t>
            </a:r>
            <a:r>
              <a:rPr lang="ru-RU" sz="1100" b="1" dirty="0" smtClean="0">
                <a:solidFill>
                  <a:srgbClr val="073763"/>
                </a:solidFill>
                <a:sym typeface="Lato" charset="0"/>
              </a:rPr>
              <a:t>СУД</a:t>
            </a:r>
            <a:br>
              <a:rPr lang="ru-RU" sz="1100" b="1" dirty="0" smtClean="0">
                <a:solidFill>
                  <a:srgbClr val="073763"/>
                </a:solidFill>
                <a:sym typeface="Lato" charset="0"/>
              </a:rPr>
            </a:br>
            <a:r>
              <a:rPr lang="ru-RU" sz="1100" b="1" dirty="0" smtClean="0">
                <a:solidFill>
                  <a:srgbClr val="073763"/>
                </a:solidFill>
                <a:sym typeface="Lato" charset="0"/>
              </a:rPr>
              <a:t>Г</a:t>
            </a:r>
            <a:r>
              <a:rPr lang="ru-RU" sz="1100" b="1" dirty="0">
                <a:solidFill>
                  <a:srgbClr val="073763"/>
                </a:solidFill>
                <a:sym typeface="Lato" charset="0"/>
              </a:rPr>
              <a:t>. МОСКВЫ</a:t>
            </a:r>
          </a:p>
        </p:txBody>
      </p:sp>
      <p:pic>
        <p:nvPicPr>
          <p:cNvPr id="38" name="Рисунок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6656" y="4081886"/>
            <a:ext cx="953563" cy="953563"/>
          </a:xfrm>
          <a:prstGeom prst="rect">
            <a:avLst/>
          </a:prstGeom>
        </p:spPr>
      </p:pic>
      <p:pic>
        <p:nvPicPr>
          <p:cNvPr id="39" name="Рисунок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132" y="4081887"/>
            <a:ext cx="953563" cy="953563"/>
          </a:xfrm>
          <a:prstGeom prst="rect">
            <a:avLst/>
          </a:prstGeom>
        </p:spPr>
      </p:pic>
      <p:pic>
        <p:nvPicPr>
          <p:cNvPr id="40" name="Рисунок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967" y="4081887"/>
            <a:ext cx="953563" cy="953563"/>
          </a:xfrm>
          <a:prstGeom prst="rect">
            <a:avLst/>
          </a:prstGeom>
        </p:spPr>
      </p:pic>
      <p:sp>
        <p:nvSpPr>
          <p:cNvPr id="37" name="Прямоугольник 36"/>
          <p:cNvSpPr/>
          <p:nvPr/>
        </p:nvSpPr>
        <p:spPr>
          <a:xfrm>
            <a:off x="8293893" y="5044383"/>
            <a:ext cx="2106188" cy="600164"/>
          </a:xfrm>
          <a:prstGeom prst="rect">
            <a:avLst/>
          </a:prstGeom>
        </p:spPr>
        <p:txBody>
          <a:bodyPr wrap="square">
            <a:spAutoFit/>
          </a:bodyPr>
          <a:lstStyle/>
          <a:p>
            <a:pPr algn="ctr">
              <a:buClr>
                <a:srgbClr val="000000"/>
              </a:buClr>
              <a:defRPr/>
            </a:pPr>
            <a:r>
              <a:rPr lang="ru-RU" sz="1100" b="1" dirty="0">
                <a:solidFill>
                  <a:srgbClr val="073763"/>
                </a:solidFill>
                <a:sym typeface="Arial" charset="0"/>
              </a:rPr>
              <a:t>УПРАВЛЕНИЕ СУДЕБНОГО ДЕПАРТАМЕНТА В Г. МОСКВЕ (все районные суды г. Москвы)</a:t>
            </a:r>
          </a:p>
        </p:txBody>
      </p:sp>
      <p:sp>
        <p:nvSpPr>
          <p:cNvPr id="18" name="Прямоугольник 17"/>
          <p:cNvSpPr/>
          <p:nvPr/>
        </p:nvSpPr>
        <p:spPr>
          <a:xfrm>
            <a:off x="5714432" y="3336542"/>
            <a:ext cx="2572417" cy="769441"/>
          </a:xfrm>
          <a:prstGeom prst="rect">
            <a:avLst/>
          </a:prstGeom>
        </p:spPr>
        <p:txBody>
          <a:bodyPr wrap="square">
            <a:spAutoFit/>
          </a:bodyPr>
          <a:lstStyle/>
          <a:p>
            <a:pPr algn="ctr"/>
            <a:r>
              <a:rPr lang="ru-RU" sz="1100" b="1" dirty="0">
                <a:solidFill>
                  <a:srgbClr val="073763"/>
                </a:solidFill>
              </a:rPr>
              <a:t>МЕЖРЕГИОНАЛЬНОЕ УПРАВЛЕНИЕ РОСАЛКОГОЛЬРЕГУЛИРОВАНИЯ ПО ЦЕНТРАЛЬНОМУ ФЕДЕРАЛЬНОМУ ОКРУГУ</a:t>
            </a:r>
          </a:p>
        </p:txBody>
      </p:sp>
      <p:pic>
        <p:nvPicPr>
          <p:cNvPr id="41" name="Рисунок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3724" y="600171"/>
            <a:ext cx="953563" cy="953563"/>
          </a:xfrm>
          <a:prstGeom prst="rect">
            <a:avLst/>
          </a:prstGeom>
        </p:spPr>
      </p:pic>
      <p:sp>
        <p:nvSpPr>
          <p:cNvPr id="10" name="Прямоугольник 9"/>
          <p:cNvSpPr/>
          <p:nvPr/>
        </p:nvSpPr>
        <p:spPr>
          <a:xfrm>
            <a:off x="9227098" y="1553734"/>
            <a:ext cx="2426816" cy="769441"/>
          </a:xfrm>
          <a:prstGeom prst="rect">
            <a:avLst/>
          </a:prstGeom>
        </p:spPr>
        <p:txBody>
          <a:bodyPr wrap="square">
            <a:spAutoFit/>
          </a:bodyPr>
          <a:lstStyle/>
          <a:p>
            <a:pPr algn="ctr">
              <a:buClr>
                <a:srgbClr val="000000"/>
              </a:buClr>
              <a:defRPr/>
            </a:pPr>
            <a:r>
              <a:rPr lang="ru-RU" sz="1100" b="1" dirty="0">
                <a:solidFill>
                  <a:srgbClr val="073763"/>
                </a:solidFill>
                <a:sym typeface="Arial" charset="0"/>
              </a:rPr>
              <a:t>УПРАВЛЕНИЕ СУДЕБНОГО ДЕПАРТАМЕНТА В Г. </a:t>
            </a:r>
            <a:r>
              <a:rPr lang="ru-RU" sz="1100" b="1" dirty="0" smtClean="0">
                <a:solidFill>
                  <a:srgbClr val="073763"/>
                </a:solidFill>
                <a:sym typeface="Arial" charset="0"/>
              </a:rPr>
              <a:t>МОСКВСКОЙ ОБЛАСТИ </a:t>
            </a:r>
            <a:r>
              <a:rPr lang="ru-RU" sz="1100" b="1" dirty="0">
                <a:solidFill>
                  <a:srgbClr val="073763"/>
                </a:solidFill>
                <a:sym typeface="Arial" charset="0"/>
              </a:rPr>
              <a:t>(все районные суды </a:t>
            </a:r>
            <a:r>
              <a:rPr lang="ru-RU" sz="1100" b="1" dirty="0" smtClean="0">
                <a:solidFill>
                  <a:srgbClr val="073763"/>
                </a:solidFill>
                <a:sym typeface="Arial" charset="0"/>
              </a:rPr>
              <a:t>московской области)</a:t>
            </a:r>
            <a:endParaRPr lang="ru-RU" sz="1100" b="1" dirty="0">
              <a:solidFill>
                <a:srgbClr val="073763"/>
              </a:solidFill>
              <a:sym typeface="Arial" charset="0"/>
            </a:endParaRPr>
          </a:p>
        </p:txBody>
      </p:sp>
      <p:sp>
        <p:nvSpPr>
          <p:cNvPr id="42" name="Прямоугольник 41"/>
          <p:cNvSpPr/>
          <p:nvPr/>
        </p:nvSpPr>
        <p:spPr>
          <a:xfrm>
            <a:off x="5629822" y="6233338"/>
            <a:ext cx="3628103" cy="369332"/>
          </a:xfrm>
          <a:prstGeom prst="rect">
            <a:avLst/>
          </a:prstGeom>
        </p:spPr>
        <p:txBody>
          <a:bodyPr wrap="square">
            <a:spAutoFit/>
          </a:bodyPr>
          <a:lstStyle/>
          <a:p>
            <a:pPr algn="ctr"/>
            <a:r>
              <a:rPr lang="ru-RU" dirty="0" smtClean="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endPar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endParaRPr>
          </a:p>
        </p:txBody>
      </p:sp>
      <p:sp>
        <p:nvSpPr>
          <p:cNvPr id="43" name="Прямоугольник 42"/>
          <p:cNvSpPr/>
          <p:nvPr/>
        </p:nvSpPr>
        <p:spPr>
          <a:xfrm>
            <a:off x="10626045" y="6187171"/>
            <a:ext cx="1407677" cy="461665"/>
          </a:xfrm>
          <a:prstGeom prst="rect">
            <a:avLst/>
          </a:prstGeom>
        </p:spPr>
        <p:txBody>
          <a:bodyPr wrap="square">
            <a:spAutoFit/>
          </a:bodyPr>
          <a:lstStyle/>
          <a:p>
            <a:pPr algn="ctr"/>
            <a:r>
              <a:rPr lang="ru-RU" sz="2400" b="1" dirty="0" smtClean="0">
                <a:ln w="22225">
                  <a:solidFill>
                    <a:srgbClr val="AFCDF1">
                      <a:alpha val="59000"/>
                    </a:srgbClr>
                  </a:solidFill>
                  <a:prstDash val="solid"/>
                </a:ln>
                <a:solidFill>
                  <a:schemeClr val="bg1">
                    <a:alpha val="59000"/>
                  </a:schemeClr>
                </a:solidFill>
              </a:rPr>
              <a:t>rsuh.ru</a:t>
            </a:r>
            <a:endParaRPr lang="ru-RU" sz="2400" b="1" dirty="0">
              <a:ln w="22225">
                <a:solidFill>
                  <a:srgbClr val="AFCDF1">
                    <a:alpha val="59000"/>
                  </a:srgbClr>
                </a:solidFill>
                <a:prstDash val="solid"/>
              </a:ln>
              <a:solidFill>
                <a:schemeClr val="bg1">
                  <a:alpha val="59000"/>
                </a:schemeClr>
              </a:solidFill>
            </a:endParaRPr>
          </a:p>
        </p:txBody>
      </p:sp>
    </p:spTree>
    <p:extLst>
      <p:ext uri="{BB962C8B-B14F-4D97-AF65-F5344CB8AC3E}">
        <p14:creationId xmlns:p14="http://schemas.microsoft.com/office/powerpoint/2010/main" val="3334854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1862</Words>
  <Application>Microsoft Office PowerPoint</Application>
  <PresentationFormat>Произвольный</PresentationFormat>
  <Paragraphs>316</Paragraphs>
  <Slides>28</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Тема Office</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146</cp:revision>
  <dcterms:created xsi:type="dcterms:W3CDTF">2023-02-13T12:23:58Z</dcterms:created>
  <dcterms:modified xsi:type="dcterms:W3CDTF">2024-11-27T10:47:43Z</dcterms:modified>
</cp:coreProperties>
</file>