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9" r:id="rId4"/>
    <p:sldId id="258" r:id="rId5"/>
    <p:sldId id="260" r:id="rId6"/>
    <p:sldId id="287" r:id="rId7"/>
    <p:sldId id="261" r:id="rId8"/>
    <p:sldId id="262" r:id="rId9"/>
    <p:sldId id="265" r:id="rId10"/>
    <p:sldId id="263" r:id="rId11"/>
    <p:sldId id="290" r:id="rId12"/>
    <p:sldId id="266" r:id="rId13"/>
    <p:sldId id="267" r:id="rId14"/>
    <p:sldId id="268" r:id="rId15"/>
    <p:sldId id="269" r:id="rId16"/>
    <p:sldId id="270" r:id="rId17"/>
    <p:sldId id="271" r:id="rId18"/>
    <p:sldId id="272" r:id="rId19"/>
    <p:sldId id="273" r:id="rId20"/>
    <p:sldId id="274" r:id="rId21"/>
    <p:sldId id="275" r:id="rId22"/>
    <p:sldId id="277" r:id="rId23"/>
    <p:sldId id="278" r:id="rId24"/>
    <p:sldId id="279" r:id="rId25"/>
    <p:sldId id="280" r:id="rId26"/>
    <p:sldId id="281" r:id="rId27"/>
    <p:sldId id="282" r:id="rId28"/>
    <p:sldId id="288"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25F"/>
    <a:srgbClr val="AFCDF1"/>
    <a:srgbClr val="D6421B"/>
    <a:srgbClr val="E2E3E7"/>
    <a:srgbClr val="EFB7D3"/>
    <a:srgbClr val="C82C7A"/>
    <a:srgbClr val="F1A699"/>
    <a:srgbClr val="C6341C"/>
    <a:srgbClr val="D5E3CF"/>
    <a:srgbClr val="D5E3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94660"/>
  </p:normalViewPr>
  <p:slideViewPr>
    <p:cSldViewPr snapToGrid="0">
      <p:cViewPr varScale="1">
        <p:scale>
          <a:sx n="75" d="100"/>
          <a:sy n="75" d="100"/>
        </p:scale>
        <p:origin x="821"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0C9B86-C14D-4710-BD74-9AC4EDDC9206}" type="doc">
      <dgm:prSet loTypeId="urn:microsoft.com/office/officeart/2005/8/layout/hierarchy1" loCatId="hierarchy" qsTypeId="urn:microsoft.com/office/officeart/2005/8/quickstyle/simple1" qsCatId="simple" csTypeId="urn:microsoft.com/office/officeart/2005/8/colors/accent2_3" csCatId="accent2" phldr="1"/>
      <dgm:spPr/>
      <dgm:t>
        <a:bodyPr/>
        <a:lstStyle/>
        <a:p>
          <a:endParaRPr lang="ru-RU"/>
        </a:p>
      </dgm:t>
    </dgm:pt>
    <dgm:pt modelId="{DC57A0D7-E121-478D-932B-E8DD419C4398}">
      <dgm:prSet phldrT="[Текст]" custT="1"/>
      <dgm:spPr/>
      <dgm:t>
        <a:bodyPr/>
        <a:lstStyle/>
        <a:p>
          <a:r>
            <a:rPr lang="ru-RU" sz="1400" b="1" dirty="0"/>
            <a:t>ЮРИДИЧЕСКИЙ ФАКУЛЬТЕТ</a:t>
          </a:r>
        </a:p>
      </dgm:t>
    </dgm:pt>
    <dgm:pt modelId="{C00F4E67-72CE-4F63-AA0F-A4CD31AD40C3}" type="parTrans" cxnId="{65082C95-2F23-48B8-81B4-59C404DEBC7B}">
      <dgm:prSet/>
      <dgm:spPr/>
      <dgm:t>
        <a:bodyPr/>
        <a:lstStyle/>
        <a:p>
          <a:endParaRPr lang="ru-RU"/>
        </a:p>
      </dgm:t>
    </dgm:pt>
    <dgm:pt modelId="{B34D5956-FEA7-4888-9D8C-1F843A4B1447}" type="sibTrans" cxnId="{65082C95-2F23-48B8-81B4-59C404DEBC7B}">
      <dgm:prSet/>
      <dgm:spPr/>
      <dgm:t>
        <a:bodyPr/>
        <a:lstStyle/>
        <a:p>
          <a:endParaRPr lang="ru-RU"/>
        </a:p>
      </dgm:t>
    </dgm:pt>
    <dgm:pt modelId="{BA29275E-3F13-47AA-92EB-7CD94C83972D}">
      <dgm:prSet phldrT="[Текст]" custT="1"/>
      <dgm:spPr/>
      <dgm:t>
        <a:bodyPr/>
        <a:lstStyle/>
        <a:p>
          <a:r>
            <a:rPr lang="ru-RU" sz="1400" b="1" dirty="0"/>
            <a:t>БАКАЛАВРИАТ</a:t>
          </a:r>
        </a:p>
      </dgm:t>
    </dgm:pt>
    <dgm:pt modelId="{0DEEA634-A873-497C-BAC3-1EF503361258}" type="parTrans" cxnId="{1B612A41-A630-40BA-BEE3-14610375A987}">
      <dgm:prSet/>
      <dgm:spPr/>
      <dgm:t>
        <a:bodyPr/>
        <a:lstStyle/>
        <a:p>
          <a:endParaRPr lang="ru-RU"/>
        </a:p>
      </dgm:t>
    </dgm:pt>
    <dgm:pt modelId="{7D105766-E1AF-4370-B9B8-72E3797DD301}" type="sibTrans" cxnId="{1B612A41-A630-40BA-BEE3-14610375A987}">
      <dgm:prSet/>
      <dgm:spPr/>
      <dgm:t>
        <a:bodyPr/>
        <a:lstStyle/>
        <a:p>
          <a:endParaRPr lang="ru-RU"/>
        </a:p>
      </dgm:t>
    </dgm:pt>
    <dgm:pt modelId="{4599450F-E88A-47E3-938A-5A16FF3561B1}">
      <dgm:prSet phldrT="[Текст]" custT="1"/>
      <dgm:spPr/>
      <dgm:t>
        <a:bodyPr/>
        <a:lstStyle/>
        <a:p>
          <a:r>
            <a:rPr lang="ru-RU" sz="1400" b="1" dirty="0"/>
            <a:t>МАГИСТРАТУРА</a:t>
          </a:r>
        </a:p>
      </dgm:t>
    </dgm:pt>
    <dgm:pt modelId="{072D27CD-B46B-4EA3-A26A-2FF29852CF0C}" type="parTrans" cxnId="{CC7F4BC5-123D-4628-8FAE-2305C22CC91F}">
      <dgm:prSet/>
      <dgm:spPr/>
      <dgm:t>
        <a:bodyPr/>
        <a:lstStyle/>
        <a:p>
          <a:endParaRPr lang="ru-RU"/>
        </a:p>
      </dgm:t>
    </dgm:pt>
    <dgm:pt modelId="{1D2E60D5-A63A-4AD0-AED5-6D1D2990BE87}" type="sibTrans" cxnId="{CC7F4BC5-123D-4628-8FAE-2305C22CC91F}">
      <dgm:prSet/>
      <dgm:spPr/>
      <dgm:t>
        <a:bodyPr/>
        <a:lstStyle/>
        <a:p>
          <a:endParaRPr lang="ru-RU"/>
        </a:p>
      </dgm:t>
    </dgm:pt>
    <dgm:pt modelId="{984C6A85-AD9F-434A-B537-B10D26AF4906}">
      <dgm:prSet phldrT="[Текст]" custT="1"/>
      <dgm:spPr/>
      <dgm:t>
        <a:bodyPr/>
        <a:lstStyle/>
        <a:p>
          <a:r>
            <a:rPr lang="ru-RU" sz="1400" b="1" dirty="0"/>
            <a:t>СПЕЦИАЛИТЕТ</a:t>
          </a:r>
        </a:p>
      </dgm:t>
    </dgm:pt>
    <dgm:pt modelId="{4A871294-3A08-40ED-B591-D6C1712B06E3}" type="parTrans" cxnId="{30789EF8-4FE8-4A26-A668-B3BDD5AE4668}">
      <dgm:prSet/>
      <dgm:spPr/>
      <dgm:t>
        <a:bodyPr/>
        <a:lstStyle/>
        <a:p>
          <a:endParaRPr lang="ru-RU"/>
        </a:p>
      </dgm:t>
    </dgm:pt>
    <dgm:pt modelId="{BCE62E56-901F-47E3-9452-360ADE233F9F}" type="sibTrans" cxnId="{30789EF8-4FE8-4A26-A668-B3BDD5AE4668}">
      <dgm:prSet/>
      <dgm:spPr/>
      <dgm:t>
        <a:bodyPr/>
        <a:lstStyle/>
        <a:p>
          <a:endParaRPr lang="ru-RU"/>
        </a:p>
      </dgm:t>
    </dgm:pt>
    <dgm:pt modelId="{3B6B1629-99B8-4FBD-ACEA-8462EB8D798E}">
      <dgm:prSet phldrT="[Текст]" custT="1"/>
      <dgm:spPr/>
      <dgm:t>
        <a:bodyPr/>
        <a:lstStyle/>
        <a:p>
          <a:r>
            <a:rPr lang="ru-RU" sz="1400" b="1" dirty="0"/>
            <a:t>ЮРИСПРУДЕНЦИЯ</a:t>
          </a:r>
        </a:p>
      </dgm:t>
    </dgm:pt>
    <dgm:pt modelId="{EF6407C4-39D8-445A-9CAE-26BD39FBE021}" type="parTrans" cxnId="{E8C86D76-63FE-4DD7-8F78-DD746E4050EB}">
      <dgm:prSet/>
      <dgm:spPr/>
      <dgm:t>
        <a:bodyPr/>
        <a:lstStyle/>
        <a:p>
          <a:endParaRPr lang="ru-RU"/>
        </a:p>
      </dgm:t>
    </dgm:pt>
    <dgm:pt modelId="{21C49553-39CC-4AAB-9A6D-299B45680946}" type="sibTrans" cxnId="{E8C86D76-63FE-4DD7-8F78-DD746E4050EB}">
      <dgm:prSet/>
      <dgm:spPr/>
      <dgm:t>
        <a:bodyPr/>
        <a:lstStyle/>
        <a:p>
          <a:endParaRPr lang="ru-RU"/>
        </a:p>
      </dgm:t>
    </dgm:pt>
    <dgm:pt modelId="{B241D87F-148B-43D7-9679-6CF82C267665}">
      <dgm:prSet phldrT="[Текст]" custT="1"/>
      <dgm:spPr/>
      <dgm:t>
        <a:bodyPr/>
        <a:lstStyle/>
        <a:p>
          <a:r>
            <a:rPr lang="ru-RU" sz="1400" b="1" dirty="0"/>
            <a:t>ЮРИСПРУДЕНЦИЯ</a:t>
          </a:r>
        </a:p>
      </dgm:t>
    </dgm:pt>
    <dgm:pt modelId="{64A403B0-27BA-461A-9AB8-544920396184}" type="parTrans" cxnId="{BC85BC4B-6ABE-45AF-B4CA-6B3BEC3A8952}">
      <dgm:prSet/>
      <dgm:spPr/>
      <dgm:t>
        <a:bodyPr/>
        <a:lstStyle/>
        <a:p>
          <a:endParaRPr lang="ru-RU"/>
        </a:p>
      </dgm:t>
    </dgm:pt>
    <dgm:pt modelId="{0DCA9F2A-D3FE-4BD4-8A23-209D0DF5537E}" type="sibTrans" cxnId="{BC85BC4B-6ABE-45AF-B4CA-6B3BEC3A8952}">
      <dgm:prSet/>
      <dgm:spPr/>
      <dgm:t>
        <a:bodyPr/>
        <a:lstStyle/>
        <a:p>
          <a:endParaRPr lang="ru-RU"/>
        </a:p>
      </dgm:t>
    </dgm:pt>
    <dgm:pt modelId="{FCABD64B-8C41-4A22-9438-810BFA78E577}">
      <dgm:prSet phldrT="[Текст]" custT="1"/>
      <dgm:spPr/>
      <dgm:t>
        <a:bodyPr/>
        <a:lstStyle/>
        <a:p>
          <a:r>
            <a:rPr lang="ru-RU" sz="1400" b="1" dirty="0"/>
            <a:t>СУДЕБНАЯ  И ПРОКУРОРСКАЯ ДЕЯТЕЛЬНОСТЬ</a:t>
          </a:r>
        </a:p>
      </dgm:t>
    </dgm:pt>
    <dgm:pt modelId="{57C868C9-00C8-4845-ADCA-9710F1BA4DA6}" type="parTrans" cxnId="{24CDC91E-499A-43B6-9439-2851AE4D40B3}">
      <dgm:prSet/>
      <dgm:spPr/>
      <dgm:t>
        <a:bodyPr/>
        <a:lstStyle/>
        <a:p>
          <a:endParaRPr lang="ru-RU"/>
        </a:p>
      </dgm:t>
    </dgm:pt>
    <dgm:pt modelId="{97101555-8739-401E-9344-F15386099C20}" type="sibTrans" cxnId="{24CDC91E-499A-43B6-9439-2851AE4D40B3}">
      <dgm:prSet/>
      <dgm:spPr/>
      <dgm:t>
        <a:bodyPr/>
        <a:lstStyle/>
        <a:p>
          <a:endParaRPr lang="ru-RU"/>
        </a:p>
      </dgm:t>
    </dgm:pt>
    <dgm:pt modelId="{AAC1D29B-03A6-4664-8040-6AF88C3E3CC7}" type="pres">
      <dgm:prSet presAssocID="{BE0C9B86-C14D-4710-BD74-9AC4EDDC9206}" presName="hierChild1" presStyleCnt="0">
        <dgm:presLayoutVars>
          <dgm:chPref val="1"/>
          <dgm:dir/>
          <dgm:animOne val="branch"/>
          <dgm:animLvl val="lvl"/>
          <dgm:resizeHandles/>
        </dgm:presLayoutVars>
      </dgm:prSet>
      <dgm:spPr/>
    </dgm:pt>
    <dgm:pt modelId="{6E8B326B-78C7-48D6-BC13-C8B33AEEC26C}" type="pres">
      <dgm:prSet presAssocID="{DC57A0D7-E121-478D-932B-E8DD419C4398}" presName="hierRoot1" presStyleCnt="0"/>
      <dgm:spPr/>
    </dgm:pt>
    <dgm:pt modelId="{53CA8007-6C18-4B55-9B36-17A7EC93ABA7}" type="pres">
      <dgm:prSet presAssocID="{DC57A0D7-E121-478D-932B-E8DD419C4398}" presName="composite" presStyleCnt="0"/>
      <dgm:spPr/>
    </dgm:pt>
    <dgm:pt modelId="{E7632BF4-9E0C-4D4C-AAC8-DE0315855DC8}" type="pres">
      <dgm:prSet presAssocID="{DC57A0D7-E121-478D-932B-E8DD419C4398}" presName="background" presStyleLbl="node0" presStyleIdx="0" presStyleCnt="1"/>
      <dgm:spPr/>
    </dgm:pt>
    <dgm:pt modelId="{BD017949-F672-4139-90A4-C3ED32D579E4}" type="pres">
      <dgm:prSet presAssocID="{DC57A0D7-E121-478D-932B-E8DD419C4398}" presName="text" presStyleLbl="fgAcc0" presStyleIdx="0" presStyleCnt="1">
        <dgm:presLayoutVars>
          <dgm:chPref val="3"/>
        </dgm:presLayoutVars>
      </dgm:prSet>
      <dgm:spPr/>
    </dgm:pt>
    <dgm:pt modelId="{C948096A-A0EA-46F2-90EB-DE4327D76BA0}" type="pres">
      <dgm:prSet presAssocID="{DC57A0D7-E121-478D-932B-E8DD419C4398}" presName="hierChild2" presStyleCnt="0"/>
      <dgm:spPr/>
    </dgm:pt>
    <dgm:pt modelId="{5E8C5BDC-1A48-43E6-9757-A96047FD21E3}" type="pres">
      <dgm:prSet presAssocID="{0DEEA634-A873-497C-BAC3-1EF503361258}" presName="Name10" presStyleLbl="parChTrans1D2" presStyleIdx="0" presStyleCnt="3"/>
      <dgm:spPr/>
    </dgm:pt>
    <dgm:pt modelId="{84755646-CBAF-4DB5-ADC1-0241E2404265}" type="pres">
      <dgm:prSet presAssocID="{BA29275E-3F13-47AA-92EB-7CD94C83972D}" presName="hierRoot2" presStyleCnt="0"/>
      <dgm:spPr/>
    </dgm:pt>
    <dgm:pt modelId="{78C06242-0318-4713-89AF-C9B75AB5501F}" type="pres">
      <dgm:prSet presAssocID="{BA29275E-3F13-47AA-92EB-7CD94C83972D}" presName="composite2" presStyleCnt="0"/>
      <dgm:spPr/>
    </dgm:pt>
    <dgm:pt modelId="{45D6E886-B02E-449F-81B3-7A5E45D9E434}" type="pres">
      <dgm:prSet presAssocID="{BA29275E-3F13-47AA-92EB-7CD94C83972D}" presName="background2" presStyleLbl="node2" presStyleIdx="0" presStyleCnt="3"/>
      <dgm:spPr/>
    </dgm:pt>
    <dgm:pt modelId="{891D7E8E-6AB3-4C38-A61D-86C10138C11F}" type="pres">
      <dgm:prSet presAssocID="{BA29275E-3F13-47AA-92EB-7CD94C83972D}" presName="text2" presStyleLbl="fgAcc2" presStyleIdx="0" presStyleCnt="3" custScaleX="114575">
        <dgm:presLayoutVars>
          <dgm:chPref val="3"/>
        </dgm:presLayoutVars>
      </dgm:prSet>
      <dgm:spPr/>
    </dgm:pt>
    <dgm:pt modelId="{46338EE8-B708-4423-86CF-87634191BCBE}" type="pres">
      <dgm:prSet presAssocID="{BA29275E-3F13-47AA-92EB-7CD94C83972D}" presName="hierChild3" presStyleCnt="0"/>
      <dgm:spPr/>
    </dgm:pt>
    <dgm:pt modelId="{B4DAEDCD-6669-477E-9D59-3D8245610636}" type="pres">
      <dgm:prSet presAssocID="{EF6407C4-39D8-445A-9CAE-26BD39FBE021}" presName="Name17" presStyleLbl="parChTrans1D3" presStyleIdx="0" presStyleCnt="3"/>
      <dgm:spPr/>
    </dgm:pt>
    <dgm:pt modelId="{12ECC863-7470-464F-B1CD-5B87075155CD}" type="pres">
      <dgm:prSet presAssocID="{3B6B1629-99B8-4FBD-ACEA-8462EB8D798E}" presName="hierRoot3" presStyleCnt="0"/>
      <dgm:spPr/>
    </dgm:pt>
    <dgm:pt modelId="{3B606B07-45D0-4D23-87D7-220B66313D71}" type="pres">
      <dgm:prSet presAssocID="{3B6B1629-99B8-4FBD-ACEA-8462EB8D798E}" presName="composite3" presStyleCnt="0"/>
      <dgm:spPr/>
    </dgm:pt>
    <dgm:pt modelId="{A3671544-DDEA-42AC-9673-51BF549BDE6B}" type="pres">
      <dgm:prSet presAssocID="{3B6B1629-99B8-4FBD-ACEA-8462EB8D798E}" presName="background3" presStyleLbl="node3" presStyleIdx="0" presStyleCnt="3"/>
      <dgm:spPr/>
    </dgm:pt>
    <dgm:pt modelId="{82F9E0F7-24A8-41D1-811A-68DF14D98236}" type="pres">
      <dgm:prSet presAssocID="{3B6B1629-99B8-4FBD-ACEA-8462EB8D798E}" presName="text3" presStyleLbl="fgAcc3" presStyleIdx="0" presStyleCnt="3" custScaleX="140118">
        <dgm:presLayoutVars>
          <dgm:chPref val="3"/>
        </dgm:presLayoutVars>
      </dgm:prSet>
      <dgm:spPr/>
    </dgm:pt>
    <dgm:pt modelId="{59B91624-4C47-4A90-9416-19A6FE6BB771}" type="pres">
      <dgm:prSet presAssocID="{3B6B1629-99B8-4FBD-ACEA-8462EB8D798E}" presName="hierChild4" presStyleCnt="0"/>
      <dgm:spPr/>
    </dgm:pt>
    <dgm:pt modelId="{90193364-52B8-4C39-B9BE-76F362B895C5}" type="pres">
      <dgm:prSet presAssocID="{072D27CD-B46B-4EA3-A26A-2FF29852CF0C}" presName="Name10" presStyleLbl="parChTrans1D2" presStyleIdx="1" presStyleCnt="3"/>
      <dgm:spPr/>
    </dgm:pt>
    <dgm:pt modelId="{79AC3CF4-7819-4832-BCF2-244D48502105}" type="pres">
      <dgm:prSet presAssocID="{4599450F-E88A-47E3-938A-5A16FF3561B1}" presName="hierRoot2" presStyleCnt="0"/>
      <dgm:spPr/>
    </dgm:pt>
    <dgm:pt modelId="{5E289DB4-E3CF-4A3B-BDEA-C0AE93B19D5B}" type="pres">
      <dgm:prSet presAssocID="{4599450F-E88A-47E3-938A-5A16FF3561B1}" presName="composite2" presStyleCnt="0"/>
      <dgm:spPr/>
    </dgm:pt>
    <dgm:pt modelId="{F35CF88E-E20E-4385-847D-1676BE5952EB}" type="pres">
      <dgm:prSet presAssocID="{4599450F-E88A-47E3-938A-5A16FF3561B1}" presName="background2" presStyleLbl="node2" presStyleIdx="1" presStyleCnt="3"/>
      <dgm:spPr/>
    </dgm:pt>
    <dgm:pt modelId="{B8A5655B-F9C4-494E-A09E-16AECBC53CFF}" type="pres">
      <dgm:prSet presAssocID="{4599450F-E88A-47E3-938A-5A16FF3561B1}" presName="text2" presStyleLbl="fgAcc2" presStyleIdx="1" presStyleCnt="3" custScaleX="123851">
        <dgm:presLayoutVars>
          <dgm:chPref val="3"/>
        </dgm:presLayoutVars>
      </dgm:prSet>
      <dgm:spPr/>
    </dgm:pt>
    <dgm:pt modelId="{EBCCE095-6816-4F95-9272-EECF3DABC130}" type="pres">
      <dgm:prSet presAssocID="{4599450F-E88A-47E3-938A-5A16FF3561B1}" presName="hierChild3" presStyleCnt="0"/>
      <dgm:spPr/>
    </dgm:pt>
    <dgm:pt modelId="{63792C0F-BBE0-45EA-9874-3CA7B2D31AAC}" type="pres">
      <dgm:prSet presAssocID="{64A403B0-27BA-461A-9AB8-544920396184}" presName="Name17" presStyleLbl="parChTrans1D3" presStyleIdx="1" presStyleCnt="3"/>
      <dgm:spPr/>
    </dgm:pt>
    <dgm:pt modelId="{99AAD2BF-D184-4F39-A420-4D1913BB6D2F}" type="pres">
      <dgm:prSet presAssocID="{B241D87F-148B-43D7-9679-6CF82C267665}" presName="hierRoot3" presStyleCnt="0"/>
      <dgm:spPr/>
    </dgm:pt>
    <dgm:pt modelId="{B2A77415-25A9-48EC-897C-80BD13E65D2A}" type="pres">
      <dgm:prSet presAssocID="{B241D87F-148B-43D7-9679-6CF82C267665}" presName="composite3" presStyleCnt="0"/>
      <dgm:spPr/>
    </dgm:pt>
    <dgm:pt modelId="{799D38D3-7D4C-4F8B-995E-3BF6A0D8EFCE}" type="pres">
      <dgm:prSet presAssocID="{B241D87F-148B-43D7-9679-6CF82C267665}" presName="background3" presStyleLbl="node3" presStyleIdx="1" presStyleCnt="3"/>
      <dgm:spPr/>
    </dgm:pt>
    <dgm:pt modelId="{A86AE415-7C0E-4EAC-BC62-51A4384C7B4C}" type="pres">
      <dgm:prSet presAssocID="{B241D87F-148B-43D7-9679-6CF82C267665}" presName="text3" presStyleLbl="fgAcc3" presStyleIdx="1" presStyleCnt="3" custScaleX="134892">
        <dgm:presLayoutVars>
          <dgm:chPref val="3"/>
        </dgm:presLayoutVars>
      </dgm:prSet>
      <dgm:spPr/>
    </dgm:pt>
    <dgm:pt modelId="{41082124-08EB-405E-927A-303E5FCD6F85}" type="pres">
      <dgm:prSet presAssocID="{B241D87F-148B-43D7-9679-6CF82C267665}" presName="hierChild4" presStyleCnt="0"/>
      <dgm:spPr/>
    </dgm:pt>
    <dgm:pt modelId="{9C5E92DB-B28F-44C1-8CCA-2C34B7C72F32}" type="pres">
      <dgm:prSet presAssocID="{4A871294-3A08-40ED-B591-D6C1712B06E3}" presName="Name10" presStyleLbl="parChTrans1D2" presStyleIdx="2" presStyleCnt="3"/>
      <dgm:spPr/>
    </dgm:pt>
    <dgm:pt modelId="{6302F6FF-67D9-4C11-9EC8-F6DB06C8C328}" type="pres">
      <dgm:prSet presAssocID="{984C6A85-AD9F-434A-B537-B10D26AF4906}" presName="hierRoot2" presStyleCnt="0"/>
      <dgm:spPr/>
    </dgm:pt>
    <dgm:pt modelId="{5D2FCD2A-0544-41A3-85F4-67D23CB25B09}" type="pres">
      <dgm:prSet presAssocID="{984C6A85-AD9F-434A-B537-B10D26AF4906}" presName="composite2" presStyleCnt="0"/>
      <dgm:spPr/>
    </dgm:pt>
    <dgm:pt modelId="{3001F43D-4E0A-4BED-9E28-0E4E603699AD}" type="pres">
      <dgm:prSet presAssocID="{984C6A85-AD9F-434A-B537-B10D26AF4906}" presName="background2" presStyleLbl="node2" presStyleIdx="2" presStyleCnt="3"/>
      <dgm:spPr/>
    </dgm:pt>
    <dgm:pt modelId="{A7F692C3-09C7-4E2C-AE12-E6E03E693963}" type="pres">
      <dgm:prSet presAssocID="{984C6A85-AD9F-434A-B537-B10D26AF4906}" presName="text2" presStyleLbl="fgAcc2" presStyleIdx="2" presStyleCnt="3" custScaleX="115830">
        <dgm:presLayoutVars>
          <dgm:chPref val="3"/>
        </dgm:presLayoutVars>
      </dgm:prSet>
      <dgm:spPr/>
    </dgm:pt>
    <dgm:pt modelId="{14120376-7A00-4FA4-AF16-F30D149D3497}" type="pres">
      <dgm:prSet presAssocID="{984C6A85-AD9F-434A-B537-B10D26AF4906}" presName="hierChild3" presStyleCnt="0"/>
      <dgm:spPr/>
    </dgm:pt>
    <dgm:pt modelId="{6325C7BF-89D9-419E-B820-B5470C149AE1}" type="pres">
      <dgm:prSet presAssocID="{57C868C9-00C8-4845-ADCA-9710F1BA4DA6}" presName="Name17" presStyleLbl="parChTrans1D3" presStyleIdx="2" presStyleCnt="3"/>
      <dgm:spPr/>
    </dgm:pt>
    <dgm:pt modelId="{E6336FAD-4FC5-4C98-9EDC-2FF0ED6EDDBE}" type="pres">
      <dgm:prSet presAssocID="{FCABD64B-8C41-4A22-9438-810BFA78E577}" presName="hierRoot3" presStyleCnt="0"/>
      <dgm:spPr/>
    </dgm:pt>
    <dgm:pt modelId="{6ECAEDEE-1DF5-442D-911D-835E492C881C}" type="pres">
      <dgm:prSet presAssocID="{FCABD64B-8C41-4A22-9438-810BFA78E577}" presName="composite3" presStyleCnt="0"/>
      <dgm:spPr/>
    </dgm:pt>
    <dgm:pt modelId="{0CA99D0F-EC22-436B-A913-6EC1C79290B2}" type="pres">
      <dgm:prSet presAssocID="{FCABD64B-8C41-4A22-9438-810BFA78E577}" presName="background3" presStyleLbl="node3" presStyleIdx="2" presStyleCnt="3"/>
      <dgm:spPr/>
    </dgm:pt>
    <dgm:pt modelId="{3B989E48-2B5E-4C68-9274-23FD47B5118C}" type="pres">
      <dgm:prSet presAssocID="{FCABD64B-8C41-4A22-9438-810BFA78E577}" presName="text3" presStyleLbl="fgAcc3" presStyleIdx="2" presStyleCnt="3" custScaleX="121652">
        <dgm:presLayoutVars>
          <dgm:chPref val="3"/>
        </dgm:presLayoutVars>
      </dgm:prSet>
      <dgm:spPr/>
    </dgm:pt>
    <dgm:pt modelId="{1509232D-4085-40B0-AEF5-4F01D73E93B5}" type="pres">
      <dgm:prSet presAssocID="{FCABD64B-8C41-4A22-9438-810BFA78E577}" presName="hierChild4" presStyleCnt="0"/>
      <dgm:spPr/>
    </dgm:pt>
  </dgm:ptLst>
  <dgm:cxnLst>
    <dgm:cxn modelId="{5AB69F02-7A50-47E8-BF5A-187C588C7829}" type="presOf" srcId="{EF6407C4-39D8-445A-9CAE-26BD39FBE021}" destId="{B4DAEDCD-6669-477E-9D59-3D8245610636}" srcOrd="0" destOrd="0" presId="urn:microsoft.com/office/officeart/2005/8/layout/hierarchy1"/>
    <dgm:cxn modelId="{24CDC91E-499A-43B6-9439-2851AE4D40B3}" srcId="{984C6A85-AD9F-434A-B537-B10D26AF4906}" destId="{FCABD64B-8C41-4A22-9438-810BFA78E577}" srcOrd="0" destOrd="0" parTransId="{57C868C9-00C8-4845-ADCA-9710F1BA4DA6}" sibTransId="{97101555-8739-401E-9344-F15386099C20}"/>
    <dgm:cxn modelId="{72C34A23-39A6-40E1-A57B-F74E09D53383}" type="presOf" srcId="{BE0C9B86-C14D-4710-BD74-9AC4EDDC9206}" destId="{AAC1D29B-03A6-4664-8040-6AF88C3E3CC7}" srcOrd="0" destOrd="0" presId="urn:microsoft.com/office/officeart/2005/8/layout/hierarchy1"/>
    <dgm:cxn modelId="{BD04B15E-44D8-4708-AF99-BF8E4509F9DE}" type="presOf" srcId="{4A871294-3A08-40ED-B591-D6C1712B06E3}" destId="{9C5E92DB-B28F-44C1-8CCA-2C34B7C72F32}" srcOrd="0" destOrd="0" presId="urn:microsoft.com/office/officeart/2005/8/layout/hierarchy1"/>
    <dgm:cxn modelId="{1B612A41-A630-40BA-BEE3-14610375A987}" srcId="{DC57A0D7-E121-478D-932B-E8DD419C4398}" destId="{BA29275E-3F13-47AA-92EB-7CD94C83972D}" srcOrd="0" destOrd="0" parTransId="{0DEEA634-A873-497C-BAC3-1EF503361258}" sibTransId="{7D105766-E1AF-4370-B9B8-72E3797DD301}"/>
    <dgm:cxn modelId="{52BCF141-9916-4705-9C30-2561CD519C23}" type="presOf" srcId="{64A403B0-27BA-461A-9AB8-544920396184}" destId="{63792C0F-BBE0-45EA-9874-3CA7B2D31AAC}" srcOrd="0" destOrd="0" presId="urn:microsoft.com/office/officeart/2005/8/layout/hierarchy1"/>
    <dgm:cxn modelId="{AD3F9349-D0ED-4C7A-80A6-18C698536E10}" type="presOf" srcId="{DC57A0D7-E121-478D-932B-E8DD419C4398}" destId="{BD017949-F672-4139-90A4-C3ED32D579E4}" srcOrd="0" destOrd="0" presId="urn:microsoft.com/office/officeart/2005/8/layout/hierarchy1"/>
    <dgm:cxn modelId="{30C29C4A-BD93-478B-BA1C-0CE647121A14}" type="presOf" srcId="{0DEEA634-A873-497C-BAC3-1EF503361258}" destId="{5E8C5BDC-1A48-43E6-9757-A96047FD21E3}" srcOrd="0" destOrd="0" presId="urn:microsoft.com/office/officeart/2005/8/layout/hierarchy1"/>
    <dgm:cxn modelId="{7BFE116B-F315-43DC-BAB1-03E162E4EA26}" type="presOf" srcId="{984C6A85-AD9F-434A-B537-B10D26AF4906}" destId="{A7F692C3-09C7-4E2C-AE12-E6E03E693963}" srcOrd="0" destOrd="0" presId="urn:microsoft.com/office/officeart/2005/8/layout/hierarchy1"/>
    <dgm:cxn modelId="{BC85BC4B-6ABE-45AF-B4CA-6B3BEC3A8952}" srcId="{4599450F-E88A-47E3-938A-5A16FF3561B1}" destId="{B241D87F-148B-43D7-9679-6CF82C267665}" srcOrd="0" destOrd="0" parTransId="{64A403B0-27BA-461A-9AB8-544920396184}" sibTransId="{0DCA9F2A-D3FE-4BD4-8A23-209D0DF5537E}"/>
    <dgm:cxn modelId="{E8C86D76-63FE-4DD7-8F78-DD746E4050EB}" srcId="{BA29275E-3F13-47AA-92EB-7CD94C83972D}" destId="{3B6B1629-99B8-4FBD-ACEA-8462EB8D798E}" srcOrd="0" destOrd="0" parTransId="{EF6407C4-39D8-445A-9CAE-26BD39FBE021}" sibTransId="{21C49553-39CC-4AAB-9A6D-299B45680946}"/>
    <dgm:cxn modelId="{65082C95-2F23-48B8-81B4-59C404DEBC7B}" srcId="{BE0C9B86-C14D-4710-BD74-9AC4EDDC9206}" destId="{DC57A0D7-E121-478D-932B-E8DD419C4398}" srcOrd="0" destOrd="0" parTransId="{C00F4E67-72CE-4F63-AA0F-A4CD31AD40C3}" sibTransId="{B34D5956-FEA7-4888-9D8C-1F843A4B1447}"/>
    <dgm:cxn modelId="{D7C337A4-5129-481C-AB8E-F167D25004F0}" type="presOf" srcId="{BA29275E-3F13-47AA-92EB-7CD94C83972D}" destId="{891D7E8E-6AB3-4C38-A61D-86C10138C11F}" srcOrd="0" destOrd="0" presId="urn:microsoft.com/office/officeart/2005/8/layout/hierarchy1"/>
    <dgm:cxn modelId="{FA0ABAA5-E484-4DC1-9618-B9EFC118C78F}" type="presOf" srcId="{57C868C9-00C8-4845-ADCA-9710F1BA4DA6}" destId="{6325C7BF-89D9-419E-B820-B5470C149AE1}" srcOrd="0" destOrd="0" presId="urn:microsoft.com/office/officeart/2005/8/layout/hierarchy1"/>
    <dgm:cxn modelId="{CC7F4BC5-123D-4628-8FAE-2305C22CC91F}" srcId="{DC57A0D7-E121-478D-932B-E8DD419C4398}" destId="{4599450F-E88A-47E3-938A-5A16FF3561B1}" srcOrd="1" destOrd="0" parTransId="{072D27CD-B46B-4EA3-A26A-2FF29852CF0C}" sibTransId="{1D2E60D5-A63A-4AD0-AED5-6D1D2990BE87}"/>
    <dgm:cxn modelId="{295932CC-E3A4-4C23-8E45-E43DF5E36471}" type="presOf" srcId="{072D27CD-B46B-4EA3-A26A-2FF29852CF0C}" destId="{90193364-52B8-4C39-B9BE-76F362B895C5}" srcOrd="0" destOrd="0" presId="urn:microsoft.com/office/officeart/2005/8/layout/hierarchy1"/>
    <dgm:cxn modelId="{C354D4D7-BA16-4A64-ABAB-1C0E14265CEC}" type="presOf" srcId="{3B6B1629-99B8-4FBD-ACEA-8462EB8D798E}" destId="{82F9E0F7-24A8-41D1-811A-68DF14D98236}" srcOrd="0" destOrd="0" presId="urn:microsoft.com/office/officeart/2005/8/layout/hierarchy1"/>
    <dgm:cxn modelId="{FCCA8FE2-B963-4362-B67A-E5C277C3FABE}" type="presOf" srcId="{B241D87F-148B-43D7-9679-6CF82C267665}" destId="{A86AE415-7C0E-4EAC-BC62-51A4384C7B4C}" srcOrd="0" destOrd="0" presId="urn:microsoft.com/office/officeart/2005/8/layout/hierarchy1"/>
    <dgm:cxn modelId="{A62545E9-30A4-4978-BDED-3363AB2E571D}" type="presOf" srcId="{FCABD64B-8C41-4A22-9438-810BFA78E577}" destId="{3B989E48-2B5E-4C68-9274-23FD47B5118C}" srcOrd="0" destOrd="0" presId="urn:microsoft.com/office/officeart/2005/8/layout/hierarchy1"/>
    <dgm:cxn modelId="{B14CD3EF-4FF4-4D88-ABF8-4EF00DC91D21}" type="presOf" srcId="{4599450F-E88A-47E3-938A-5A16FF3561B1}" destId="{B8A5655B-F9C4-494E-A09E-16AECBC53CFF}" srcOrd="0" destOrd="0" presId="urn:microsoft.com/office/officeart/2005/8/layout/hierarchy1"/>
    <dgm:cxn modelId="{30789EF8-4FE8-4A26-A668-B3BDD5AE4668}" srcId="{DC57A0D7-E121-478D-932B-E8DD419C4398}" destId="{984C6A85-AD9F-434A-B537-B10D26AF4906}" srcOrd="2" destOrd="0" parTransId="{4A871294-3A08-40ED-B591-D6C1712B06E3}" sibTransId="{BCE62E56-901F-47E3-9452-360ADE233F9F}"/>
    <dgm:cxn modelId="{B10F17B2-FBE1-4E31-92E0-8A455ADE4756}" type="presParOf" srcId="{AAC1D29B-03A6-4664-8040-6AF88C3E3CC7}" destId="{6E8B326B-78C7-48D6-BC13-C8B33AEEC26C}" srcOrd="0" destOrd="0" presId="urn:microsoft.com/office/officeart/2005/8/layout/hierarchy1"/>
    <dgm:cxn modelId="{59B72948-91A9-4F9E-875F-65525FE22EF7}" type="presParOf" srcId="{6E8B326B-78C7-48D6-BC13-C8B33AEEC26C}" destId="{53CA8007-6C18-4B55-9B36-17A7EC93ABA7}" srcOrd="0" destOrd="0" presId="urn:microsoft.com/office/officeart/2005/8/layout/hierarchy1"/>
    <dgm:cxn modelId="{A8077BBE-AF07-4A9C-A4A6-E7C3A6C8FB40}" type="presParOf" srcId="{53CA8007-6C18-4B55-9B36-17A7EC93ABA7}" destId="{E7632BF4-9E0C-4D4C-AAC8-DE0315855DC8}" srcOrd="0" destOrd="0" presId="urn:microsoft.com/office/officeart/2005/8/layout/hierarchy1"/>
    <dgm:cxn modelId="{38A2557D-F2C0-429F-9F35-7DD26C307F4A}" type="presParOf" srcId="{53CA8007-6C18-4B55-9B36-17A7EC93ABA7}" destId="{BD017949-F672-4139-90A4-C3ED32D579E4}" srcOrd="1" destOrd="0" presId="urn:microsoft.com/office/officeart/2005/8/layout/hierarchy1"/>
    <dgm:cxn modelId="{5EE8364B-4169-45EE-A9C8-A4D6342D16A6}" type="presParOf" srcId="{6E8B326B-78C7-48D6-BC13-C8B33AEEC26C}" destId="{C948096A-A0EA-46F2-90EB-DE4327D76BA0}" srcOrd="1" destOrd="0" presId="urn:microsoft.com/office/officeart/2005/8/layout/hierarchy1"/>
    <dgm:cxn modelId="{DBE0F001-D670-44FF-ADBE-90757433884C}" type="presParOf" srcId="{C948096A-A0EA-46F2-90EB-DE4327D76BA0}" destId="{5E8C5BDC-1A48-43E6-9757-A96047FD21E3}" srcOrd="0" destOrd="0" presId="urn:microsoft.com/office/officeart/2005/8/layout/hierarchy1"/>
    <dgm:cxn modelId="{3FBFF5F0-B206-4800-B9D2-A72F14D1F299}" type="presParOf" srcId="{C948096A-A0EA-46F2-90EB-DE4327D76BA0}" destId="{84755646-CBAF-4DB5-ADC1-0241E2404265}" srcOrd="1" destOrd="0" presId="urn:microsoft.com/office/officeart/2005/8/layout/hierarchy1"/>
    <dgm:cxn modelId="{5C772936-0186-4C39-BA35-8BB9E23AA9F5}" type="presParOf" srcId="{84755646-CBAF-4DB5-ADC1-0241E2404265}" destId="{78C06242-0318-4713-89AF-C9B75AB5501F}" srcOrd="0" destOrd="0" presId="urn:microsoft.com/office/officeart/2005/8/layout/hierarchy1"/>
    <dgm:cxn modelId="{7177B98D-CB31-4675-B9FE-5D319661557B}" type="presParOf" srcId="{78C06242-0318-4713-89AF-C9B75AB5501F}" destId="{45D6E886-B02E-449F-81B3-7A5E45D9E434}" srcOrd="0" destOrd="0" presId="urn:microsoft.com/office/officeart/2005/8/layout/hierarchy1"/>
    <dgm:cxn modelId="{C9270A68-DAE3-4218-93C6-D38E157FB498}" type="presParOf" srcId="{78C06242-0318-4713-89AF-C9B75AB5501F}" destId="{891D7E8E-6AB3-4C38-A61D-86C10138C11F}" srcOrd="1" destOrd="0" presId="urn:microsoft.com/office/officeart/2005/8/layout/hierarchy1"/>
    <dgm:cxn modelId="{4E247766-17CA-407D-9529-07CF6B4C437D}" type="presParOf" srcId="{84755646-CBAF-4DB5-ADC1-0241E2404265}" destId="{46338EE8-B708-4423-86CF-87634191BCBE}" srcOrd="1" destOrd="0" presId="urn:microsoft.com/office/officeart/2005/8/layout/hierarchy1"/>
    <dgm:cxn modelId="{78D1488B-2A81-41CD-AB43-791286DAFB99}" type="presParOf" srcId="{46338EE8-B708-4423-86CF-87634191BCBE}" destId="{B4DAEDCD-6669-477E-9D59-3D8245610636}" srcOrd="0" destOrd="0" presId="urn:microsoft.com/office/officeart/2005/8/layout/hierarchy1"/>
    <dgm:cxn modelId="{453272AD-4743-44AA-8BF4-23A34D3E1FCC}" type="presParOf" srcId="{46338EE8-B708-4423-86CF-87634191BCBE}" destId="{12ECC863-7470-464F-B1CD-5B87075155CD}" srcOrd="1" destOrd="0" presId="urn:microsoft.com/office/officeart/2005/8/layout/hierarchy1"/>
    <dgm:cxn modelId="{44FE299F-0547-4C1C-89D7-17286C2B21D6}" type="presParOf" srcId="{12ECC863-7470-464F-B1CD-5B87075155CD}" destId="{3B606B07-45D0-4D23-87D7-220B66313D71}" srcOrd="0" destOrd="0" presId="urn:microsoft.com/office/officeart/2005/8/layout/hierarchy1"/>
    <dgm:cxn modelId="{E9AE4B85-EFC8-4D83-B140-D1FCB3498683}" type="presParOf" srcId="{3B606B07-45D0-4D23-87D7-220B66313D71}" destId="{A3671544-DDEA-42AC-9673-51BF549BDE6B}" srcOrd="0" destOrd="0" presId="urn:microsoft.com/office/officeart/2005/8/layout/hierarchy1"/>
    <dgm:cxn modelId="{2A936298-6B48-4346-9BE5-9A94EA1A7409}" type="presParOf" srcId="{3B606B07-45D0-4D23-87D7-220B66313D71}" destId="{82F9E0F7-24A8-41D1-811A-68DF14D98236}" srcOrd="1" destOrd="0" presId="urn:microsoft.com/office/officeart/2005/8/layout/hierarchy1"/>
    <dgm:cxn modelId="{407DCC80-0F79-4155-87A5-43CCE0A9511C}" type="presParOf" srcId="{12ECC863-7470-464F-B1CD-5B87075155CD}" destId="{59B91624-4C47-4A90-9416-19A6FE6BB771}" srcOrd="1" destOrd="0" presId="urn:microsoft.com/office/officeart/2005/8/layout/hierarchy1"/>
    <dgm:cxn modelId="{C4F165B4-AA96-4D92-A05D-950C75505EA3}" type="presParOf" srcId="{C948096A-A0EA-46F2-90EB-DE4327D76BA0}" destId="{90193364-52B8-4C39-B9BE-76F362B895C5}" srcOrd="2" destOrd="0" presId="urn:microsoft.com/office/officeart/2005/8/layout/hierarchy1"/>
    <dgm:cxn modelId="{1601AA22-13CC-4FA9-A0FA-E0FA4F5DEAB4}" type="presParOf" srcId="{C948096A-A0EA-46F2-90EB-DE4327D76BA0}" destId="{79AC3CF4-7819-4832-BCF2-244D48502105}" srcOrd="3" destOrd="0" presId="urn:microsoft.com/office/officeart/2005/8/layout/hierarchy1"/>
    <dgm:cxn modelId="{6AB41389-6FDB-42F2-ACAD-EA77756EF7B8}" type="presParOf" srcId="{79AC3CF4-7819-4832-BCF2-244D48502105}" destId="{5E289DB4-E3CF-4A3B-BDEA-C0AE93B19D5B}" srcOrd="0" destOrd="0" presId="urn:microsoft.com/office/officeart/2005/8/layout/hierarchy1"/>
    <dgm:cxn modelId="{0AFF79A2-81E3-42E4-83D2-251E9D6AC3E0}" type="presParOf" srcId="{5E289DB4-E3CF-4A3B-BDEA-C0AE93B19D5B}" destId="{F35CF88E-E20E-4385-847D-1676BE5952EB}" srcOrd="0" destOrd="0" presId="urn:microsoft.com/office/officeart/2005/8/layout/hierarchy1"/>
    <dgm:cxn modelId="{CD771BDD-0EFC-41DD-A787-1662B74878B9}" type="presParOf" srcId="{5E289DB4-E3CF-4A3B-BDEA-C0AE93B19D5B}" destId="{B8A5655B-F9C4-494E-A09E-16AECBC53CFF}" srcOrd="1" destOrd="0" presId="urn:microsoft.com/office/officeart/2005/8/layout/hierarchy1"/>
    <dgm:cxn modelId="{14F807EE-0E1F-42D5-B6BB-957B311A3785}" type="presParOf" srcId="{79AC3CF4-7819-4832-BCF2-244D48502105}" destId="{EBCCE095-6816-4F95-9272-EECF3DABC130}" srcOrd="1" destOrd="0" presId="urn:microsoft.com/office/officeart/2005/8/layout/hierarchy1"/>
    <dgm:cxn modelId="{65B8700F-B5A7-4536-842A-ADBB45467F87}" type="presParOf" srcId="{EBCCE095-6816-4F95-9272-EECF3DABC130}" destId="{63792C0F-BBE0-45EA-9874-3CA7B2D31AAC}" srcOrd="0" destOrd="0" presId="urn:microsoft.com/office/officeart/2005/8/layout/hierarchy1"/>
    <dgm:cxn modelId="{19CAB6E1-2498-48B0-B264-456F2C017111}" type="presParOf" srcId="{EBCCE095-6816-4F95-9272-EECF3DABC130}" destId="{99AAD2BF-D184-4F39-A420-4D1913BB6D2F}" srcOrd="1" destOrd="0" presId="urn:microsoft.com/office/officeart/2005/8/layout/hierarchy1"/>
    <dgm:cxn modelId="{3877699E-36D8-4970-901F-1DCB4660B12F}" type="presParOf" srcId="{99AAD2BF-D184-4F39-A420-4D1913BB6D2F}" destId="{B2A77415-25A9-48EC-897C-80BD13E65D2A}" srcOrd="0" destOrd="0" presId="urn:microsoft.com/office/officeart/2005/8/layout/hierarchy1"/>
    <dgm:cxn modelId="{E5E609D3-EBEA-4132-A45B-B231C098F3A1}" type="presParOf" srcId="{B2A77415-25A9-48EC-897C-80BD13E65D2A}" destId="{799D38D3-7D4C-4F8B-995E-3BF6A0D8EFCE}" srcOrd="0" destOrd="0" presId="urn:microsoft.com/office/officeart/2005/8/layout/hierarchy1"/>
    <dgm:cxn modelId="{89F69329-EDE8-490A-8306-4011EE1EBA18}" type="presParOf" srcId="{B2A77415-25A9-48EC-897C-80BD13E65D2A}" destId="{A86AE415-7C0E-4EAC-BC62-51A4384C7B4C}" srcOrd="1" destOrd="0" presId="urn:microsoft.com/office/officeart/2005/8/layout/hierarchy1"/>
    <dgm:cxn modelId="{0E66D138-36B6-43CC-9925-DDA8ED7EBA1F}" type="presParOf" srcId="{99AAD2BF-D184-4F39-A420-4D1913BB6D2F}" destId="{41082124-08EB-405E-927A-303E5FCD6F85}" srcOrd="1" destOrd="0" presId="urn:microsoft.com/office/officeart/2005/8/layout/hierarchy1"/>
    <dgm:cxn modelId="{079A4AE9-C1A9-416C-9034-871BDEAAD614}" type="presParOf" srcId="{C948096A-A0EA-46F2-90EB-DE4327D76BA0}" destId="{9C5E92DB-B28F-44C1-8CCA-2C34B7C72F32}" srcOrd="4" destOrd="0" presId="urn:microsoft.com/office/officeart/2005/8/layout/hierarchy1"/>
    <dgm:cxn modelId="{5092E8A9-2C05-4F37-A8EE-2B6AC0F3170E}" type="presParOf" srcId="{C948096A-A0EA-46F2-90EB-DE4327D76BA0}" destId="{6302F6FF-67D9-4C11-9EC8-F6DB06C8C328}" srcOrd="5" destOrd="0" presId="urn:microsoft.com/office/officeart/2005/8/layout/hierarchy1"/>
    <dgm:cxn modelId="{3AB87AF3-B75E-48EB-9B17-1DCA3CEED009}" type="presParOf" srcId="{6302F6FF-67D9-4C11-9EC8-F6DB06C8C328}" destId="{5D2FCD2A-0544-41A3-85F4-67D23CB25B09}" srcOrd="0" destOrd="0" presId="urn:microsoft.com/office/officeart/2005/8/layout/hierarchy1"/>
    <dgm:cxn modelId="{92AAB9B1-0A3C-4703-848B-5D11D936C6E0}" type="presParOf" srcId="{5D2FCD2A-0544-41A3-85F4-67D23CB25B09}" destId="{3001F43D-4E0A-4BED-9E28-0E4E603699AD}" srcOrd="0" destOrd="0" presId="urn:microsoft.com/office/officeart/2005/8/layout/hierarchy1"/>
    <dgm:cxn modelId="{B834DA3B-98FF-4790-9891-D6994E383155}" type="presParOf" srcId="{5D2FCD2A-0544-41A3-85F4-67D23CB25B09}" destId="{A7F692C3-09C7-4E2C-AE12-E6E03E693963}" srcOrd="1" destOrd="0" presId="urn:microsoft.com/office/officeart/2005/8/layout/hierarchy1"/>
    <dgm:cxn modelId="{6D9AA1E3-0485-41BA-833E-7D9E2FC0B832}" type="presParOf" srcId="{6302F6FF-67D9-4C11-9EC8-F6DB06C8C328}" destId="{14120376-7A00-4FA4-AF16-F30D149D3497}" srcOrd="1" destOrd="0" presId="urn:microsoft.com/office/officeart/2005/8/layout/hierarchy1"/>
    <dgm:cxn modelId="{668FFE86-A0EF-4290-A4AB-7F0CC432A76B}" type="presParOf" srcId="{14120376-7A00-4FA4-AF16-F30D149D3497}" destId="{6325C7BF-89D9-419E-B820-B5470C149AE1}" srcOrd="0" destOrd="0" presId="urn:microsoft.com/office/officeart/2005/8/layout/hierarchy1"/>
    <dgm:cxn modelId="{38BAB56F-1162-429F-B53D-B5A33C56DBE6}" type="presParOf" srcId="{14120376-7A00-4FA4-AF16-F30D149D3497}" destId="{E6336FAD-4FC5-4C98-9EDC-2FF0ED6EDDBE}" srcOrd="1" destOrd="0" presId="urn:microsoft.com/office/officeart/2005/8/layout/hierarchy1"/>
    <dgm:cxn modelId="{63D6CC4F-E128-4B36-9288-48C0945F068A}" type="presParOf" srcId="{E6336FAD-4FC5-4C98-9EDC-2FF0ED6EDDBE}" destId="{6ECAEDEE-1DF5-442D-911D-835E492C881C}" srcOrd="0" destOrd="0" presId="urn:microsoft.com/office/officeart/2005/8/layout/hierarchy1"/>
    <dgm:cxn modelId="{7E3FBEC0-AA6F-4589-B84D-4FEDE8A4504D}" type="presParOf" srcId="{6ECAEDEE-1DF5-442D-911D-835E492C881C}" destId="{0CA99D0F-EC22-436B-A913-6EC1C79290B2}" srcOrd="0" destOrd="0" presId="urn:microsoft.com/office/officeart/2005/8/layout/hierarchy1"/>
    <dgm:cxn modelId="{E69D808F-1475-4A86-8BD8-1D81161F7B9B}" type="presParOf" srcId="{6ECAEDEE-1DF5-442D-911D-835E492C881C}" destId="{3B989E48-2B5E-4C68-9274-23FD47B5118C}" srcOrd="1" destOrd="0" presId="urn:microsoft.com/office/officeart/2005/8/layout/hierarchy1"/>
    <dgm:cxn modelId="{02A0B65D-C5C9-47B1-BF4A-499DF6351C7F}" type="presParOf" srcId="{E6336FAD-4FC5-4C98-9EDC-2FF0ED6EDDBE}" destId="{1509232D-4085-40B0-AEF5-4F01D73E93B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2CC7AC-330B-4C5D-B8AA-D4CF9FDA5DC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ru-RU"/>
        </a:p>
      </dgm:t>
    </dgm:pt>
    <dgm:pt modelId="{98F670E2-14EC-4C2B-B155-39B0EBAC26D9}">
      <dgm:prSet phldrT="[Текст]"/>
      <dgm:spPr/>
      <dgm:t>
        <a:bodyPr/>
        <a:lstStyle/>
        <a:p>
          <a:r>
            <a:rPr lang="ru-RU" altLang="ru-RU" b="1" dirty="0">
              <a:solidFill>
                <a:srgbClr val="15285A"/>
              </a:solidFill>
              <a:latin typeface="Verdana" panose="020B0604030504040204" pitchFamily="34" charset="0"/>
              <a:cs typeface="Arial" panose="020B0604020202020204" pitchFamily="34" charset="0"/>
              <a:sym typeface="Raleway" charset="-52"/>
            </a:rPr>
            <a:t>Кафедра конституционного и международного права</a:t>
          </a:r>
          <a:endParaRPr lang="ru-RU" dirty="0"/>
        </a:p>
      </dgm:t>
    </dgm:pt>
    <dgm:pt modelId="{B0F9AEE0-7E21-4E60-AD6B-52DA355D5594}" type="parTrans" cxnId="{BD74E6F3-B067-4DF4-ACC5-C1A60B03B999}">
      <dgm:prSet/>
      <dgm:spPr/>
      <dgm:t>
        <a:bodyPr/>
        <a:lstStyle/>
        <a:p>
          <a:endParaRPr lang="ru-RU"/>
        </a:p>
      </dgm:t>
    </dgm:pt>
    <dgm:pt modelId="{F59801BD-BCE8-45D2-977B-53857AFF44ED}" type="sibTrans" cxnId="{BD74E6F3-B067-4DF4-ACC5-C1A60B03B999}">
      <dgm:prSet/>
      <dgm:spPr/>
      <dgm:t>
        <a:bodyPr/>
        <a:lstStyle/>
        <a:p>
          <a:endParaRPr lang="ru-RU"/>
        </a:p>
      </dgm:t>
    </dgm:pt>
    <dgm:pt modelId="{8FA5A618-5F7E-4510-93BB-162870EA4E4E}">
      <dgm:prSet phldrT="[Текст]"/>
      <dgm:spPr/>
      <dgm:t>
        <a:bodyPr/>
        <a:lstStyle/>
        <a:p>
          <a:r>
            <a:rPr lang="ru-RU" altLang="ru-RU" b="1" dirty="0">
              <a:solidFill>
                <a:srgbClr val="15285A"/>
              </a:solidFill>
              <a:latin typeface="Verdana" panose="020B0604030504040204" pitchFamily="34" charset="0"/>
              <a:cs typeface="Arial" panose="020B0604020202020204" pitchFamily="34" charset="0"/>
              <a:sym typeface="Raleway" charset="-52"/>
            </a:rPr>
            <a:t>Кафедра уголовного права и процесса</a:t>
          </a:r>
          <a:endParaRPr lang="ru-RU" dirty="0"/>
        </a:p>
      </dgm:t>
    </dgm:pt>
    <dgm:pt modelId="{7AE862F8-054E-48E9-8058-AE5365737025}" type="parTrans" cxnId="{16A66189-9AA6-463B-B291-70CC1A826B20}">
      <dgm:prSet/>
      <dgm:spPr/>
      <dgm:t>
        <a:bodyPr/>
        <a:lstStyle/>
        <a:p>
          <a:endParaRPr lang="ru-RU"/>
        </a:p>
      </dgm:t>
    </dgm:pt>
    <dgm:pt modelId="{902DEB52-76AD-4D24-9DE4-4D3B6EFF4019}" type="sibTrans" cxnId="{16A66189-9AA6-463B-B291-70CC1A826B20}">
      <dgm:prSet/>
      <dgm:spPr/>
      <dgm:t>
        <a:bodyPr/>
        <a:lstStyle/>
        <a:p>
          <a:endParaRPr lang="ru-RU"/>
        </a:p>
      </dgm:t>
    </dgm:pt>
    <dgm:pt modelId="{63BB236E-F2D3-4F6E-9FC2-D501FB693F82}">
      <dgm:prSet phldrT="[Текст]"/>
      <dgm:spPr/>
      <dgm:t>
        <a:bodyPr/>
        <a:lstStyle/>
        <a:p>
          <a:r>
            <a:rPr lang="ru-RU" altLang="ru-RU" b="1" dirty="0">
              <a:solidFill>
                <a:srgbClr val="15285A"/>
              </a:solidFill>
              <a:latin typeface="Verdana" panose="020B0604030504040204" pitchFamily="34" charset="0"/>
              <a:cs typeface="Arial" panose="020B0604020202020204" pitchFamily="34" charset="0"/>
              <a:sym typeface="Raleway" charset="-52"/>
            </a:rPr>
            <a:t>Кафедра гражданского права и процесса</a:t>
          </a:r>
          <a:endParaRPr lang="ru-RU" dirty="0"/>
        </a:p>
      </dgm:t>
    </dgm:pt>
    <dgm:pt modelId="{90EE69AF-CC53-4BD5-AD2C-16B27715F811}" type="parTrans" cxnId="{9D427DD6-EED1-4290-A7A1-C8F037E33B8E}">
      <dgm:prSet/>
      <dgm:spPr/>
      <dgm:t>
        <a:bodyPr/>
        <a:lstStyle/>
        <a:p>
          <a:endParaRPr lang="ru-RU"/>
        </a:p>
      </dgm:t>
    </dgm:pt>
    <dgm:pt modelId="{E5768075-F1B4-4163-8DC5-190529DC3A53}" type="sibTrans" cxnId="{9D427DD6-EED1-4290-A7A1-C8F037E33B8E}">
      <dgm:prSet/>
      <dgm:spPr/>
      <dgm:t>
        <a:bodyPr/>
        <a:lstStyle/>
        <a:p>
          <a:endParaRPr lang="ru-RU"/>
        </a:p>
      </dgm:t>
    </dgm:pt>
    <dgm:pt modelId="{6DA4656D-0217-4A4C-BEE2-C04628942E83}">
      <dgm:prSet phldrT="[Текст]"/>
      <dgm:spPr/>
      <dgm:t>
        <a:bodyPr/>
        <a:lstStyle/>
        <a:p>
          <a:r>
            <a:rPr lang="ru-RU" altLang="ru-RU" b="1" dirty="0">
              <a:solidFill>
                <a:srgbClr val="15285A"/>
              </a:solidFill>
              <a:latin typeface="Verdana" panose="020B0604030504040204" pitchFamily="34" charset="0"/>
              <a:cs typeface="Arial" panose="020B0604020202020204" pitchFamily="34" charset="0"/>
              <a:sym typeface="Raleway" charset="-52"/>
            </a:rPr>
            <a:t>Кафедра финансового права</a:t>
          </a:r>
          <a:endParaRPr lang="ru-RU" dirty="0"/>
        </a:p>
      </dgm:t>
    </dgm:pt>
    <dgm:pt modelId="{CB9EC8C8-92CD-48D4-994C-C0024FD3CA8E}" type="parTrans" cxnId="{C913DD6B-5A88-4BD5-9829-C3D6646ED314}">
      <dgm:prSet/>
      <dgm:spPr/>
      <dgm:t>
        <a:bodyPr/>
        <a:lstStyle/>
        <a:p>
          <a:endParaRPr lang="ru-RU"/>
        </a:p>
      </dgm:t>
    </dgm:pt>
    <dgm:pt modelId="{F05316FE-5C38-4B58-8AFD-940F737CBA8E}" type="sibTrans" cxnId="{C913DD6B-5A88-4BD5-9829-C3D6646ED314}">
      <dgm:prSet/>
      <dgm:spPr/>
      <dgm:t>
        <a:bodyPr/>
        <a:lstStyle/>
        <a:p>
          <a:endParaRPr lang="ru-RU"/>
        </a:p>
      </dgm:t>
    </dgm:pt>
    <dgm:pt modelId="{B0C45DF7-68D6-4C49-AB05-E5B05CC4FD81}">
      <dgm:prSet phldrT="[Текст]"/>
      <dgm:spPr/>
      <dgm:t>
        <a:bodyPr/>
        <a:lstStyle/>
        <a:p>
          <a:r>
            <a:rPr lang="ru-RU" altLang="ru-RU" b="1" dirty="0">
              <a:solidFill>
                <a:srgbClr val="15285A"/>
              </a:solidFill>
              <a:latin typeface="Verdana" panose="020B0604030504040204" pitchFamily="34" charset="0"/>
              <a:cs typeface="Arial" panose="020B0604020202020204" pitchFamily="34" charset="0"/>
              <a:sym typeface="Raleway" charset="-52"/>
            </a:rPr>
            <a:t>Кафедра теории права и сравнительного правоведения</a:t>
          </a:r>
          <a:endParaRPr lang="ru-RU" dirty="0"/>
        </a:p>
      </dgm:t>
    </dgm:pt>
    <dgm:pt modelId="{2856E1CF-0138-4E4E-BEEC-78CF1794A74A}" type="parTrans" cxnId="{A9775D3C-5B78-46E6-9872-E8C0D6548E29}">
      <dgm:prSet/>
      <dgm:spPr/>
      <dgm:t>
        <a:bodyPr/>
        <a:lstStyle/>
        <a:p>
          <a:endParaRPr lang="ru-RU"/>
        </a:p>
      </dgm:t>
    </dgm:pt>
    <dgm:pt modelId="{DB5B419D-8167-400D-9A79-F46FAE4F0C9A}" type="sibTrans" cxnId="{A9775D3C-5B78-46E6-9872-E8C0D6548E29}">
      <dgm:prSet/>
      <dgm:spPr/>
      <dgm:t>
        <a:bodyPr/>
        <a:lstStyle/>
        <a:p>
          <a:endParaRPr lang="ru-RU"/>
        </a:p>
      </dgm:t>
    </dgm:pt>
    <dgm:pt modelId="{AD5B9E54-741B-4857-867A-7F2881BD8A15}">
      <dgm:prSet phldrT="[Текст]"/>
      <dgm:spPr/>
      <dgm:t>
        <a:bodyPr/>
        <a:lstStyle/>
        <a:p>
          <a:r>
            <a:rPr lang="ru-RU" b="1" dirty="0">
              <a:solidFill>
                <a:srgbClr val="15285A"/>
              </a:solidFill>
              <a:latin typeface="Verdana" panose="020B0604030504040204" pitchFamily="34" charset="0"/>
              <a:cs typeface="Arial" panose="020B0604020202020204" pitchFamily="34" charset="0"/>
            </a:rPr>
            <a:t>Кафедра предпринимательского права</a:t>
          </a:r>
        </a:p>
      </dgm:t>
    </dgm:pt>
    <dgm:pt modelId="{3A31D782-7AA5-4B8A-B81C-B3DE98FA9370}" type="parTrans" cxnId="{C1CAAB63-5648-4573-9CA3-BAF4265332A0}">
      <dgm:prSet/>
      <dgm:spPr/>
      <dgm:t>
        <a:bodyPr/>
        <a:lstStyle/>
        <a:p>
          <a:endParaRPr lang="ru-RU"/>
        </a:p>
      </dgm:t>
    </dgm:pt>
    <dgm:pt modelId="{ACE4223E-A625-4E12-BE71-0ACE940E7206}" type="sibTrans" cxnId="{C1CAAB63-5648-4573-9CA3-BAF4265332A0}">
      <dgm:prSet/>
      <dgm:spPr/>
      <dgm:t>
        <a:bodyPr/>
        <a:lstStyle/>
        <a:p>
          <a:endParaRPr lang="ru-RU"/>
        </a:p>
      </dgm:t>
    </dgm:pt>
    <dgm:pt modelId="{06FEF219-1DE4-44E9-BD57-F8016A802F31}" type="pres">
      <dgm:prSet presAssocID="{BA2CC7AC-330B-4C5D-B8AA-D4CF9FDA5DC2}" presName="Name0" presStyleCnt="0">
        <dgm:presLayoutVars>
          <dgm:dir/>
          <dgm:resizeHandles val="exact"/>
        </dgm:presLayoutVars>
      </dgm:prSet>
      <dgm:spPr/>
    </dgm:pt>
    <dgm:pt modelId="{A2B08157-EF51-4932-9988-2F812FF6FE85}" type="pres">
      <dgm:prSet presAssocID="{98F670E2-14EC-4C2B-B155-39B0EBAC26D9}" presName="compNode" presStyleCnt="0"/>
      <dgm:spPr/>
    </dgm:pt>
    <dgm:pt modelId="{769697D7-5A82-4A45-8542-A561AD71576F}" type="pres">
      <dgm:prSet presAssocID="{98F670E2-14EC-4C2B-B155-39B0EBAC26D9}" presName="pictRect" presStyleLbl="node1" presStyleIdx="0" presStyleCnt="6" custScaleX="64040" custScaleY="98961" custLinFactNeighborX="2" custLinFactNeighborY="8694"/>
      <dgm:spPr>
        <a:blipFill rotWithShape="1">
          <a:blip xmlns:r="http://schemas.openxmlformats.org/officeDocument/2006/relationships" r:embed="rId1"/>
          <a:stretch>
            <a:fillRect/>
          </a:stretch>
        </a:blipFill>
      </dgm:spPr>
    </dgm:pt>
    <dgm:pt modelId="{1DF098EE-AA69-45DF-8BBE-293A5E260481}" type="pres">
      <dgm:prSet presAssocID="{98F670E2-14EC-4C2B-B155-39B0EBAC26D9}" presName="textRect" presStyleLbl="revTx" presStyleIdx="0" presStyleCnt="6">
        <dgm:presLayoutVars>
          <dgm:bulletEnabled val="1"/>
        </dgm:presLayoutVars>
      </dgm:prSet>
      <dgm:spPr/>
    </dgm:pt>
    <dgm:pt modelId="{270EB6E0-39CE-4703-96CC-E6E393020487}" type="pres">
      <dgm:prSet presAssocID="{F59801BD-BCE8-45D2-977B-53857AFF44ED}" presName="sibTrans" presStyleLbl="sibTrans2D1" presStyleIdx="0" presStyleCnt="0"/>
      <dgm:spPr/>
    </dgm:pt>
    <dgm:pt modelId="{A677C2F0-4E21-430A-8425-0C3AA914EE7E}" type="pres">
      <dgm:prSet presAssocID="{8FA5A618-5F7E-4510-93BB-162870EA4E4E}" presName="compNode" presStyleCnt="0"/>
      <dgm:spPr/>
    </dgm:pt>
    <dgm:pt modelId="{FC1AF424-EE5B-445C-8A6C-9D486C6EA9BD}" type="pres">
      <dgm:prSet presAssocID="{8FA5A618-5F7E-4510-93BB-162870EA4E4E}" presName="pictRect" presStyleLbl="node1" presStyleIdx="1" presStyleCnt="6" custScaleX="66529" custScaleY="89833" custLinFactNeighborX="5908" custLinFactNeighborY="19409"/>
      <dgm:spPr>
        <a:blipFill rotWithShape="1">
          <a:blip xmlns:r="http://schemas.openxmlformats.org/officeDocument/2006/relationships" r:embed="rId2"/>
          <a:stretch>
            <a:fillRect/>
          </a:stretch>
        </a:blipFill>
      </dgm:spPr>
    </dgm:pt>
    <dgm:pt modelId="{A71471E5-BDD0-4D69-ACAD-9E8D59E9524B}" type="pres">
      <dgm:prSet presAssocID="{8FA5A618-5F7E-4510-93BB-162870EA4E4E}" presName="textRect" presStyleLbl="revTx" presStyleIdx="1" presStyleCnt="6" custLinFactNeighborY="18826">
        <dgm:presLayoutVars>
          <dgm:bulletEnabled val="1"/>
        </dgm:presLayoutVars>
      </dgm:prSet>
      <dgm:spPr/>
    </dgm:pt>
    <dgm:pt modelId="{EF5E2A7D-761C-4904-BD42-EA1916E08704}" type="pres">
      <dgm:prSet presAssocID="{902DEB52-76AD-4D24-9DE4-4D3B6EFF4019}" presName="sibTrans" presStyleLbl="sibTrans2D1" presStyleIdx="0" presStyleCnt="0"/>
      <dgm:spPr/>
    </dgm:pt>
    <dgm:pt modelId="{86B3BA5D-1651-44ED-9B95-66BD05AD14D3}" type="pres">
      <dgm:prSet presAssocID="{63BB236E-F2D3-4F6E-9FC2-D501FB693F82}" presName="compNode" presStyleCnt="0"/>
      <dgm:spPr/>
    </dgm:pt>
    <dgm:pt modelId="{CC702321-A3F3-4676-AE11-76609D4934E5}" type="pres">
      <dgm:prSet presAssocID="{63BB236E-F2D3-4F6E-9FC2-D501FB693F82}" presName="pictRect" presStyleLbl="node1" presStyleIdx="2" presStyleCnt="6" custScaleX="68107" custScaleY="87447" custLinFactNeighborX="-1473" custLinFactNeighborY="14764"/>
      <dgm:spPr>
        <a:blipFill rotWithShape="1">
          <a:blip xmlns:r="http://schemas.openxmlformats.org/officeDocument/2006/relationships" r:embed="rId3"/>
          <a:stretch>
            <a:fillRect/>
          </a:stretch>
        </a:blipFill>
      </dgm:spPr>
    </dgm:pt>
    <dgm:pt modelId="{CCC2C600-F2E1-4F25-A4C7-C6D0F30ECE53}" type="pres">
      <dgm:prSet presAssocID="{63BB236E-F2D3-4F6E-9FC2-D501FB693F82}" presName="textRect" presStyleLbl="revTx" presStyleIdx="2" presStyleCnt="6" custLinFactNeighborX="1403" custLinFactNeighborY="17092">
        <dgm:presLayoutVars>
          <dgm:bulletEnabled val="1"/>
        </dgm:presLayoutVars>
      </dgm:prSet>
      <dgm:spPr/>
    </dgm:pt>
    <dgm:pt modelId="{7697B5E9-0F1B-4A8A-B3BF-13362C47A14C}" type="pres">
      <dgm:prSet presAssocID="{E5768075-F1B4-4163-8DC5-190529DC3A53}" presName="sibTrans" presStyleLbl="sibTrans2D1" presStyleIdx="0" presStyleCnt="0"/>
      <dgm:spPr/>
    </dgm:pt>
    <dgm:pt modelId="{12F43745-A7FC-4AFB-A8F0-3A6794D8E28F}" type="pres">
      <dgm:prSet presAssocID="{6DA4656D-0217-4A4C-BEE2-C04628942E83}" presName="compNode" presStyleCnt="0"/>
      <dgm:spPr/>
    </dgm:pt>
    <dgm:pt modelId="{8E836DB6-A329-4B51-BA31-CA18DA3CC801}" type="pres">
      <dgm:prSet presAssocID="{6DA4656D-0217-4A4C-BEE2-C04628942E83}" presName="pictRect" presStyleLbl="node1" presStyleIdx="3" presStyleCnt="6" custScaleX="77175" custScaleY="103487" custLinFactNeighborX="14695" custLinFactNeighborY="2182"/>
      <dgm:spPr>
        <a:blipFill rotWithShape="1">
          <a:blip xmlns:r="http://schemas.openxmlformats.org/officeDocument/2006/relationships" r:embed="rId4"/>
          <a:stretch>
            <a:fillRect/>
          </a:stretch>
        </a:blipFill>
      </dgm:spPr>
    </dgm:pt>
    <dgm:pt modelId="{96CF32B0-ECEF-4FD9-9D12-D88EA6F54A27}" type="pres">
      <dgm:prSet presAssocID="{6DA4656D-0217-4A4C-BEE2-C04628942E83}" presName="textRect" presStyleLbl="revTx" presStyleIdx="3" presStyleCnt="6" custLinFactNeighborX="8862" custLinFactNeighborY="506">
        <dgm:presLayoutVars>
          <dgm:bulletEnabled val="1"/>
        </dgm:presLayoutVars>
      </dgm:prSet>
      <dgm:spPr/>
    </dgm:pt>
    <dgm:pt modelId="{0DBA3B1F-6869-47C6-AC2C-4626758C2CB8}" type="pres">
      <dgm:prSet presAssocID="{F05316FE-5C38-4B58-8AFD-940F737CBA8E}" presName="sibTrans" presStyleLbl="sibTrans2D1" presStyleIdx="0" presStyleCnt="0"/>
      <dgm:spPr/>
    </dgm:pt>
    <dgm:pt modelId="{F0ECDBF8-2454-4356-A8D3-25657330CF71}" type="pres">
      <dgm:prSet presAssocID="{B0C45DF7-68D6-4C49-AB05-E5B05CC4FD81}" presName="compNode" presStyleCnt="0"/>
      <dgm:spPr/>
    </dgm:pt>
    <dgm:pt modelId="{1AD4FD73-D7A1-4EA1-8110-3F4D50A55841}" type="pres">
      <dgm:prSet presAssocID="{B0C45DF7-68D6-4C49-AB05-E5B05CC4FD81}" presName="pictRect" presStyleLbl="node1" presStyleIdx="4" presStyleCnt="6" custScaleX="69127" custScaleY="90787" custLinFactNeighborX="0" custLinFactNeighborY="-182"/>
      <dgm:spPr>
        <a:blipFill rotWithShape="1">
          <a:blip xmlns:r="http://schemas.openxmlformats.org/officeDocument/2006/relationships" r:embed="rId5"/>
          <a:stretch>
            <a:fillRect/>
          </a:stretch>
        </a:blipFill>
      </dgm:spPr>
    </dgm:pt>
    <dgm:pt modelId="{7304D9F2-DD39-4662-8319-82590AB962E5}" type="pres">
      <dgm:prSet presAssocID="{B0C45DF7-68D6-4C49-AB05-E5B05CC4FD81}" presName="textRect" presStyleLbl="revTx" presStyleIdx="4" presStyleCnt="6" custScaleX="133949" custLinFactNeighborX="0" custLinFactNeighborY="6403">
        <dgm:presLayoutVars>
          <dgm:bulletEnabled val="1"/>
        </dgm:presLayoutVars>
      </dgm:prSet>
      <dgm:spPr/>
    </dgm:pt>
    <dgm:pt modelId="{C6A24DBB-0F7B-4ABE-A200-950551BF5CA3}" type="pres">
      <dgm:prSet presAssocID="{DB5B419D-8167-400D-9A79-F46FAE4F0C9A}" presName="sibTrans" presStyleLbl="sibTrans2D1" presStyleIdx="0" presStyleCnt="0"/>
      <dgm:spPr/>
    </dgm:pt>
    <dgm:pt modelId="{F75ED361-84AC-4944-A075-B72CACC5EED9}" type="pres">
      <dgm:prSet presAssocID="{AD5B9E54-741B-4857-867A-7F2881BD8A15}" presName="compNode" presStyleCnt="0"/>
      <dgm:spPr/>
    </dgm:pt>
    <dgm:pt modelId="{ECCF6431-768B-40DF-B366-E5CCA23D6335}" type="pres">
      <dgm:prSet presAssocID="{AD5B9E54-741B-4857-867A-7F2881BD8A15}" presName="pictRect" presStyleLbl="node1" presStyleIdx="5" presStyleCnt="6" custScaleX="68418" custScaleY="86993" custLinFactNeighborX="-11018" custLinFactNeighborY="-2"/>
      <dgm:spPr>
        <a:blipFill rotWithShape="1">
          <a:blip xmlns:r="http://schemas.openxmlformats.org/officeDocument/2006/relationships" r:embed="rId6"/>
          <a:stretch>
            <a:fillRect/>
          </a:stretch>
        </a:blipFill>
      </dgm:spPr>
    </dgm:pt>
    <dgm:pt modelId="{417E76C3-DE93-4B23-9F4A-7D2BCBAA97E7}" type="pres">
      <dgm:prSet presAssocID="{AD5B9E54-741B-4857-867A-7F2881BD8A15}" presName="textRect" presStyleLbl="revTx" presStyleIdx="5" presStyleCnt="6" custLinFactNeighborX="-11713" custLinFactNeighborY="395">
        <dgm:presLayoutVars>
          <dgm:bulletEnabled val="1"/>
        </dgm:presLayoutVars>
      </dgm:prSet>
      <dgm:spPr/>
    </dgm:pt>
  </dgm:ptLst>
  <dgm:cxnLst>
    <dgm:cxn modelId="{C4286202-209C-4989-B2C7-CE06A6775D82}" type="presOf" srcId="{F05316FE-5C38-4B58-8AFD-940F737CBA8E}" destId="{0DBA3B1F-6869-47C6-AC2C-4626758C2CB8}" srcOrd="0" destOrd="0" presId="urn:microsoft.com/office/officeart/2005/8/layout/pList1"/>
    <dgm:cxn modelId="{CAF32115-111E-4C2A-9727-8183BD88F670}" type="presOf" srcId="{AD5B9E54-741B-4857-867A-7F2881BD8A15}" destId="{417E76C3-DE93-4B23-9F4A-7D2BCBAA97E7}" srcOrd="0" destOrd="0" presId="urn:microsoft.com/office/officeart/2005/8/layout/pList1"/>
    <dgm:cxn modelId="{ACD25A17-633C-475D-AD4F-FF81CFAF36F9}" type="presOf" srcId="{F59801BD-BCE8-45D2-977B-53857AFF44ED}" destId="{270EB6E0-39CE-4703-96CC-E6E393020487}" srcOrd="0" destOrd="0" presId="urn:microsoft.com/office/officeart/2005/8/layout/pList1"/>
    <dgm:cxn modelId="{86D66019-D26F-4443-8E5A-5106C2C34FE4}" type="presOf" srcId="{98F670E2-14EC-4C2B-B155-39B0EBAC26D9}" destId="{1DF098EE-AA69-45DF-8BBE-293A5E260481}" srcOrd="0" destOrd="0" presId="urn:microsoft.com/office/officeart/2005/8/layout/pList1"/>
    <dgm:cxn modelId="{A9775D3C-5B78-46E6-9872-E8C0D6548E29}" srcId="{BA2CC7AC-330B-4C5D-B8AA-D4CF9FDA5DC2}" destId="{B0C45DF7-68D6-4C49-AB05-E5B05CC4FD81}" srcOrd="4" destOrd="0" parTransId="{2856E1CF-0138-4E4E-BEEC-78CF1794A74A}" sibTransId="{DB5B419D-8167-400D-9A79-F46FAE4F0C9A}"/>
    <dgm:cxn modelId="{C1CAAB63-5648-4573-9CA3-BAF4265332A0}" srcId="{BA2CC7AC-330B-4C5D-B8AA-D4CF9FDA5DC2}" destId="{AD5B9E54-741B-4857-867A-7F2881BD8A15}" srcOrd="5" destOrd="0" parTransId="{3A31D782-7AA5-4B8A-B81C-B3DE98FA9370}" sibTransId="{ACE4223E-A625-4E12-BE71-0ACE940E7206}"/>
    <dgm:cxn modelId="{5B02F463-1592-40AE-A3E2-7EC1E84B6A19}" type="presOf" srcId="{63BB236E-F2D3-4F6E-9FC2-D501FB693F82}" destId="{CCC2C600-F2E1-4F25-A4C7-C6D0F30ECE53}" srcOrd="0" destOrd="0" presId="urn:microsoft.com/office/officeart/2005/8/layout/pList1"/>
    <dgm:cxn modelId="{9112EF65-FEB4-4FDE-9534-51421202CAAC}" type="presOf" srcId="{902DEB52-76AD-4D24-9DE4-4D3B6EFF4019}" destId="{EF5E2A7D-761C-4904-BD42-EA1916E08704}" srcOrd="0" destOrd="0" presId="urn:microsoft.com/office/officeart/2005/8/layout/pList1"/>
    <dgm:cxn modelId="{C913DD6B-5A88-4BD5-9829-C3D6646ED314}" srcId="{BA2CC7AC-330B-4C5D-B8AA-D4CF9FDA5DC2}" destId="{6DA4656D-0217-4A4C-BEE2-C04628942E83}" srcOrd="3" destOrd="0" parTransId="{CB9EC8C8-92CD-48D4-994C-C0024FD3CA8E}" sibTransId="{F05316FE-5C38-4B58-8AFD-940F737CBA8E}"/>
    <dgm:cxn modelId="{3365387F-F15B-408E-8701-8794A5EA9F96}" type="presOf" srcId="{E5768075-F1B4-4163-8DC5-190529DC3A53}" destId="{7697B5E9-0F1B-4A8A-B3BF-13362C47A14C}" srcOrd="0" destOrd="0" presId="urn:microsoft.com/office/officeart/2005/8/layout/pList1"/>
    <dgm:cxn modelId="{16A66189-9AA6-463B-B291-70CC1A826B20}" srcId="{BA2CC7AC-330B-4C5D-B8AA-D4CF9FDA5DC2}" destId="{8FA5A618-5F7E-4510-93BB-162870EA4E4E}" srcOrd="1" destOrd="0" parTransId="{7AE862F8-054E-48E9-8058-AE5365737025}" sibTransId="{902DEB52-76AD-4D24-9DE4-4D3B6EFF4019}"/>
    <dgm:cxn modelId="{F3C0B9A8-DA78-4912-B49A-9DE382869C93}" type="presOf" srcId="{8FA5A618-5F7E-4510-93BB-162870EA4E4E}" destId="{A71471E5-BDD0-4D69-ACAD-9E8D59E9524B}" srcOrd="0" destOrd="0" presId="urn:microsoft.com/office/officeart/2005/8/layout/pList1"/>
    <dgm:cxn modelId="{9EEFC8B2-276A-4671-A3F1-B0731BCE8790}" type="presOf" srcId="{B0C45DF7-68D6-4C49-AB05-E5B05CC4FD81}" destId="{7304D9F2-DD39-4662-8319-82590AB962E5}" srcOrd="0" destOrd="0" presId="urn:microsoft.com/office/officeart/2005/8/layout/pList1"/>
    <dgm:cxn modelId="{9D427DD6-EED1-4290-A7A1-C8F037E33B8E}" srcId="{BA2CC7AC-330B-4C5D-B8AA-D4CF9FDA5DC2}" destId="{63BB236E-F2D3-4F6E-9FC2-D501FB693F82}" srcOrd="2" destOrd="0" parTransId="{90EE69AF-CC53-4BD5-AD2C-16B27715F811}" sibTransId="{E5768075-F1B4-4163-8DC5-190529DC3A53}"/>
    <dgm:cxn modelId="{F1D132E6-C370-4699-8CFB-006C81157EE3}" type="presOf" srcId="{DB5B419D-8167-400D-9A79-F46FAE4F0C9A}" destId="{C6A24DBB-0F7B-4ABE-A200-950551BF5CA3}" srcOrd="0" destOrd="0" presId="urn:microsoft.com/office/officeart/2005/8/layout/pList1"/>
    <dgm:cxn modelId="{BD74E6F3-B067-4DF4-ACC5-C1A60B03B999}" srcId="{BA2CC7AC-330B-4C5D-B8AA-D4CF9FDA5DC2}" destId="{98F670E2-14EC-4C2B-B155-39B0EBAC26D9}" srcOrd="0" destOrd="0" parTransId="{B0F9AEE0-7E21-4E60-AD6B-52DA355D5594}" sibTransId="{F59801BD-BCE8-45D2-977B-53857AFF44ED}"/>
    <dgm:cxn modelId="{20C20FF6-DE6F-4AAD-843A-D766EBA823E0}" type="presOf" srcId="{BA2CC7AC-330B-4C5D-B8AA-D4CF9FDA5DC2}" destId="{06FEF219-1DE4-44E9-BD57-F8016A802F31}" srcOrd="0" destOrd="0" presId="urn:microsoft.com/office/officeart/2005/8/layout/pList1"/>
    <dgm:cxn modelId="{EFB230FD-E499-4FB9-B19D-9606B2B6C553}" type="presOf" srcId="{6DA4656D-0217-4A4C-BEE2-C04628942E83}" destId="{96CF32B0-ECEF-4FD9-9D12-D88EA6F54A27}" srcOrd="0" destOrd="0" presId="urn:microsoft.com/office/officeart/2005/8/layout/pList1"/>
    <dgm:cxn modelId="{A523FE59-74CE-40FC-B8F5-157B050971C8}" type="presParOf" srcId="{06FEF219-1DE4-44E9-BD57-F8016A802F31}" destId="{A2B08157-EF51-4932-9988-2F812FF6FE85}" srcOrd="0" destOrd="0" presId="urn:microsoft.com/office/officeart/2005/8/layout/pList1"/>
    <dgm:cxn modelId="{9E17ECAF-F452-47D7-A43F-3CA05266C59A}" type="presParOf" srcId="{A2B08157-EF51-4932-9988-2F812FF6FE85}" destId="{769697D7-5A82-4A45-8542-A561AD71576F}" srcOrd="0" destOrd="0" presId="urn:microsoft.com/office/officeart/2005/8/layout/pList1"/>
    <dgm:cxn modelId="{4B2F2049-5A53-45B4-9292-718696E2BD09}" type="presParOf" srcId="{A2B08157-EF51-4932-9988-2F812FF6FE85}" destId="{1DF098EE-AA69-45DF-8BBE-293A5E260481}" srcOrd="1" destOrd="0" presId="urn:microsoft.com/office/officeart/2005/8/layout/pList1"/>
    <dgm:cxn modelId="{A2921C74-BD62-4253-B7E2-D8840A2CBCE9}" type="presParOf" srcId="{06FEF219-1DE4-44E9-BD57-F8016A802F31}" destId="{270EB6E0-39CE-4703-96CC-E6E393020487}" srcOrd="1" destOrd="0" presId="urn:microsoft.com/office/officeart/2005/8/layout/pList1"/>
    <dgm:cxn modelId="{1E34BA92-4B80-4CE7-A502-3C5FA71CB2BE}" type="presParOf" srcId="{06FEF219-1DE4-44E9-BD57-F8016A802F31}" destId="{A677C2F0-4E21-430A-8425-0C3AA914EE7E}" srcOrd="2" destOrd="0" presId="urn:microsoft.com/office/officeart/2005/8/layout/pList1"/>
    <dgm:cxn modelId="{2DEB8B29-0A59-4460-BD93-FE4786A436E2}" type="presParOf" srcId="{A677C2F0-4E21-430A-8425-0C3AA914EE7E}" destId="{FC1AF424-EE5B-445C-8A6C-9D486C6EA9BD}" srcOrd="0" destOrd="0" presId="urn:microsoft.com/office/officeart/2005/8/layout/pList1"/>
    <dgm:cxn modelId="{AA68542D-FE1F-41EB-B009-216E84BFD785}" type="presParOf" srcId="{A677C2F0-4E21-430A-8425-0C3AA914EE7E}" destId="{A71471E5-BDD0-4D69-ACAD-9E8D59E9524B}" srcOrd="1" destOrd="0" presId="urn:microsoft.com/office/officeart/2005/8/layout/pList1"/>
    <dgm:cxn modelId="{E6992419-DA5A-46C9-BAD5-66A6B7124804}" type="presParOf" srcId="{06FEF219-1DE4-44E9-BD57-F8016A802F31}" destId="{EF5E2A7D-761C-4904-BD42-EA1916E08704}" srcOrd="3" destOrd="0" presId="urn:microsoft.com/office/officeart/2005/8/layout/pList1"/>
    <dgm:cxn modelId="{8CF17A4F-F868-4E31-A99D-DF11DE62D635}" type="presParOf" srcId="{06FEF219-1DE4-44E9-BD57-F8016A802F31}" destId="{86B3BA5D-1651-44ED-9B95-66BD05AD14D3}" srcOrd="4" destOrd="0" presId="urn:microsoft.com/office/officeart/2005/8/layout/pList1"/>
    <dgm:cxn modelId="{1D482551-DD05-4660-B099-50043FCBC3C4}" type="presParOf" srcId="{86B3BA5D-1651-44ED-9B95-66BD05AD14D3}" destId="{CC702321-A3F3-4676-AE11-76609D4934E5}" srcOrd="0" destOrd="0" presId="urn:microsoft.com/office/officeart/2005/8/layout/pList1"/>
    <dgm:cxn modelId="{A93F9720-086C-40F8-9039-02AC8EA780C6}" type="presParOf" srcId="{86B3BA5D-1651-44ED-9B95-66BD05AD14D3}" destId="{CCC2C600-F2E1-4F25-A4C7-C6D0F30ECE53}" srcOrd="1" destOrd="0" presId="urn:microsoft.com/office/officeart/2005/8/layout/pList1"/>
    <dgm:cxn modelId="{8366D507-0369-40C5-AE40-0889D82DE3DC}" type="presParOf" srcId="{06FEF219-1DE4-44E9-BD57-F8016A802F31}" destId="{7697B5E9-0F1B-4A8A-B3BF-13362C47A14C}" srcOrd="5" destOrd="0" presId="urn:microsoft.com/office/officeart/2005/8/layout/pList1"/>
    <dgm:cxn modelId="{0AFE0553-F11C-4CE3-8FAD-DD42EE5266C6}" type="presParOf" srcId="{06FEF219-1DE4-44E9-BD57-F8016A802F31}" destId="{12F43745-A7FC-4AFB-A8F0-3A6794D8E28F}" srcOrd="6" destOrd="0" presId="urn:microsoft.com/office/officeart/2005/8/layout/pList1"/>
    <dgm:cxn modelId="{8A1CA52A-C8E6-446B-9688-09984DD6A379}" type="presParOf" srcId="{12F43745-A7FC-4AFB-A8F0-3A6794D8E28F}" destId="{8E836DB6-A329-4B51-BA31-CA18DA3CC801}" srcOrd="0" destOrd="0" presId="urn:microsoft.com/office/officeart/2005/8/layout/pList1"/>
    <dgm:cxn modelId="{6A27D0FC-B9A5-4737-8713-B27F5326CE27}" type="presParOf" srcId="{12F43745-A7FC-4AFB-A8F0-3A6794D8E28F}" destId="{96CF32B0-ECEF-4FD9-9D12-D88EA6F54A27}" srcOrd="1" destOrd="0" presId="urn:microsoft.com/office/officeart/2005/8/layout/pList1"/>
    <dgm:cxn modelId="{ABA5E62D-3D63-4D13-B1D2-DD694B030E8E}" type="presParOf" srcId="{06FEF219-1DE4-44E9-BD57-F8016A802F31}" destId="{0DBA3B1F-6869-47C6-AC2C-4626758C2CB8}" srcOrd="7" destOrd="0" presId="urn:microsoft.com/office/officeart/2005/8/layout/pList1"/>
    <dgm:cxn modelId="{BAC9274B-2CF6-478D-8863-469CC88E9010}" type="presParOf" srcId="{06FEF219-1DE4-44E9-BD57-F8016A802F31}" destId="{F0ECDBF8-2454-4356-A8D3-25657330CF71}" srcOrd="8" destOrd="0" presId="urn:microsoft.com/office/officeart/2005/8/layout/pList1"/>
    <dgm:cxn modelId="{E58F12F1-BF5F-42D5-BCAC-CBBAE816965A}" type="presParOf" srcId="{F0ECDBF8-2454-4356-A8D3-25657330CF71}" destId="{1AD4FD73-D7A1-4EA1-8110-3F4D50A55841}" srcOrd="0" destOrd="0" presId="urn:microsoft.com/office/officeart/2005/8/layout/pList1"/>
    <dgm:cxn modelId="{981778B2-462A-4462-B338-7AAF33890577}" type="presParOf" srcId="{F0ECDBF8-2454-4356-A8D3-25657330CF71}" destId="{7304D9F2-DD39-4662-8319-82590AB962E5}" srcOrd="1" destOrd="0" presId="urn:microsoft.com/office/officeart/2005/8/layout/pList1"/>
    <dgm:cxn modelId="{3848F073-A609-4E4F-9EE6-9BC406B896A3}" type="presParOf" srcId="{06FEF219-1DE4-44E9-BD57-F8016A802F31}" destId="{C6A24DBB-0F7B-4ABE-A200-950551BF5CA3}" srcOrd="9" destOrd="0" presId="urn:microsoft.com/office/officeart/2005/8/layout/pList1"/>
    <dgm:cxn modelId="{A4392CDF-ECD7-44A5-AABA-AB8E4BAD9033}" type="presParOf" srcId="{06FEF219-1DE4-44E9-BD57-F8016A802F31}" destId="{F75ED361-84AC-4944-A075-B72CACC5EED9}" srcOrd="10" destOrd="0" presId="urn:microsoft.com/office/officeart/2005/8/layout/pList1"/>
    <dgm:cxn modelId="{C7A7763B-59B0-47F9-A714-D4FD71E9C737}" type="presParOf" srcId="{F75ED361-84AC-4944-A075-B72CACC5EED9}" destId="{ECCF6431-768B-40DF-B366-E5CCA23D6335}" srcOrd="0" destOrd="0" presId="urn:microsoft.com/office/officeart/2005/8/layout/pList1"/>
    <dgm:cxn modelId="{9E501044-8F81-4510-985B-C5E9021F3EA4}" type="presParOf" srcId="{F75ED361-84AC-4944-A075-B72CACC5EED9}" destId="{417E76C3-DE93-4B23-9F4A-7D2BCBAA97E7}"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5C7BF-89D9-419E-B820-B5470C149AE1}">
      <dsp:nvSpPr>
        <dsp:cNvPr id="0" name=""/>
        <dsp:cNvSpPr/>
      </dsp:nvSpPr>
      <dsp:spPr>
        <a:xfrm>
          <a:off x="5701378" y="3012667"/>
          <a:ext cx="91440" cy="439426"/>
        </a:xfrm>
        <a:custGeom>
          <a:avLst/>
          <a:gdLst/>
          <a:ahLst/>
          <a:cxnLst/>
          <a:rect l="0" t="0" r="0" b="0"/>
          <a:pathLst>
            <a:path>
              <a:moveTo>
                <a:pt x="45720" y="0"/>
              </a:moveTo>
              <a:lnTo>
                <a:pt x="45720" y="439426"/>
              </a:lnTo>
            </a:path>
          </a:pathLst>
        </a:custGeom>
        <a:noFill/>
        <a:ln w="12700" cap="flat" cmpd="sng" algn="ctr">
          <a:solidFill>
            <a:schemeClr val="accent2">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5E92DB-B28F-44C1-8CCA-2C34B7C72F32}">
      <dsp:nvSpPr>
        <dsp:cNvPr id="0" name=""/>
        <dsp:cNvSpPr/>
      </dsp:nvSpPr>
      <dsp:spPr>
        <a:xfrm>
          <a:off x="3408235" y="1613804"/>
          <a:ext cx="2338863" cy="439426"/>
        </a:xfrm>
        <a:custGeom>
          <a:avLst/>
          <a:gdLst/>
          <a:ahLst/>
          <a:cxnLst/>
          <a:rect l="0" t="0" r="0" b="0"/>
          <a:pathLst>
            <a:path>
              <a:moveTo>
                <a:pt x="0" y="0"/>
              </a:moveTo>
              <a:lnTo>
                <a:pt x="0" y="299456"/>
              </a:lnTo>
              <a:lnTo>
                <a:pt x="2338863" y="299456"/>
              </a:lnTo>
              <a:lnTo>
                <a:pt x="2338863" y="439426"/>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792C0F-BBE0-45EA-9874-3CA7B2D31AAC}">
      <dsp:nvSpPr>
        <dsp:cNvPr id="0" name=""/>
        <dsp:cNvSpPr/>
      </dsp:nvSpPr>
      <dsp:spPr>
        <a:xfrm>
          <a:off x="3427526" y="3012667"/>
          <a:ext cx="91440" cy="439426"/>
        </a:xfrm>
        <a:custGeom>
          <a:avLst/>
          <a:gdLst/>
          <a:ahLst/>
          <a:cxnLst/>
          <a:rect l="0" t="0" r="0" b="0"/>
          <a:pathLst>
            <a:path>
              <a:moveTo>
                <a:pt x="45720" y="0"/>
              </a:moveTo>
              <a:lnTo>
                <a:pt x="45720" y="439426"/>
              </a:lnTo>
            </a:path>
          </a:pathLst>
        </a:custGeom>
        <a:noFill/>
        <a:ln w="12700" cap="flat" cmpd="sng" algn="ctr">
          <a:solidFill>
            <a:schemeClr val="accent2">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193364-52B8-4C39-B9BE-76F362B895C5}">
      <dsp:nvSpPr>
        <dsp:cNvPr id="0" name=""/>
        <dsp:cNvSpPr/>
      </dsp:nvSpPr>
      <dsp:spPr>
        <a:xfrm>
          <a:off x="3362515" y="1613804"/>
          <a:ext cx="91440" cy="439426"/>
        </a:xfrm>
        <a:custGeom>
          <a:avLst/>
          <a:gdLst/>
          <a:ahLst/>
          <a:cxnLst/>
          <a:rect l="0" t="0" r="0" b="0"/>
          <a:pathLst>
            <a:path>
              <a:moveTo>
                <a:pt x="45720" y="0"/>
              </a:moveTo>
              <a:lnTo>
                <a:pt x="45720" y="299456"/>
              </a:lnTo>
              <a:lnTo>
                <a:pt x="110731" y="299456"/>
              </a:lnTo>
              <a:lnTo>
                <a:pt x="110731" y="439426"/>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DAEDCD-6669-477E-9D59-3D8245610636}">
      <dsp:nvSpPr>
        <dsp:cNvPr id="0" name=""/>
        <dsp:cNvSpPr/>
      </dsp:nvSpPr>
      <dsp:spPr>
        <a:xfrm>
          <a:off x="1014171" y="3012667"/>
          <a:ext cx="91440" cy="439426"/>
        </a:xfrm>
        <a:custGeom>
          <a:avLst/>
          <a:gdLst/>
          <a:ahLst/>
          <a:cxnLst/>
          <a:rect l="0" t="0" r="0" b="0"/>
          <a:pathLst>
            <a:path>
              <a:moveTo>
                <a:pt x="45720" y="0"/>
              </a:moveTo>
              <a:lnTo>
                <a:pt x="45720" y="439426"/>
              </a:lnTo>
            </a:path>
          </a:pathLst>
        </a:custGeom>
        <a:noFill/>
        <a:ln w="12700" cap="flat" cmpd="sng" algn="ctr">
          <a:solidFill>
            <a:schemeClr val="accent2">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8C5BDC-1A48-43E6-9757-A96047FD21E3}">
      <dsp:nvSpPr>
        <dsp:cNvPr id="0" name=""/>
        <dsp:cNvSpPr/>
      </dsp:nvSpPr>
      <dsp:spPr>
        <a:xfrm>
          <a:off x="1059891" y="1613804"/>
          <a:ext cx="2348344" cy="439426"/>
        </a:xfrm>
        <a:custGeom>
          <a:avLst/>
          <a:gdLst/>
          <a:ahLst/>
          <a:cxnLst/>
          <a:rect l="0" t="0" r="0" b="0"/>
          <a:pathLst>
            <a:path>
              <a:moveTo>
                <a:pt x="2348344" y="0"/>
              </a:moveTo>
              <a:lnTo>
                <a:pt x="2348344" y="299456"/>
              </a:lnTo>
              <a:lnTo>
                <a:pt x="0" y="299456"/>
              </a:lnTo>
              <a:lnTo>
                <a:pt x="0" y="439426"/>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632BF4-9E0C-4D4C-AAC8-DE0315855DC8}">
      <dsp:nvSpPr>
        <dsp:cNvPr id="0" name=""/>
        <dsp:cNvSpPr/>
      </dsp:nvSpPr>
      <dsp:spPr>
        <a:xfrm>
          <a:off x="2652774" y="654368"/>
          <a:ext cx="1510923" cy="959436"/>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017949-F672-4139-90A4-C3ED32D579E4}">
      <dsp:nvSpPr>
        <dsp:cNvPr id="0" name=""/>
        <dsp:cNvSpPr/>
      </dsp:nvSpPr>
      <dsp:spPr>
        <a:xfrm>
          <a:off x="2820654" y="813855"/>
          <a:ext cx="1510923"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b="1" kern="1200" dirty="0"/>
            <a:t>ЮРИДИЧЕСКИЙ ФАКУЛЬТЕТ</a:t>
          </a:r>
        </a:p>
      </dsp:txBody>
      <dsp:txXfrm>
        <a:off x="2848755" y="841956"/>
        <a:ext cx="1454721" cy="903234"/>
      </dsp:txXfrm>
    </dsp:sp>
    <dsp:sp modelId="{45D6E886-B02E-449F-81B3-7A5E45D9E434}">
      <dsp:nvSpPr>
        <dsp:cNvPr id="0" name=""/>
        <dsp:cNvSpPr/>
      </dsp:nvSpPr>
      <dsp:spPr>
        <a:xfrm>
          <a:off x="194321" y="2053231"/>
          <a:ext cx="1731140" cy="959436"/>
        </a:xfrm>
        <a:prstGeom prst="roundRect">
          <a:avLst>
            <a:gd name="adj" fmla="val 10000"/>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1D7E8E-6AB3-4C38-A61D-86C10138C11F}">
      <dsp:nvSpPr>
        <dsp:cNvPr id="0" name=""/>
        <dsp:cNvSpPr/>
      </dsp:nvSpPr>
      <dsp:spPr>
        <a:xfrm>
          <a:off x="362201" y="2212718"/>
          <a:ext cx="1731140"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b="1" kern="1200" dirty="0"/>
            <a:t>БАКАЛАВРИАТ</a:t>
          </a:r>
        </a:p>
      </dsp:txBody>
      <dsp:txXfrm>
        <a:off x="390302" y="2240819"/>
        <a:ext cx="1674938" cy="903234"/>
      </dsp:txXfrm>
    </dsp:sp>
    <dsp:sp modelId="{A3671544-DDEA-42AC-9673-51BF549BDE6B}">
      <dsp:nvSpPr>
        <dsp:cNvPr id="0" name=""/>
        <dsp:cNvSpPr/>
      </dsp:nvSpPr>
      <dsp:spPr>
        <a:xfrm>
          <a:off x="1353" y="3452094"/>
          <a:ext cx="2117075" cy="959436"/>
        </a:xfrm>
        <a:prstGeom prst="roundRect">
          <a:avLst>
            <a:gd name="adj" fmla="val 10000"/>
          </a:avLst>
        </a:prstGeom>
        <a:solidFill>
          <a:schemeClr val="accent2">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9E0F7-24A8-41D1-811A-68DF14D98236}">
      <dsp:nvSpPr>
        <dsp:cNvPr id="0" name=""/>
        <dsp:cNvSpPr/>
      </dsp:nvSpPr>
      <dsp:spPr>
        <a:xfrm>
          <a:off x="169233" y="3611581"/>
          <a:ext cx="2117075"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b="1" kern="1200" dirty="0"/>
            <a:t>ЮРИСПРУДЕНЦИЯ</a:t>
          </a:r>
        </a:p>
      </dsp:txBody>
      <dsp:txXfrm>
        <a:off x="197334" y="3639682"/>
        <a:ext cx="2060873" cy="903234"/>
      </dsp:txXfrm>
    </dsp:sp>
    <dsp:sp modelId="{F35CF88E-E20E-4385-847D-1676BE5952EB}">
      <dsp:nvSpPr>
        <dsp:cNvPr id="0" name=""/>
        <dsp:cNvSpPr/>
      </dsp:nvSpPr>
      <dsp:spPr>
        <a:xfrm>
          <a:off x="2537600" y="2053231"/>
          <a:ext cx="1871293" cy="959436"/>
        </a:xfrm>
        <a:prstGeom prst="roundRect">
          <a:avLst>
            <a:gd name="adj" fmla="val 10000"/>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A5655B-F9C4-494E-A09E-16AECBC53CFF}">
      <dsp:nvSpPr>
        <dsp:cNvPr id="0" name=""/>
        <dsp:cNvSpPr/>
      </dsp:nvSpPr>
      <dsp:spPr>
        <a:xfrm>
          <a:off x="2705480" y="2212718"/>
          <a:ext cx="1871293"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b="1" kern="1200" dirty="0"/>
            <a:t>МАГИСТРАТУРА</a:t>
          </a:r>
        </a:p>
      </dsp:txBody>
      <dsp:txXfrm>
        <a:off x="2733581" y="2240819"/>
        <a:ext cx="1815091" cy="903234"/>
      </dsp:txXfrm>
    </dsp:sp>
    <dsp:sp modelId="{799D38D3-7D4C-4F8B-995E-3BF6A0D8EFCE}">
      <dsp:nvSpPr>
        <dsp:cNvPr id="0" name=""/>
        <dsp:cNvSpPr/>
      </dsp:nvSpPr>
      <dsp:spPr>
        <a:xfrm>
          <a:off x="2454189" y="3452094"/>
          <a:ext cx="2038114" cy="959436"/>
        </a:xfrm>
        <a:prstGeom prst="roundRect">
          <a:avLst>
            <a:gd name="adj" fmla="val 10000"/>
          </a:avLst>
        </a:prstGeom>
        <a:solidFill>
          <a:schemeClr val="accent2">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AE415-7C0E-4EAC-BC62-51A4384C7B4C}">
      <dsp:nvSpPr>
        <dsp:cNvPr id="0" name=""/>
        <dsp:cNvSpPr/>
      </dsp:nvSpPr>
      <dsp:spPr>
        <a:xfrm>
          <a:off x="2622069" y="3611581"/>
          <a:ext cx="2038114"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b="1" kern="1200" dirty="0"/>
            <a:t>ЮРИСПРУДЕНЦИЯ</a:t>
          </a:r>
        </a:p>
      </dsp:txBody>
      <dsp:txXfrm>
        <a:off x="2650170" y="3639682"/>
        <a:ext cx="1981912" cy="903234"/>
      </dsp:txXfrm>
    </dsp:sp>
    <dsp:sp modelId="{3001F43D-4E0A-4BED-9E28-0E4E603699AD}">
      <dsp:nvSpPr>
        <dsp:cNvPr id="0" name=""/>
        <dsp:cNvSpPr/>
      </dsp:nvSpPr>
      <dsp:spPr>
        <a:xfrm>
          <a:off x="4872047" y="2053231"/>
          <a:ext cx="1750102" cy="959436"/>
        </a:xfrm>
        <a:prstGeom prst="roundRect">
          <a:avLst>
            <a:gd name="adj" fmla="val 10000"/>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692C3-09C7-4E2C-AE12-E6E03E693963}">
      <dsp:nvSpPr>
        <dsp:cNvPr id="0" name=""/>
        <dsp:cNvSpPr/>
      </dsp:nvSpPr>
      <dsp:spPr>
        <a:xfrm>
          <a:off x="5039928" y="2212718"/>
          <a:ext cx="1750102"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b="1" kern="1200" dirty="0"/>
            <a:t>СПЕЦИАЛИТЕТ</a:t>
          </a:r>
        </a:p>
      </dsp:txBody>
      <dsp:txXfrm>
        <a:off x="5068029" y="2240819"/>
        <a:ext cx="1693900" cy="903234"/>
      </dsp:txXfrm>
    </dsp:sp>
    <dsp:sp modelId="{0CA99D0F-EC22-436B-A913-6EC1C79290B2}">
      <dsp:nvSpPr>
        <dsp:cNvPr id="0" name=""/>
        <dsp:cNvSpPr/>
      </dsp:nvSpPr>
      <dsp:spPr>
        <a:xfrm>
          <a:off x="4828064" y="3452094"/>
          <a:ext cx="1838068" cy="959436"/>
        </a:xfrm>
        <a:prstGeom prst="roundRect">
          <a:avLst>
            <a:gd name="adj" fmla="val 10000"/>
          </a:avLst>
        </a:prstGeom>
        <a:solidFill>
          <a:schemeClr val="accent2">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989E48-2B5E-4C68-9274-23FD47B5118C}">
      <dsp:nvSpPr>
        <dsp:cNvPr id="0" name=""/>
        <dsp:cNvSpPr/>
      </dsp:nvSpPr>
      <dsp:spPr>
        <a:xfrm>
          <a:off x="4995945" y="3611581"/>
          <a:ext cx="1838068" cy="959436"/>
        </a:xfrm>
        <a:prstGeom prst="roundRect">
          <a:avLst>
            <a:gd name="adj" fmla="val 10000"/>
          </a:avLst>
        </a:prstGeom>
        <a:solidFill>
          <a:schemeClr val="lt1">
            <a:alpha val="90000"/>
            <a:hueOff val="0"/>
            <a:satOff val="0"/>
            <a:lumOff val="0"/>
            <a:alphaOff val="0"/>
          </a:schemeClr>
        </a:solidFill>
        <a:ln w="12700" cap="flat" cmpd="sng" algn="ctr">
          <a:solidFill>
            <a:schemeClr val="accent2">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b="1" kern="1200" dirty="0"/>
            <a:t>СУДЕБНАЯ  И ПРОКУРОРСКАЯ ДЕЯТЕЛЬНОСТЬ</a:t>
          </a:r>
        </a:p>
      </dsp:txBody>
      <dsp:txXfrm>
        <a:off x="5024046" y="3639682"/>
        <a:ext cx="1781866" cy="903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697D7-5A82-4A45-8542-A561AD71576F}">
      <dsp:nvSpPr>
        <dsp:cNvPr id="0" name=""/>
        <dsp:cNvSpPr/>
      </dsp:nvSpPr>
      <dsp:spPr>
        <a:xfrm>
          <a:off x="853991" y="137392"/>
          <a:ext cx="1426614" cy="1518933"/>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F098EE-AA69-45DF-8BBE-293A5E260481}">
      <dsp:nvSpPr>
        <dsp:cNvPr id="0" name=""/>
        <dsp:cNvSpPr/>
      </dsp:nvSpPr>
      <dsp:spPr>
        <a:xfrm>
          <a:off x="453407" y="1530856"/>
          <a:ext cx="2227693" cy="8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ru-RU" altLang="ru-RU" sz="1100" b="1" kern="1200" dirty="0">
              <a:solidFill>
                <a:srgbClr val="15285A"/>
              </a:solidFill>
              <a:latin typeface="Verdana" panose="020B0604030504040204" pitchFamily="34" charset="0"/>
              <a:cs typeface="Arial" panose="020B0604020202020204" pitchFamily="34" charset="0"/>
              <a:sym typeface="Raleway" charset="-52"/>
            </a:rPr>
            <a:t>Кафедра конституционного и международного права</a:t>
          </a:r>
          <a:endParaRPr lang="ru-RU" sz="1100" kern="1200" dirty="0"/>
        </a:p>
      </dsp:txBody>
      <dsp:txXfrm>
        <a:off x="453407" y="1530856"/>
        <a:ext cx="2227693" cy="826474"/>
      </dsp:txXfrm>
    </dsp:sp>
    <dsp:sp modelId="{FC1AF424-EE5B-445C-8A6C-9D486C6EA9BD}">
      <dsp:nvSpPr>
        <dsp:cNvPr id="0" name=""/>
        <dsp:cNvSpPr/>
      </dsp:nvSpPr>
      <dsp:spPr>
        <a:xfrm>
          <a:off x="3408392" y="336880"/>
          <a:ext cx="1482062" cy="1378829"/>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1471E5-BDD0-4D69-ACAD-9E8D59E9524B}">
      <dsp:nvSpPr>
        <dsp:cNvPr id="0" name=""/>
        <dsp:cNvSpPr/>
      </dsp:nvSpPr>
      <dsp:spPr>
        <a:xfrm>
          <a:off x="2903964" y="1651422"/>
          <a:ext cx="2227693" cy="8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ru-RU" altLang="ru-RU" sz="1100" b="1" kern="1200" dirty="0">
              <a:solidFill>
                <a:srgbClr val="15285A"/>
              </a:solidFill>
              <a:latin typeface="Verdana" panose="020B0604030504040204" pitchFamily="34" charset="0"/>
              <a:cs typeface="Arial" panose="020B0604020202020204" pitchFamily="34" charset="0"/>
              <a:sym typeface="Raleway" charset="-52"/>
            </a:rPr>
            <a:t>Кафедра уголовного права и процесса</a:t>
          </a:r>
          <a:endParaRPr lang="ru-RU" sz="1100" kern="1200" dirty="0"/>
        </a:p>
      </dsp:txBody>
      <dsp:txXfrm>
        <a:off x="2903964" y="1651422"/>
        <a:ext cx="2227693" cy="826474"/>
      </dsp:txXfrm>
    </dsp:sp>
    <dsp:sp modelId="{CC702321-A3F3-4676-AE11-76609D4934E5}">
      <dsp:nvSpPr>
        <dsp:cNvPr id="0" name=""/>
        <dsp:cNvSpPr/>
      </dsp:nvSpPr>
      <dsp:spPr>
        <a:xfrm>
          <a:off x="5676945" y="274741"/>
          <a:ext cx="1517215" cy="1342207"/>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C2C600-F2E1-4F25-A4C7-C6D0F30ECE53}">
      <dsp:nvSpPr>
        <dsp:cNvPr id="0" name=""/>
        <dsp:cNvSpPr/>
      </dsp:nvSpPr>
      <dsp:spPr>
        <a:xfrm>
          <a:off x="5385775" y="1627936"/>
          <a:ext cx="2227693" cy="8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ru-RU" altLang="ru-RU" sz="1100" b="1" kern="1200" dirty="0">
              <a:solidFill>
                <a:srgbClr val="15285A"/>
              </a:solidFill>
              <a:latin typeface="Verdana" panose="020B0604030504040204" pitchFamily="34" charset="0"/>
              <a:cs typeface="Arial" panose="020B0604020202020204" pitchFamily="34" charset="0"/>
              <a:sym typeface="Raleway" charset="-52"/>
            </a:rPr>
            <a:t>Кафедра гражданского права и процесса</a:t>
          </a:r>
          <a:endParaRPr lang="ru-RU" sz="1100" kern="1200" dirty="0"/>
        </a:p>
      </dsp:txBody>
      <dsp:txXfrm>
        <a:off x="5385775" y="1627936"/>
        <a:ext cx="2227693" cy="826474"/>
      </dsp:txXfrm>
    </dsp:sp>
    <dsp:sp modelId="{8E836DB6-A329-4B51-BA31-CA18DA3CC801}">
      <dsp:nvSpPr>
        <dsp:cNvPr id="0" name=""/>
        <dsp:cNvSpPr/>
      </dsp:nvSpPr>
      <dsp:spPr>
        <a:xfrm>
          <a:off x="656863" y="2613591"/>
          <a:ext cx="1719222" cy="1588402"/>
        </a:xfrm>
        <a:prstGeom prst="round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CF32B0-ECEF-4FD9-9D12-D88EA6F54A27}">
      <dsp:nvSpPr>
        <dsp:cNvPr id="0" name=""/>
        <dsp:cNvSpPr/>
      </dsp:nvSpPr>
      <dsp:spPr>
        <a:xfrm>
          <a:off x="272686" y="4145691"/>
          <a:ext cx="2227693" cy="8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ru-RU" altLang="ru-RU" sz="1100" b="1" kern="1200" dirty="0">
              <a:solidFill>
                <a:srgbClr val="15285A"/>
              </a:solidFill>
              <a:latin typeface="Verdana" panose="020B0604030504040204" pitchFamily="34" charset="0"/>
              <a:cs typeface="Arial" panose="020B0604020202020204" pitchFamily="34" charset="0"/>
              <a:sym typeface="Raleway" charset="-52"/>
            </a:rPr>
            <a:t>Кафедра финансового права</a:t>
          </a:r>
          <a:endParaRPr lang="ru-RU" sz="1100" kern="1200" dirty="0"/>
        </a:p>
      </dsp:txBody>
      <dsp:txXfrm>
        <a:off x="272686" y="4145691"/>
        <a:ext cx="2227693" cy="826474"/>
      </dsp:txXfrm>
    </dsp:sp>
    <dsp:sp modelId="{1AD4FD73-D7A1-4EA1-8110-3F4D50A55841}">
      <dsp:nvSpPr>
        <dsp:cNvPr id="0" name=""/>
        <dsp:cNvSpPr/>
      </dsp:nvSpPr>
      <dsp:spPr>
        <a:xfrm>
          <a:off x="3247842" y="2626039"/>
          <a:ext cx="1539937" cy="1393472"/>
        </a:xfrm>
        <a:prstGeom prst="round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4D9F2-DD39-4662-8319-82590AB962E5}">
      <dsp:nvSpPr>
        <dsp:cNvPr id="0" name=""/>
        <dsp:cNvSpPr/>
      </dsp:nvSpPr>
      <dsp:spPr>
        <a:xfrm>
          <a:off x="2525824" y="4145691"/>
          <a:ext cx="2983973" cy="8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ru-RU" altLang="ru-RU" sz="1100" b="1" kern="1200" dirty="0">
              <a:solidFill>
                <a:srgbClr val="15285A"/>
              </a:solidFill>
              <a:latin typeface="Verdana" panose="020B0604030504040204" pitchFamily="34" charset="0"/>
              <a:cs typeface="Arial" panose="020B0604020202020204" pitchFamily="34" charset="0"/>
              <a:sym typeface="Raleway" charset="-52"/>
            </a:rPr>
            <a:t>Кафедра теории права и сравнительного правоведения</a:t>
          </a:r>
          <a:endParaRPr lang="ru-RU" sz="1100" kern="1200" dirty="0"/>
        </a:p>
      </dsp:txBody>
      <dsp:txXfrm>
        <a:off x="2525824" y="4145691"/>
        <a:ext cx="2983973" cy="826474"/>
      </dsp:txXfrm>
    </dsp:sp>
    <dsp:sp modelId="{ECCF6431-768B-40DF-B366-E5CCA23D6335}">
      <dsp:nvSpPr>
        <dsp:cNvPr id="0" name=""/>
        <dsp:cNvSpPr/>
      </dsp:nvSpPr>
      <dsp:spPr>
        <a:xfrm>
          <a:off x="5838988" y="2643360"/>
          <a:ext cx="1524143" cy="1335238"/>
        </a:xfrm>
        <a:prstGeom prst="round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7E76C3-DE93-4B23-9F4A-7D2BCBAA97E7}">
      <dsp:nvSpPr>
        <dsp:cNvPr id="0" name=""/>
        <dsp:cNvSpPr/>
      </dsp:nvSpPr>
      <dsp:spPr>
        <a:xfrm>
          <a:off x="5471730" y="4081715"/>
          <a:ext cx="2227693" cy="8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ru-RU" sz="1100" b="1" kern="1200" dirty="0">
              <a:solidFill>
                <a:srgbClr val="15285A"/>
              </a:solidFill>
              <a:latin typeface="Verdana" panose="020B0604030504040204" pitchFamily="34" charset="0"/>
              <a:cs typeface="Arial" panose="020B0604020202020204" pitchFamily="34" charset="0"/>
            </a:rPr>
            <a:t>Кафедра предпринимательского права</a:t>
          </a:r>
        </a:p>
      </dsp:txBody>
      <dsp:txXfrm>
        <a:off x="5471730" y="4081715"/>
        <a:ext cx="2227693" cy="8264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6AFB8-7C27-4FF7-8DEE-49C6F5A96388}" type="datetimeFigureOut">
              <a:rPr lang="ru-RU" smtClean="0"/>
              <a:t>10.01.2025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2C0DA-4570-4B62-AF02-E01D7CB1E2D1}" type="slidenum">
              <a:rPr lang="ru-RU" smtClean="0"/>
              <a:t>‹#›</a:t>
            </a:fld>
            <a:endParaRPr lang="ru-RU"/>
          </a:p>
        </p:txBody>
      </p:sp>
    </p:spTree>
    <p:extLst>
      <p:ext uri="{BB962C8B-B14F-4D97-AF65-F5344CB8AC3E}">
        <p14:creationId xmlns:p14="http://schemas.microsoft.com/office/powerpoint/2010/main" val="1558100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2</a:t>
            </a:fld>
            <a:endParaRPr lang="ru-RU"/>
          </a:p>
        </p:txBody>
      </p:sp>
    </p:spTree>
    <p:extLst>
      <p:ext uri="{BB962C8B-B14F-4D97-AF65-F5344CB8AC3E}">
        <p14:creationId xmlns:p14="http://schemas.microsoft.com/office/powerpoint/2010/main" val="284806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7</a:t>
            </a:fld>
            <a:endParaRPr lang="ru-RU"/>
          </a:p>
        </p:txBody>
      </p:sp>
    </p:spTree>
    <p:extLst>
      <p:ext uri="{BB962C8B-B14F-4D97-AF65-F5344CB8AC3E}">
        <p14:creationId xmlns:p14="http://schemas.microsoft.com/office/powerpoint/2010/main" val="282145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8</a:t>
            </a:fld>
            <a:endParaRPr lang="ru-RU"/>
          </a:p>
        </p:txBody>
      </p:sp>
    </p:spTree>
    <p:extLst>
      <p:ext uri="{BB962C8B-B14F-4D97-AF65-F5344CB8AC3E}">
        <p14:creationId xmlns:p14="http://schemas.microsoft.com/office/powerpoint/2010/main" val="206899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10</a:t>
            </a:fld>
            <a:endParaRPr lang="ru-RU"/>
          </a:p>
        </p:txBody>
      </p:sp>
    </p:spTree>
    <p:extLst>
      <p:ext uri="{BB962C8B-B14F-4D97-AF65-F5344CB8AC3E}">
        <p14:creationId xmlns:p14="http://schemas.microsoft.com/office/powerpoint/2010/main" val="3206549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16</a:t>
            </a:fld>
            <a:endParaRPr lang="ru-RU"/>
          </a:p>
        </p:txBody>
      </p:sp>
    </p:spTree>
    <p:extLst>
      <p:ext uri="{BB962C8B-B14F-4D97-AF65-F5344CB8AC3E}">
        <p14:creationId xmlns:p14="http://schemas.microsoft.com/office/powerpoint/2010/main" val="122966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17</a:t>
            </a:fld>
            <a:endParaRPr lang="ru-RU"/>
          </a:p>
        </p:txBody>
      </p:sp>
    </p:spTree>
    <p:extLst>
      <p:ext uri="{BB962C8B-B14F-4D97-AF65-F5344CB8AC3E}">
        <p14:creationId xmlns:p14="http://schemas.microsoft.com/office/powerpoint/2010/main" val="24992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18</a:t>
            </a:fld>
            <a:endParaRPr lang="ru-RU"/>
          </a:p>
        </p:txBody>
      </p:sp>
    </p:spTree>
    <p:extLst>
      <p:ext uri="{BB962C8B-B14F-4D97-AF65-F5344CB8AC3E}">
        <p14:creationId xmlns:p14="http://schemas.microsoft.com/office/powerpoint/2010/main" val="32566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22C0DA-4570-4B62-AF02-E01D7CB1E2D1}" type="slidenum">
              <a:rPr lang="ru-RU" smtClean="0"/>
              <a:t>23</a:t>
            </a:fld>
            <a:endParaRPr lang="ru-RU"/>
          </a:p>
        </p:txBody>
      </p:sp>
    </p:spTree>
    <p:extLst>
      <p:ext uri="{BB962C8B-B14F-4D97-AF65-F5344CB8AC3E}">
        <p14:creationId xmlns:p14="http://schemas.microsoft.com/office/powerpoint/2010/main" val="3384546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AAC2C35-8EAC-410D-9307-FB3FC829D19E}" type="datetimeFigureOut">
              <a:rPr lang="ru-RU" smtClean="0"/>
              <a:t>10.01.2025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386271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AC2C35-8EAC-410D-9307-FB3FC829D19E}" type="datetimeFigureOut">
              <a:rPr lang="ru-RU" smtClean="0"/>
              <a:t>10.01.2025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2254267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AC2C35-8EAC-410D-9307-FB3FC829D19E}" type="datetimeFigureOut">
              <a:rPr lang="ru-RU" smtClean="0"/>
              <a:t>10.01.2025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1618741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AC2C35-8EAC-410D-9307-FB3FC829D19E}" type="datetimeFigureOut">
              <a:rPr lang="ru-RU" smtClean="0"/>
              <a:t>10.01.2025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1273319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AAC2C35-8EAC-410D-9307-FB3FC829D19E}" type="datetimeFigureOut">
              <a:rPr lang="ru-RU" smtClean="0"/>
              <a:t>10.01.2025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99293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AAC2C35-8EAC-410D-9307-FB3FC829D19E}" type="datetimeFigureOut">
              <a:rPr lang="ru-RU" smtClean="0"/>
              <a:t>10.01.2025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147147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AAC2C35-8EAC-410D-9307-FB3FC829D19E}" type="datetimeFigureOut">
              <a:rPr lang="ru-RU" smtClean="0"/>
              <a:t>10.01.2025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3697194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AAC2C35-8EAC-410D-9307-FB3FC829D19E}" type="datetimeFigureOut">
              <a:rPr lang="ru-RU" smtClean="0"/>
              <a:t>10.01.2025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2293996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AAC2C35-8EAC-410D-9307-FB3FC829D19E}" type="datetimeFigureOut">
              <a:rPr lang="ru-RU" smtClean="0"/>
              <a:t>10.01.2025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2759813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AAC2C35-8EAC-410D-9307-FB3FC829D19E}" type="datetimeFigureOut">
              <a:rPr lang="ru-RU" smtClean="0"/>
              <a:t>10.01.2025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1237253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AAC2C35-8EAC-410D-9307-FB3FC829D19E}" type="datetimeFigureOut">
              <a:rPr lang="ru-RU" smtClean="0"/>
              <a:t>10.01.2025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DE7980-BD77-4E05-A7AD-C9D972EB82AE}" type="slidenum">
              <a:rPr lang="ru-RU" smtClean="0"/>
              <a:t>‹#›</a:t>
            </a:fld>
            <a:endParaRPr lang="ru-RU"/>
          </a:p>
        </p:txBody>
      </p:sp>
    </p:spTree>
    <p:extLst>
      <p:ext uri="{BB962C8B-B14F-4D97-AF65-F5344CB8AC3E}">
        <p14:creationId xmlns:p14="http://schemas.microsoft.com/office/powerpoint/2010/main" val="3910096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C2C35-8EAC-410D-9307-FB3FC829D19E}" type="datetimeFigureOut">
              <a:rPr lang="ru-RU" smtClean="0"/>
              <a:t>10.01.2025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E7980-BD77-4E05-A7AD-C9D972EB82AE}" type="slidenum">
              <a:rPr lang="ru-RU" smtClean="0"/>
              <a:t>‹#›</a:t>
            </a:fld>
            <a:endParaRPr lang="ru-RU"/>
          </a:p>
        </p:txBody>
      </p:sp>
    </p:spTree>
    <p:extLst>
      <p:ext uri="{BB962C8B-B14F-4D97-AF65-F5344CB8AC3E}">
        <p14:creationId xmlns:p14="http://schemas.microsoft.com/office/powerpoint/2010/main" val="1383236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package" Target="../embeddings/Microsoft_Word_Document.docx"/><Relationship Id="rId3" Type="http://schemas.openxmlformats.org/officeDocument/2006/relationships/notesSlide" Target="../notesSlides/notesSlide4.xml"/><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5.png"/><Relationship Id="rId9" Type="http://schemas.openxmlformats.org/officeDocument/2006/relationships/image" Target="../media/image35.e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hyperlink" Target="http://sport.rggu.r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openxmlformats.org/officeDocument/2006/relationships/image" Target="../media/image5.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7.jpeg"/><Relationship Id="rId5" Type="http://schemas.openxmlformats.org/officeDocument/2006/relationships/image" Target="../media/image62.jpeg"/><Relationship Id="rId10" Type="http://schemas.openxmlformats.org/officeDocument/2006/relationships/image" Target="../media/image66.jpeg"/><Relationship Id="rId4" Type="http://schemas.openxmlformats.org/officeDocument/2006/relationships/image" Target="../media/image61.jpeg"/><Relationship Id="rId9"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6.jpg"/><Relationship Id="rId3" Type="http://schemas.microsoft.com/office/2007/relationships/hdphoto" Target="../media/hdphoto1.wdp"/><Relationship Id="rId7" Type="http://schemas.openxmlformats.org/officeDocument/2006/relationships/hyperlink" Target="mailto:2506959@mail.ru"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79.jpg"/><Relationship Id="rId5" Type="http://schemas.microsoft.com/office/2007/relationships/hdphoto" Target="../media/hdphoto2.wdp"/><Relationship Id="rId10" Type="http://schemas.openxmlformats.org/officeDocument/2006/relationships/image" Target="../media/image78.jpg"/><Relationship Id="rId4" Type="http://schemas.openxmlformats.org/officeDocument/2006/relationships/image" Target="../media/image2.png"/><Relationship Id="rId9" Type="http://schemas.openxmlformats.org/officeDocument/2006/relationships/image" Target="../media/image77.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2671905" cy="4277032"/>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0" y="4277032"/>
            <a:ext cx="2671906" cy="2580968"/>
          </a:xfrm>
          <a:prstGeom prst="rect">
            <a:avLst/>
          </a:prstGeom>
          <a:solidFill>
            <a:srgbClr val="E1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2671899" y="0"/>
            <a:ext cx="1415846"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Google Shape;227;p24"/>
          <p:cNvPicPr preferRelativeResize="0"/>
          <p:nvPr/>
        </p:nvPicPr>
        <p:blipFill>
          <a:blip r:embed="rId2">
            <a:extLst>
              <a:ext uri="{BEBA8EAE-BF5A-486C-A8C5-ECC9F3942E4B}">
                <a14:imgProps xmlns:a14="http://schemas.microsoft.com/office/drawing/2010/main">
                  <a14:imgLayer r:embed="rId3">
                    <a14:imgEffect>
                      <a14:saturation sat="66000"/>
                    </a14:imgEffect>
                    <a14:imgEffect>
                      <a14:brightnessContrast bright="40000" contrast="-20000"/>
                    </a14:imgEffect>
                  </a14:imgLayer>
                </a14:imgProps>
              </a:ext>
            </a:extLst>
          </a:blip>
          <a:stretch>
            <a:fillRect/>
          </a:stretch>
        </p:blipFill>
        <p:spPr>
          <a:xfrm>
            <a:off x="942122" y="649271"/>
            <a:ext cx="787655" cy="786580"/>
          </a:xfrm>
          <a:prstGeom prst="rect">
            <a:avLst/>
          </a:prstGeom>
          <a:solidFill>
            <a:srgbClr val="19325F"/>
          </a:solidFill>
          <a:ln w="3175" cmpd="tri">
            <a:noFill/>
          </a:ln>
          <a:effectLst/>
        </p:spPr>
      </p:pic>
      <p:sp>
        <p:nvSpPr>
          <p:cNvPr id="5" name="Прямоугольник 4"/>
          <p:cNvSpPr/>
          <p:nvPr/>
        </p:nvSpPr>
        <p:spPr>
          <a:xfrm>
            <a:off x="0" y="1719059"/>
            <a:ext cx="2671898" cy="1600438"/>
          </a:xfrm>
          <a:prstGeom prst="rect">
            <a:avLst/>
          </a:prstGeom>
        </p:spPr>
        <p:txBody>
          <a:bodyPr wrap="square">
            <a:spAutoFit/>
          </a:bodyPr>
          <a:lstStyle/>
          <a:p>
            <a:pPr algn="ctr"/>
            <a:r>
              <a:rPr lang="ru-RU" sz="1400" dirty="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rPr>
              <a:t>РОССИЙСКИЙ ГОСУДАРСТВЕННЫЙ ГУМАНИТАРНЫЙ УНИВЕРСИТЕТ</a:t>
            </a:r>
          </a:p>
          <a:p>
            <a:pPr algn="ctr"/>
            <a:endParaRPr lang="ru-RU" sz="1400" dirty="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endParaRPr>
          </a:p>
          <a:p>
            <a:pPr algn="ctr"/>
            <a:r>
              <a:rPr lang="ru-RU" sz="1400" dirty="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rPr>
              <a:t>ИНСТИТУТ ЭКОНОМИКИ УПРАВЛЕНИЯ И ПРАВА</a:t>
            </a:r>
          </a:p>
        </p:txBody>
      </p:sp>
      <p:pic>
        <p:nvPicPr>
          <p:cNvPr id="12" name="Picture 4" descr="https://lh6.googleusercontent.com/s2X_bS6xlcKipTGui8ZtRejJxTzR12NKIZbjjPZcBHY7OF62Por1REhbHqy-oX2BKEkfTXZBWsyo6QJAklgJWhmoIqzMMoa_nm55-w2sKhyHBXwDbOV6OAW19wN6MHiV2hKCX40e1dI"/>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a:fillRect/>
          </a:stretch>
        </p:blipFill>
        <p:spPr bwMode="auto">
          <a:xfrm>
            <a:off x="-821" y="4277032"/>
            <a:ext cx="2671907" cy="2580968"/>
          </a:xfrm>
          <a:prstGeom prst="rect">
            <a:avLst/>
          </a:prstGeom>
          <a:blipFill>
            <a:blip r:embed="rId6"/>
            <a:tile tx="0" ty="0" sx="100000" sy="100000" flip="none" algn="tl"/>
          </a:blipFill>
          <a:ln>
            <a:noFill/>
          </a:ln>
          <a:effectLst/>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6123" y="1"/>
            <a:ext cx="8105877" cy="6858000"/>
          </a:xfrm>
          <a:prstGeom prst="rect">
            <a:avLst/>
          </a:prstGeom>
        </p:spPr>
      </p:pic>
      <p:sp>
        <p:nvSpPr>
          <p:cNvPr id="14" name="Прямоугольник 13"/>
          <p:cNvSpPr/>
          <p:nvPr/>
        </p:nvSpPr>
        <p:spPr>
          <a:xfrm>
            <a:off x="2672710" y="6125497"/>
            <a:ext cx="1414223" cy="584775"/>
          </a:xfrm>
          <a:prstGeom prst="rect">
            <a:avLst/>
          </a:prstGeom>
        </p:spPr>
        <p:txBody>
          <a:bodyPr wrap="square">
            <a:spAutoFit/>
          </a:bodyPr>
          <a:lstStyle/>
          <a:p>
            <a:pPr algn="ctr"/>
            <a:r>
              <a:rPr lang="ru-RU" sz="3200" b="1" dirty="0">
                <a:ln w="22225">
                  <a:solidFill>
                    <a:schemeClr val="accent2"/>
                  </a:solidFill>
                  <a:prstDash val="solid"/>
                </a:ln>
                <a:solidFill>
                  <a:schemeClr val="accent2">
                    <a:lumMod val="40000"/>
                    <a:lumOff val="60000"/>
                  </a:schemeClr>
                </a:solidFill>
              </a:rPr>
              <a:t>rsuh.ru</a:t>
            </a:r>
          </a:p>
        </p:txBody>
      </p:sp>
      <p:sp>
        <p:nvSpPr>
          <p:cNvPr id="16" name="Прямоугольник 15"/>
          <p:cNvSpPr/>
          <p:nvPr/>
        </p:nvSpPr>
        <p:spPr>
          <a:xfrm>
            <a:off x="4086123" y="1478151"/>
            <a:ext cx="8105877" cy="1071374"/>
          </a:xfrm>
          <a:prstGeom prst="rect">
            <a:avLst/>
          </a:prstGeom>
          <a:solidFill>
            <a:schemeClr val="bg2">
              <a:lumMod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4086123" y="1598339"/>
            <a:ext cx="8106690" cy="830997"/>
          </a:xfrm>
          <a:prstGeom prst="rect">
            <a:avLst/>
          </a:prstGeom>
          <a:noFill/>
        </p:spPr>
        <p:txBody>
          <a:bodyPr wrap="square" lIns="91440" tIns="45720" rIns="91440" bIns="45720">
            <a:spAutoFit/>
          </a:bodyPr>
          <a:lstStyle/>
          <a:p>
            <a:pPr algn="ctr"/>
            <a:r>
              <a:rPr lang="ru-RU" sz="4800" b="1" dirty="0">
                <a:ln w="10160">
                  <a:solidFill>
                    <a:srgbClr val="19325F"/>
                  </a:solidFill>
                  <a:prstDash val="solid"/>
                </a:ln>
                <a:solidFill>
                  <a:srgbClr val="E7F4FF"/>
                </a:solidFill>
                <a:effectLst>
                  <a:outerShdw blurRad="38100" dist="22860" dir="5400000" algn="tl" rotWithShape="0">
                    <a:srgbClr val="000000">
                      <a:alpha val="30000"/>
                    </a:srgbClr>
                  </a:outerShdw>
                </a:effectLst>
              </a:rPr>
              <a:t>ЮРИДИЧЕСКИЙ</a:t>
            </a:r>
            <a:r>
              <a:rPr lang="ru-RU"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ФАКУЛЬТЕТ</a:t>
            </a:r>
          </a:p>
        </p:txBody>
      </p:sp>
    </p:spTree>
    <p:extLst>
      <p:ext uri="{BB962C8B-B14F-4D97-AF65-F5344CB8AC3E}">
        <p14:creationId xmlns:p14="http://schemas.microsoft.com/office/powerpoint/2010/main" val="278430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4"/>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6" name="Прямоугольник 15"/>
          <p:cNvSpPr/>
          <p:nvPr/>
        </p:nvSpPr>
        <p:spPr>
          <a:xfrm>
            <a:off x="1337184" y="272355"/>
            <a:ext cx="4846333" cy="481670"/>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rPr>
              <a:t>Юридическая клиника РГГУ</a:t>
            </a:r>
          </a:p>
        </p:txBody>
      </p:sp>
      <p:sp>
        <p:nvSpPr>
          <p:cNvPr id="17" name="TextBox 16"/>
          <p:cNvSpPr txBox="1"/>
          <p:nvPr/>
        </p:nvSpPr>
        <p:spPr>
          <a:xfrm>
            <a:off x="295825" y="876892"/>
            <a:ext cx="7021851" cy="5171416"/>
          </a:xfrm>
          <a:prstGeom prst="rect">
            <a:avLst/>
          </a:prstGeom>
          <a:noFill/>
        </p:spPr>
        <p:txBody>
          <a:bodyPr wrap="square" rtlCol="0">
            <a:spAutoFit/>
          </a:bodyPr>
          <a:lstStyle/>
          <a:p>
            <a:pPr algn="just">
              <a:lnSpc>
                <a:spcPct val="115000"/>
              </a:lnSpc>
              <a:defRPr/>
            </a:pPr>
            <a:endParaRPr lang="ru-RU" sz="700" dirty="0">
              <a:sym typeface="Arial"/>
            </a:endParaRPr>
          </a:p>
          <a:p>
            <a:pPr algn="just">
              <a:lnSpc>
                <a:spcPct val="115000"/>
              </a:lnSpc>
              <a:defRPr/>
            </a:pPr>
            <a:r>
              <a:rPr lang="ru-RU" sz="2000" b="1" dirty="0">
                <a:solidFill>
                  <a:srgbClr val="FF0000"/>
                </a:solidFill>
                <a:sym typeface="Arial"/>
              </a:rPr>
              <a:t>Цели деятельности:</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a:sym typeface="Arial"/>
              </a:rPr>
              <a:t>оказание бесплатной юридической помощи любому обратившемуся;</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a:sym typeface="Arial"/>
              </a:rPr>
              <a:t>правовое просвещение населения;</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a:sym typeface="Arial"/>
              </a:rPr>
              <a:t>воспитание профессиональной ответственности у обучающихся по юридической специальности в РГГУ, формирование у студентов соответствующего уровня профессионального правосознания и правильного отношения к людям при оказании квалифицированной юридической помощи;</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a:sym typeface="Arial"/>
              </a:rPr>
              <a:t>приобретение студентами опыта практической деятельности в будущей профессии.</a:t>
            </a:r>
          </a:p>
          <a:p>
            <a:pPr marL="438150" indent="-285750" algn="just">
              <a:lnSpc>
                <a:spcPct val="115000"/>
              </a:lnSpc>
              <a:buClr>
                <a:srgbClr val="C00000"/>
              </a:buClr>
              <a:buSzPct val="120000"/>
              <a:buFont typeface="Wingdings" panose="05000000000000000000" pitchFamily="2" charset="2"/>
              <a:buChar char="§"/>
              <a:defRPr/>
            </a:pPr>
            <a:endParaRPr lang="ru-RU" sz="1700" dirty="0">
              <a:sym typeface="Arial"/>
            </a:endParaRPr>
          </a:p>
          <a:p>
            <a:pPr marL="438150" indent="-285750" algn="just">
              <a:lnSpc>
                <a:spcPct val="115000"/>
              </a:lnSpc>
              <a:buClr>
                <a:srgbClr val="C00000"/>
              </a:buClr>
              <a:buSzPct val="120000"/>
              <a:buFont typeface="Wingdings" panose="05000000000000000000" pitchFamily="2" charset="2"/>
              <a:buChar char="§"/>
              <a:defRPr/>
            </a:pPr>
            <a:endParaRPr lang="ru-RU" sz="1700" dirty="0">
              <a:sym typeface="Arial"/>
            </a:endParaRPr>
          </a:p>
          <a:p>
            <a:pPr marL="152400" algn="just">
              <a:lnSpc>
                <a:spcPct val="115000"/>
              </a:lnSpc>
              <a:buClr>
                <a:srgbClr val="C00000"/>
              </a:buClr>
              <a:buSzPct val="120000"/>
              <a:defRPr/>
            </a:pPr>
            <a:endParaRPr lang="ru-RU" sz="1700" dirty="0">
              <a:sym typeface="Arial"/>
            </a:endParaRPr>
          </a:p>
          <a:p>
            <a:pPr marL="152400" algn="just">
              <a:lnSpc>
                <a:spcPct val="115000"/>
              </a:lnSpc>
              <a:buClr>
                <a:srgbClr val="C00000"/>
              </a:buClr>
              <a:buSzPct val="120000"/>
              <a:defRPr/>
            </a:pPr>
            <a:endParaRPr lang="ru-RU" sz="1700" dirty="0">
              <a:sym typeface="Arial"/>
            </a:endParaRPr>
          </a:p>
          <a:p>
            <a:pPr marL="152400" algn="just">
              <a:lnSpc>
                <a:spcPct val="115000"/>
              </a:lnSpc>
              <a:buClr>
                <a:srgbClr val="C00000"/>
              </a:buClr>
              <a:buSzPct val="120000"/>
              <a:defRPr/>
            </a:pPr>
            <a:endParaRPr lang="ru-RU" sz="1700" dirty="0">
              <a:sym typeface="Arial"/>
            </a:endParaRPr>
          </a:p>
        </p:txBody>
      </p:sp>
      <p:pic>
        <p:nvPicPr>
          <p:cNvPr id="11" name="Рисунок 10"/>
          <p:cNvPicPr>
            <a:picLocks noChangeAspect="1"/>
          </p:cNvPicPr>
          <p:nvPr/>
        </p:nvPicPr>
        <p:blipFill rotWithShape="1">
          <a:blip r:embed="rId5" cstate="print">
            <a:extLst>
              <a:ext uri="{28A0092B-C50C-407E-A947-70E740481C1C}">
                <a14:useLocalDpi xmlns:a14="http://schemas.microsoft.com/office/drawing/2010/main" val="0"/>
              </a:ext>
            </a:extLst>
          </a:blip>
          <a:srcRect l="935" b="3305"/>
          <a:stretch/>
        </p:blipFill>
        <p:spPr>
          <a:xfrm>
            <a:off x="7532484" y="1"/>
            <a:ext cx="4659516" cy="3351384"/>
          </a:xfrm>
          <a:prstGeom prst="rect">
            <a:avLst/>
          </a:prstGeom>
        </p:spPr>
      </p:pic>
      <p:pic>
        <p:nvPicPr>
          <p:cNvPr id="13" name="Рисунок 12"/>
          <p:cNvPicPr>
            <a:picLocks noChangeAspect="1"/>
          </p:cNvPicPr>
          <p:nvPr/>
        </p:nvPicPr>
        <p:blipFill rotWithShape="1">
          <a:blip r:embed="rId6" cstate="print">
            <a:extLst>
              <a:ext uri="{28A0092B-C50C-407E-A947-70E740481C1C}">
                <a14:useLocalDpi xmlns:a14="http://schemas.microsoft.com/office/drawing/2010/main" val="0"/>
              </a:ext>
            </a:extLst>
          </a:blip>
          <a:srcRect l="19694" t="4396" r="13563"/>
          <a:stretch/>
        </p:blipFill>
        <p:spPr>
          <a:xfrm>
            <a:off x="7532484" y="3431263"/>
            <a:ext cx="2335794" cy="2546744"/>
          </a:xfrm>
          <a:prstGeom prst="rect">
            <a:avLst/>
          </a:prstGeom>
        </p:spPr>
      </p:pic>
      <p:pic>
        <p:nvPicPr>
          <p:cNvPr id="18" name="Рисунок 17"/>
          <p:cNvPicPr>
            <a:picLocks noChangeAspect="1"/>
          </p:cNvPicPr>
          <p:nvPr/>
        </p:nvPicPr>
        <p:blipFill rotWithShape="1">
          <a:blip r:embed="rId7" cstate="print">
            <a:extLst>
              <a:ext uri="{28A0092B-C50C-407E-A947-70E740481C1C}">
                <a14:useLocalDpi xmlns:a14="http://schemas.microsoft.com/office/drawing/2010/main" val="0"/>
              </a:ext>
            </a:extLst>
          </a:blip>
          <a:srcRect l="29250" r="7113" b="2839"/>
          <a:stretch/>
        </p:blipFill>
        <p:spPr>
          <a:xfrm>
            <a:off x="9970521" y="3421030"/>
            <a:ext cx="2221479" cy="2556977"/>
          </a:xfrm>
          <a:prstGeom prst="rect">
            <a:avLst/>
          </a:prstGeom>
        </p:spPr>
      </p:pic>
      <p:graphicFrame>
        <p:nvGraphicFramePr>
          <p:cNvPr id="24" name="Объект 23"/>
          <p:cNvGraphicFramePr>
            <a:graphicFrameLocks noChangeAspect="1"/>
          </p:cNvGraphicFramePr>
          <p:nvPr>
            <p:extLst>
              <p:ext uri="{D42A27DB-BD31-4B8C-83A1-F6EECF244321}">
                <p14:modId xmlns:p14="http://schemas.microsoft.com/office/powerpoint/2010/main" val="3240550600"/>
              </p:ext>
            </p:extLst>
          </p:nvPr>
        </p:nvGraphicFramePr>
        <p:xfrm>
          <a:off x="121153" y="4581304"/>
          <a:ext cx="7196524" cy="1605867"/>
        </p:xfrm>
        <a:graphic>
          <a:graphicData uri="http://schemas.openxmlformats.org/presentationml/2006/ole">
            <mc:AlternateContent xmlns:mc="http://schemas.openxmlformats.org/markup-compatibility/2006">
              <mc:Choice xmlns:v="urn:schemas-microsoft-com:vml" Requires="v">
                <p:oleObj spid="_x0000_s1062" name="Документ" r:id="rId8" imgW="5925852" imgH="1321797" progId="Word.Document.12">
                  <p:embed/>
                </p:oleObj>
              </mc:Choice>
              <mc:Fallback>
                <p:oleObj name="Документ" r:id="rId8" imgW="5925852" imgH="1321797" progId="Word.Document.12">
                  <p:embed/>
                  <p:pic>
                    <p:nvPicPr>
                      <p:cNvPr id="0" name=""/>
                      <p:cNvPicPr/>
                      <p:nvPr/>
                    </p:nvPicPr>
                    <p:blipFill>
                      <a:blip r:embed="rId9"/>
                      <a:stretch>
                        <a:fillRect/>
                      </a:stretch>
                    </p:blipFill>
                    <p:spPr>
                      <a:xfrm>
                        <a:off x="121153" y="4581304"/>
                        <a:ext cx="7196524" cy="1605867"/>
                      </a:xfrm>
                      <a:prstGeom prst="rect">
                        <a:avLst/>
                      </a:prstGeom>
                    </p:spPr>
                  </p:pic>
                </p:oleObj>
              </mc:Fallback>
            </mc:AlternateContent>
          </a:graphicData>
        </a:graphic>
      </p:graphicFrame>
      <p:sp>
        <p:nvSpPr>
          <p:cNvPr id="19" name="Прямоугольник 18"/>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20" name="Прямоугольник 19"/>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spTree>
    <p:extLst>
      <p:ext uri="{BB962C8B-B14F-4D97-AF65-F5344CB8AC3E}">
        <p14:creationId xmlns:p14="http://schemas.microsoft.com/office/powerpoint/2010/main" val="2110615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t="443" b="1"/>
          <a:stretch/>
        </p:blipFill>
        <p:spPr>
          <a:xfrm>
            <a:off x="7662211" y="0"/>
            <a:ext cx="4529789" cy="6374686"/>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prstClr val="white"/>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prstClr val="white"/>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TextBox 8"/>
          <p:cNvSpPr txBox="1"/>
          <p:nvPr/>
        </p:nvSpPr>
        <p:spPr>
          <a:xfrm>
            <a:off x="874272" y="357019"/>
            <a:ext cx="6083929" cy="1237326"/>
          </a:xfrm>
          <a:prstGeom prst="rect">
            <a:avLst/>
          </a:prstGeom>
          <a:noFill/>
        </p:spPr>
        <p:txBody>
          <a:bodyPr wrap="square" rtlCol="0">
            <a:spAutoFit/>
          </a:bodyPr>
          <a:lstStyle/>
          <a:p>
            <a:pPr algn="ctr">
              <a:lnSpc>
                <a:spcPct val="115000"/>
              </a:lnSpc>
              <a:spcBef>
                <a:spcPct val="0"/>
              </a:spcBef>
              <a:spcAft>
                <a:spcPct val="0"/>
              </a:spcAft>
              <a:buClr>
                <a:srgbClr val="5B9BD5"/>
              </a:buClr>
              <a:defRPr/>
            </a:pPr>
            <a:r>
              <a:rPr lang="ru-RU" sz="2200" b="1" dirty="0">
                <a:solidFill>
                  <a:srgbClr val="19325F"/>
                </a:solidFill>
                <a:latin typeface="Arial Black" panose="020B0A04020102020204" pitchFamily="34" charset="0"/>
                <a:sym typeface="Raleway ExtraBold" charset="0"/>
              </a:rPr>
              <a:t>ТРУДОУСТРОЙСТВО</a:t>
            </a:r>
            <a:br>
              <a:rPr lang="ru-RU" sz="2200" b="1" dirty="0">
                <a:solidFill>
                  <a:srgbClr val="19325F"/>
                </a:solidFill>
                <a:latin typeface="Arial Black" panose="020B0A04020102020204" pitchFamily="34" charset="0"/>
                <a:sym typeface="Raleway ExtraBold" charset="0"/>
              </a:rPr>
            </a:br>
            <a:r>
              <a:rPr lang="ru-RU" sz="2200" b="1" dirty="0">
                <a:solidFill>
                  <a:srgbClr val="19325F"/>
                </a:solidFill>
                <a:latin typeface="Arial Black" panose="020B0A04020102020204" pitchFamily="34" charset="0"/>
                <a:sym typeface="Raleway ExtraBold" charset="0"/>
              </a:rPr>
              <a:t>СТУДЕНТОВ И ВЫПУСКНИКОВ </a:t>
            </a:r>
            <a:br>
              <a:rPr lang="ru-RU" sz="2200" b="1" dirty="0">
                <a:solidFill>
                  <a:srgbClr val="19325F"/>
                </a:solidFill>
                <a:latin typeface="Arial Black" panose="020B0A04020102020204" pitchFamily="34" charset="0"/>
                <a:sym typeface="Raleway ExtraBold" charset="0"/>
              </a:rPr>
            </a:br>
            <a:r>
              <a:rPr lang="ru-RU" sz="2200" b="1" dirty="0">
                <a:solidFill>
                  <a:srgbClr val="19325F"/>
                </a:solidFill>
                <a:latin typeface="Arial Black" panose="020B0A04020102020204" pitchFamily="34" charset="0"/>
                <a:sym typeface="Raleway ExtraBold" charset="0"/>
              </a:rPr>
              <a:t>ЮРИДИЧЕСКОГО ФАКУЛЬТЕТА РГГУ</a:t>
            </a:r>
          </a:p>
        </p:txBody>
      </p:sp>
      <p:sp>
        <p:nvSpPr>
          <p:cNvPr id="11" name="TextBox 10"/>
          <p:cNvSpPr txBox="1"/>
          <p:nvPr/>
        </p:nvSpPr>
        <p:spPr>
          <a:xfrm>
            <a:off x="1042807" y="1935402"/>
            <a:ext cx="6401066" cy="2215991"/>
          </a:xfrm>
          <a:prstGeom prst="rect">
            <a:avLst/>
          </a:prstGeom>
          <a:noFill/>
        </p:spPr>
        <p:txBody>
          <a:bodyPr wrap="square" rtlCol="0">
            <a:spAutoFit/>
          </a:bodyPr>
          <a:lstStyle/>
          <a:p>
            <a:r>
              <a:rPr lang="ru-RU" altLang="ru-RU" sz="2400" dirty="0">
                <a:solidFill>
                  <a:prstClr val="black"/>
                </a:solidFill>
              </a:rPr>
              <a:t>По результатам ежегодных исследований, проводимых компаниями </a:t>
            </a:r>
            <a:r>
              <a:rPr lang="en-US" altLang="ru-RU" sz="2400" dirty="0">
                <a:solidFill>
                  <a:prstClr val="black"/>
                </a:solidFill>
              </a:rPr>
              <a:t>HH.ru </a:t>
            </a:r>
            <a:r>
              <a:rPr lang="ru-RU" altLang="ru-RU" sz="2400" dirty="0">
                <a:solidFill>
                  <a:prstClr val="black"/>
                </a:solidFill>
              </a:rPr>
              <a:t>и </a:t>
            </a:r>
            <a:r>
              <a:rPr lang="en-US" altLang="ru-RU" sz="2400" dirty="0">
                <a:solidFill>
                  <a:prstClr val="black"/>
                </a:solidFill>
              </a:rPr>
              <a:t>Career.ru</a:t>
            </a:r>
            <a:r>
              <a:rPr lang="ru-RU" altLang="ru-RU" sz="2400" dirty="0">
                <a:solidFill>
                  <a:prstClr val="black"/>
                </a:solidFill>
              </a:rPr>
              <a:t>, Юридический факультет РГГУ входит в число лидеров по запросам работодателей на поиск высококвалифицированных юристов. </a:t>
            </a:r>
            <a:br>
              <a:rPr lang="ru-RU" altLang="ru-RU" dirty="0">
                <a:solidFill>
                  <a:prstClr val="black"/>
                </a:solidFill>
              </a:rPr>
            </a:br>
            <a:endParaRPr lang="ru-RU" dirty="0">
              <a:solidFill>
                <a:prstClr val="black"/>
              </a:solidFill>
            </a:endParaRP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7005" y="3927487"/>
            <a:ext cx="1709471" cy="1709471"/>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0620" y="3896605"/>
            <a:ext cx="1771234" cy="1771234"/>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852" y="3870432"/>
            <a:ext cx="1656092" cy="1727894"/>
          </a:xfrm>
          <a:prstGeom prst="rect">
            <a:avLst/>
          </a:prstGeom>
        </p:spPr>
      </p:pic>
      <p:sp>
        <p:nvSpPr>
          <p:cNvPr id="17" name="Прямоугольник 16"/>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8" name="Прямоугольник 17"/>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prstClr val="white">
                    <a:alpha val="59000"/>
                  </a:prstClr>
                </a:solidFill>
              </a:rPr>
              <a:t>rsuh.ru</a:t>
            </a:r>
          </a:p>
        </p:txBody>
      </p:sp>
    </p:spTree>
    <p:extLst>
      <p:ext uri="{BB962C8B-B14F-4D97-AF65-F5344CB8AC3E}">
        <p14:creationId xmlns:p14="http://schemas.microsoft.com/office/powerpoint/2010/main" val="1546302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Прямоугольник 8"/>
          <p:cNvSpPr/>
          <p:nvPr/>
        </p:nvSpPr>
        <p:spPr>
          <a:xfrm>
            <a:off x="5455519" y="2924387"/>
            <a:ext cx="6593840" cy="2566087"/>
          </a:xfrm>
          <a:prstGeom prst="rect">
            <a:avLst/>
          </a:prstGeom>
        </p:spPr>
        <p:txBody>
          <a:bodyPr wrap="square">
            <a:spAutoFit/>
          </a:bodyPr>
          <a:lstStyle/>
          <a:p>
            <a:pPr>
              <a:buSzPts val="1300"/>
              <a:buFont typeface="Arial" panose="020B0604020202020204" pitchFamily="34" charset="0"/>
              <a:buNone/>
              <a:defRPr/>
            </a:pPr>
            <a:r>
              <a:rPr lang="ru-RU" altLang="ru-RU" sz="2000" b="1" dirty="0">
                <a:solidFill>
                  <a:srgbClr val="19325F"/>
                </a:solidFill>
              </a:rPr>
              <a:t>Среди наших партнеров, регулярно предлагающих вакансии студентам и выпускникам ЮФ РГГУ:</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altLang="ru-RU" sz="1750" dirty="0"/>
              <a:t>Управление судебного департамента в г. Москве (все суды общей юрисдикции в г. Москве);</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altLang="ru-RU" sz="1750" dirty="0"/>
              <a:t>Следственный комитет России;</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altLang="ru-RU" sz="1750" dirty="0"/>
              <a:t>Главное следственное управление ГУ МВД России по г. Москве;</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altLang="ru-RU" sz="1750" dirty="0"/>
              <a:t>Управление Федеральной налоговой службы по г. Москве;</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altLang="ru-RU" sz="1750" dirty="0"/>
              <a:t>Территориальное управление </a:t>
            </a:r>
            <a:r>
              <a:rPr lang="ru-RU" altLang="ru-RU" sz="1750" dirty="0" err="1"/>
              <a:t>Росимущества</a:t>
            </a:r>
            <a:r>
              <a:rPr lang="ru-RU" altLang="ru-RU" sz="1750" dirty="0"/>
              <a:t> в г. Москве и др.</a:t>
            </a: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l="3876" t="1197" r="23996"/>
          <a:stretch/>
        </p:blipFill>
        <p:spPr>
          <a:xfrm>
            <a:off x="1" y="-1"/>
            <a:ext cx="5323438" cy="5978009"/>
          </a:xfrm>
          <a:prstGeom prst="rect">
            <a:avLst/>
          </a:prstGeom>
        </p:spPr>
      </p:pic>
      <p:sp>
        <p:nvSpPr>
          <p:cNvPr id="16" name="Прямоугольник 15"/>
          <p:cNvSpPr/>
          <p:nvPr/>
        </p:nvSpPr>
        <p:spPr>
          <a:xfrm>
            <a:off x="0" y="-1"/>
            <a:ext cx="5323439" cy="98552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93735" y="137605"/>
            <a:ext cx="12029439" cy="769441"/>
          </a:xfrm>
          <a:prstGeom prst="rect">
            <a:avLst/>
          </a:prstGeom>
          <a:noFill/>
        </p:spPr>
        <p:txBody>
          <a:bodyPr wrap="square" rtlCol="0">
            <a:spAutoFit/>
          </a:bodyPr>
          <a:lstStyle/>
          <a:p>
            <a:pPr algn="ctr"/>
            <a:r>
              <a:rPr lang="ru-RU" sz="2200" b="1" dirty="0">
                <a:solidFill>
                  <a:srgbClr val="19325F"/>
                </a:solidFill>
                <a:latin typeface="Arial Black" panose="020B0A04020102020204" pitchFamily="34" charset="0"/>
                <a:sym typeface="Raleway ExtraBold" charset="0"/>
              </a:rPr>
              <a:t>ТРУДОУСТРОЙСТВО СТУДЕНТОВ И ВЫПУСКНИКОВ ЮРИДИЧЕСКОГО ФАКУЛЬТЕТА РГГУ</a:t>
            </a:r>
          </a:p>
        </p:txBody>
      </p:sp>
      <p:sp>
        <p:nvSpPr>
          <p:cNvPr id="17" name="Прямоугольник 16"/>
          <p:cNvSpPr/>
          <p:nvPr/>
        </p:nvSpPr>
        <p:spPr>
          <a:xfrm>
            <a:off x="5333998" y="985520"/>
            <a:ext cx="6868561" cy="1695097"/>
          </a:xfrm>
          <a:prstGeom prst="rect">
            <a:avLst/>
          </a:prstGeom>
          <a:solidFill>
            <a:schemeClr val="bg1">
              <a:lumMod val="8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5455519" y="1272712"/>
            <a:ext cx="6593840" cy="1200329"/>
          </a:xfrm>
          <a:prstGeom prst="rect">
            <a:avLst/>
          </a:prstGeom>
        </p:spPr>
        <p:txBody>
          <a:bodyPr wrap="square">
            <a:spAutoFit/>
          </a:bodyPr>
          <a:lstStyle/>
          <a:p>
            <a:pPr algn="just">
              <a:spcBef>
                <a:spcPct val="0"/>
              </a:spcBef>
              <a:spcAft>
                <a:spcPct val="0"/>
              </a:spcAft>
            </a:pPr>
            <a:r>
              <a:rPr lang="ru-RU" altLang="ru-RU" dirty="0"/>
              <a:t>Фундаментальная комплексная, в том числе и практическая, подготовка студентов Юридического факультета позволяет им уже после 3 курса получать интересные предложения по трудоустройству.</a:t>
            </a:r>
          </a:p>
        </p:txBody>
      </p:sp>
      <p:sp>
        <p:nvSpPr>
          <p:cNvPr id="15" name="Прямоугольник 14"/>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8" name="Прямоугольник 17"/>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spTree>
    <p:extLst>
      <p:ext uri="{BB962C8B-B14F-4D97-AF65-F5344CB8AC3E}">
        <p14:creationId xmlns:p14="http://schemas.microsoft.com/office/powerpoint/2010/main" val="3649475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Прямоугольник 8"/>
          <p:cNvSpPr/>
          <p:nvPr/>
        </p:nvSpPr>
        <p:spPr>
          <a:xfrm>
            <a:off x="449656" y="420939"/>
            <a:ext cx="11509972" cy="1626664"/>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rPr>
              <a:t>КУРАТОРЫ ЮРИДИЧЕСКОГО ФАКУЛЬТЕТА РГГУ – ЭТО САМЫЕ</a:t>
            </a:r>
            <a:br>
              <a:rPr lang="ru-RU" altLang="ru-RU" sz="2200" b="1" dirty="0">
                <a:solidFill>
                  <a:srgbClr val="19325F"/>
                </a:solidFill>
                <a:latin typeface="Arial Black" panose="020B0A04020102020204" pitchFamily="34" charset="0"/>
              </a:rPr>
            </a:br>
            <a:r>
              <a:rPr lang="ru-RU" altLang="ru-RU" sz="2200" b="1" dirty="0">
                <a:solidFill>
                  <a:srgbClr val="19325F"/>
                </a:solidFill>
                <a:latin typeface="Arial Black" panose="020B0A04020102020204" pitchFamily="34" charset="0"/>
              </a:rPr>
              <a:t>НАДЕЖНЫЕ И ВЕРНЫЕ СТАРШИЕ ТОВАРИЩИ ДЛЯ ПОДОПЕЧНЫХ СТУДЕНТОВ, КОТОРЫЕ ВСЕГДА РЯДОМ, И ГОТОВЫ ПРОТЯНУТЬ РУКУ ПОМОЩИ И ПОДДЕРЖКИ В ЛЮБОЙ СИТУАЦИИ</a:t>
            </a:r>
            <a:endParaRPr lang="ru-RU" sz="2200" b="1" dirty="0">
              <a:solidFill>
                <a:srgbClr val="19325F"/>
              </a:solidFill>
              <a:latin typeface="Arial Black" panose="020B0A04020102020204" pitchFamily="34" charset="0"/>
            </a:endParaRPr>
          </a:p>
        </p:txBody>
      </p:sp>
      <p:sp>
        <p:nvSpPr>
          <p:cNvPr id="10" name="Прямоугольник 9"/>
          <p:cNvSpPr/>
          <p:nvPr/>
        </p:nvSpPr>
        <p:spPr>
          <a:xfrm>
            <a:off x="2970196" y="2561816"/>
            <a:ext cx="8599504" cy="3348609"/>
          </a:xfrm>
          <a:prstGeom prst="rect">
            <a:avLst/>
          </a:prstGeom>
        </p:spPr>
        <p:txBody>
          <a:bodyPr wrap="square">
            <a:spAutoFit/>
          </a:bodyPr>
          <a:lstStyle/>
          <a:p>
            <a:pPr marL="85725" indent="371475" algn="just">
              <a:lnSpc>
                <a:spcPct val="115000"/>
              </a:lnSpc>
              <a:spcBef>
                <a:spcPct val="0"/>
              </a:spcBef>
              <a:spcAft>
                <a:spcPct val="0"/>
              </a:spcAft>
              <a:buClr>
                <a:schemeClr val="accent1"/>
              </a:buClr>
            </a:pPr>
            <a:r>
              <a:rPr lang="ru-RU" altLang="ru-RU" sz="2000" b="1" dirty="0">
                <a:solidFill>
                  <a:srgbClr val="D6421B"/>
                </a:solidFill>
              </a:rPr>
              <a:t>Кураторство</a:t>
            </a:r>
            <a:r>
              <a:rPr lang="ru-RU" altLang="ru-RU" sz="1600" dirty="0"/>
              <a:t> — незаменимая и, при правильной организации, эффективная система взаимодействия преподавателей и студентов, которая позволяет решать многие задачи для успешной адаптации в новом учебном коллективе, в новом городе или даже стране, для организации учебного и времени для выполнения домашних заданий и для проведения досуга. </a:t>
            </a:r>
          </a:p>
          <a:p>
            <a:pPr marL="85725" indent="371475" algn="just">
              <a:lnSpc>
                <a:spcPct val="115000"/>
              </a:lnSpc>
              <a:spcBef>
                <a:spcPct val="0"/>
              </a:spcBef>
              <a:spcAft>
                <a:spcPct val="0"/>
              </a:spcAft>
              <a:buClr>
                <a:schemeClr val="accent1"/>
              </a:buClr>
            </a:pPr>
            <a:endParaRPr lang="ru-RU" altLang="ru-RU" sz="1600" dirty="0"/>
          </a:p>
          <a:p>
            <a:pPr marL="85725" indent="371475" algn="just">
              <a:lnSpc>
                <a:spcPct val="115000"/>
              </a:lnSpc>
              <a:spcBef>
                <a:spcPct val="0"/>
              </a:spcBef>
              <a:spcAft>
                <a:spcPct val="0"/>
              </a:spcAft>
              <a:buClr>
                <a:schemeClr val="accent1"/>
              </a:buClr>
            </a:pPr>
            <a:r>
              <a:rPr lang="ru-RU" altLang="ru-RU" sz="2000" b="1" dirty="0">
                <a:solidFill>
                  <a:srgbClr val="D6421B"/>
                </a:solidFill>
              </a:rPr>
              <a:t>Куратор в РГГУ </a:t>
            </a:r>
            <a:r>
              <a:rPr lang="ru-RU" altLang="ru-RU" sz="1600" dirty="0"/>
              <a:t>– это именно тот неравнодушный человек, который является не только преподавателем, но и наставником, старшим надежным товарищем, способным решить любую сложную ситуацию, дать своевременный и нужный совет, передать молодежи жизненный опыт, знания, традиции, оказать исключительно положительное воздействие на их мировоззрение и поведение.</a:t>
            </a:r>
          </a:p>
        </p:txBody>
      </p:sp>
      <p:sp>
        <p:nvSpPr>
          <p:cNvPr id="11" name="Прямоугольник 10"/>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2" name="Прямоугольник 11"/>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45" y="2302934"/>
            <a:ext cx="2455906" cy="3683859"/>
          </a:xfrm>
          <a:prstGeom prst="rect">
            <a:avLst/>
          </a:prstGeom>
        </p:spPr>
      </p:pic>
    </p:spTree>
    <p:extLst>
      <p:ext uri="{BB962C8B-B14F-4D97-AF65-F5344CB8AC3E}">
        <p14:creationId xmlns:p14="http://schemas.microsoft.com/office/powerpoint/2010/main" val="283633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0" name="Прямоугольник 9"/>
          <p:cNvSpPr/>
          <p:nvPr/>
        </p:nvSpPr>
        <p:spPr>
          <a:xfrm>
            <a:off x="-59261" y="1338697"/>
            <a:ext cx="5961447" cy="4458144"/>
          </a:xfrm>
          <a:prstGeom prst="rect">
            <a:avLst/>
          </a:prstGeom>
        </p:spPr>
        <p:txBody>
          <a:bodyPr wrap="square">
            <a:spAutoFit/>
          </a:bodyPr>
          <a:lstStyle/>
          <a:p>
            <a:pPr marL="85725" indent="371475">
              <a:lnSpc>
                <a:spcPct val="115000"/>
              </a:lnSpc>
              <a:spcBef>
                <a:spcPct val="0"/>
              </a:spcBef>
              <a:spcAft>
                <a:spcPct val="0"/>
              </a:spcAft>
              <a:buClr>
                <a:schemeClr val="accent1"/>
              </a:buClr>
            </a:pPr>
            <a:r>
              <a:rPr lang="ru-RU" altLang="ru-RU" sz="2000" b="1" dirty="0">
                <a:solidFill>
                  <a:srgbClr val="D6421B"/>
                </a:solidFill>
              </a:rPr>
              <a:t>Тим-лидеры нашего факультета</a:t>
            </a:r>
            <a:r>
              <a:rPr lang="ru-RU" altLang="ru-RU" dirty="0"/>
              <a:t> — это студенты старших курсов, которые всегда рядом и всегда готовы протянуть руку помощи и поддержки.</a:t>
            </a:r>
          </a:p>
          <a:p>
            <a:r>
              <a:rPr lang="ru-RU" dirty="0"/>
              <a:t>	</a:t>
            </a:r>
          </a:p>
          <a:p>
            <a:r>
              <a:rPr lang="ru-RU" dirty="0"/>
              <a:t>	</a:t>
            </a:r>
            <a:r>
              <a:rPr lang="ru-RU" sz="2000" b="1" dirty="0">
                <a:solidFill>
                  <a:srgbClr val="D6421B"/>
                </a:solidFill>
              </a:rPr>
              <a:t>Чем занимается Тим-лидер?</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a:t>Формирует ответственное отношение к учёбе;</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a:t>Проводит адаптационные мероприятия;</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a:t>Тесно взаимодействует с администрацией факультета;</a:t>
            </a:r>
          </a:p>
          <a:p>
            <a:pPr marL="271463" indent="-195263" algn="just">
              <a:lnSpc>
                <a:spcPct val="115000"/>
              </a:lnSpc>
              <a:buClr>
                <a:srgbClr val="C00000"/>
              </a:buClr>
              <a:buSzPct val="120000"/>
              <a:buFont typeface="Wingdings" panose="05000000000000000000" pitchFamily="2" charset="2"/>
              <a:buChar char="§"/>
              <a:tabLst>
                <a:tab pos="271463" algn="l"/>
              </a:tabLst>
              <a:defRPr/>
            </a:pPr>
            <a:r>
              <a:rPr lang="ru-RU" sz="1750" dirty="0"/>
              <a:t>Вовлекает первокурсников в студенческую жизнь.</a:t>
            </a:r>
          </a:p>
          <a:p>
            <a:r>
              <a:rPr lang="ru-RU" altLang="ru-RU" dirty="0"/>
              <a:t> </a:t>
            </a:r>
          </a:p>
          <a:p>
            <a:pPr marL="85725" indent="371475">
              <a:lnSpc>
                <a:spcPct val="115000"/>
              </a:lnSpc>
              <a:spcBef>
                <a:spcPct val="0"/>
              </a:spcBef>
              <a:spcAft>
                <a:spcPct val="0"/>
              </a:spcAft>
              <a:buClr>
                <a:schemeClr val="accent1"/>
              </a:buClr>
            </a:pPr>
            <a:r>
              <a:rPr lang="ru-RU" altLang="ru-RU" dirty="0"/>
              <a:t>В течение первого семестра к каждой студенческой группе будет прикреплен доброволец из команды </a:t>
            </a:r>
            <a:r>
              <a:rPr lang="ru-RU" altLang="ru-RU" dirty="0" err="1"/>
              <a:t>тим</a:t>
            </a:r>
            <a:r>
              <a:rPr lang="ru-RU" altLang="ru-RU" dirty="0"/>
              <a:t>-лидеров, который будет отвечать на любые вопросы и помогать в каждой ситуации.</a:t>
            </a:r>
          </a:p>
        </p:txBody>
      </p:sp>
      <p:sp>
        <p:nvSpPr>
          <p:cNvPr id="11" name="Прямоугольник 10"/>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2" name="Прямоугольник 11"/>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l="4595" t="1624" r="695"/>
          <a:stretch/>
        </p:blipFill>
        <p:spPr>
          <a:xfrm>
            <a:off x="6470373" y="0"/>
            <a:ext cx="5721627" cy="5978014"/>
          </a:xfrm>
          <a:prstGeom prst="rect">
            <a:avLst/>
          </a:prstGeom>
        </p:spPr>
      </p:pic>
      <p:sp>
        <p:nvSpPr>
          <p:cNvPr id="9" name="Прямоугольник 8"/>
          <p:cNvSpPr/>
          <p:nvPr/>
        </p:nvSpPr>
        <p:spPr>
          <a:xfrm>
            <a:off x="0" y="235377"/>
            <a:ext cx="6357640" cy="847989"/>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rPr>
              <a:t>ТИМ-ЛИДЕРЫ ЮРИДИЧЕСКОГО ФАКУЛЬТЕТА РГГУ</a:t>
            </a:r>
            <a:endParaRPr lang="ru-RU" sz="2200" b="1" dirty="0">
              <a:solidFill>
                <a:srgbClr val="19325F"/>
              </a:solidFill>
              <a:latin typeface="Arial Black" panose="020B0A04020102020204" pitchFamily="34" charset="0"/>
            </a:endParaRPr>
          </a:p>
        </p:txBody>
      </p:sp>
    </p:spTree>
    <p:extLst>
      <p:ext uri="{BB962C8B-B14F-4D97-AF65-F5344CB8AC3E}">
        <p14:creationId xmlns:p14="http://schemas.microsoft.com/office/powerpoint/2010/main" val="3118142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88001"/>
            <a:ext cx="5138530" cy="3425686"/>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Прямоугольник 8"/>
          <p:cNvSpPr/>
          <p:nvPr/>
        </p:nvSpPr>
        <p:spPr>
          <a:xfrm>
            <a:off x="6555516" y="275220"/>
            <a:ext cx="3507692" cy="458652"/>
          </a:xfrm>
          <a:prstGeom prst="rect">
            <a:avLst/>
          </a:prstGeom>
        </p:spPr>
        <p:txBody>
          <a:bodyPr wrap="none">
            <a:spAutoFit/>
          </a:bodyPr>
          <a:lstStyle/>
          <a:p>
            <a:pPr algn="ctr">
              <a:lnSpc>
                <a:spcPct val="115000"/>
              </a:lnSpc>
              <a:spcBef>
                <a:spcPct val="0"/>
              </a:spcBef>
              <a:spcAft>
                <a:spcPct val="0"/>
              </a:spcAft>
              <a:buClr>
                <a:schemeClr val="accent1"/>
              </a:buClr>
              <a:defRPr/>
            </a:pPr>
            <a:r>
              <a:rPr lang="ru-RU" b="1" dirty="0">
                <a:solidFill>
                  <a:srgbClr val="073763"/>
                </a:solidFill>
                <a:latin typeface="Raleway" charset="0"/>
                <a:cs typeface="Arial" charset="0"/>
                <a:sym typeface="Raleway" charset="0"/>
              </a:rPr>
              <a:t> </a:t>
            </a:r>
            <a:r>
              <a:rPr lang="ru-RU" sz="2200" b="1" dirty="0">
                <a:solidFill>
                  <a:srgbClr val="19325F"/>
                </a:solidFill>
                <a:latin typeface="Arial Black" panose="020B0A04020102020204" pitchFamily="34" charset="0"/>
                <a:sym typeface="Raleway" charset="0"/>
              </a:rPr>
              <a:t>Спортивный </a:t>
            </a:r>
            <a:r>
              <a:rPr lang="ru-RU" sz="2200" b="1" dirty="0" err="1">
                <a:solidFill>
                  <a:srgbClr val="19325F"/>
                </a:solidFill>
                <a:latin typeface="Arial Black" panose="020B0A04020102020204" pitchFamily="34" charset="0"/>
                <a:sym typeface="Raleway" charset="0"/>
              </a:rPr>
              <a:t>юрфак</a:t>
            </a:r>
            <a:r>
              <a:rPr lang="ru-RU" sz="2200" b="1" dirty="0">
                <a:solidFill>
                  <a:srgbClr val="19325F"/>
                </a:solidFill>
                <a:latin typeface="Arial Black" panose="020B0A04020102020204" pitchFamily="34" charset="0"/>
                <a:sym typeface="Raleway" charset="0"/>
              </a:rPr>
              <a:t> </a:t>
            </a:r>
            <a:endParaRPr lang="ru-RU" sz="2200" b="1" dirty="0">
              <a:solidFill>
                <a:srgbClr val="19325F"/>
              </a:solidFill>
              <a:latin typeface="Arial Black" panose="020B0A04020102020204" pitchFamily="34" charset="0"/>
            </a:endParaRPr>
          </a:p>
        </p:txBody>
      </p:sp>
      <p:sp>
        <p:nvSpPr>
          <p:cNvPr id="10" name="Прямоугольник 9"/>
          <p:cNvSpPr/>
          <p:nvPr/>
        </p:nvSpPr>
        <p:spPr>
          <a:xfrm>
            <a:off x="5762973" y="943037"/>
            <a:ext cx="5310061" cy="2031325"/>
          </a:xfrm>
          <a:prstGeom prst="rect">
            <a:avLst/>
          </a:prstGeom>
        </p:spPr>
        <p:txBody>
          <a:bodyPr wrap="square">
            <a:spAutoFit/>
          </a:bodyPr>
          <a:lstStyle/>
          <a:p>
            <a:pPr algn="just"/>
            <a:r>
              <a:rPr lang="ru-RU" altLang="ru-RU" dirty="0">
                <a:sym typeface="Verdana" panose="020B0604030504040204" pitchFamily="34" charset="0"/>
              </a:rPr>
              <a:t>РГГУ в обязательном порядке обеспечивает студентам условия для занятий по физической культуре, организует и регулярно проводит учения и тренировки по гражданской обороне и защите от чрезвычайных ситуаций в мирное и военное время, а также по обеспечению пожарной безопасности (основы безопасности жизнедеятельности).</a:t>
            </a:r>
            <a:endParaRPr lang="ru-RU" dirty="0"/>
          </a:p>
        </p:txBody>
      </p:sp>
      <p:sp>
        <p:nvSpPr>
          <p:cNvPr id="11" name="Прямоугольник 10"/>
          <p:cNvSpPr/>
          <p:nvPr/>
        </p:nvSpPr>
        <p:spPr>
          <a:xfrm>
            <a:off x="5762973" y="3183527"/>
            <a:ext cx="5310061" cy="2585323"/>
          </a:xfrm>
          <a:prstGeom prst="rect">
            <a:avLst/>
          </a:prstGeom>
        </p:spPr>
        <p:txBody>
          <a:bodyPr wrap="square">
            <a:spAutoFit/>
          </a:bodyPr>
          <a:lstStyle/>
          <a:p>
            <a:pPr algn="just"/>
            <a:r>
              <a:rPr lang="ru-RU" altLang="ru-RU" dirty="0">
                <a:sym typeface="Verdana" panose="020B0604030504040204" pitchFamily="34" charset="0"/>
              </a:rPr>
              <a:t>Помимо учебы, вуз предоставляет студентам большие возможности для самореализации </a:t>
            </a:r>
            <a:r>
              <a:rPr lang="ru-RU" altLang="ru-RU" dirty="0">
                <a:sym typeface="Verdana" panose="020B0604030504040204" pitchFamily="34" charset="0"/>
                <a:hlinkClick r:id="rId4"/>
              </a:rPr>
              <a:t>в спорте</a:t>
            </a:r>
            <a:r>
              <a:rPr lang="ru-RU" altLang="ru-RU" dirty="0">
                <a:sym typeface="Verdana" panose="020B0604030504040204" pitchFamily="34" charset="0"/>
              </a:rPr>
              <a:t>. В РГГУ действует большое количество секций:</a:t>
            </a:r>
          </a:p>
          <a:p>
            <a:pPr algn="just">
              <a:buClr>
                <a:srgbClr val="073763"/>
              </a:buClr>
              <a:buSzPts val="1200"/>
              <a:buFont typeface="Verdana" panose="020B0604030504040204" pitchFamily="34" charset="0"/>
              <a:buChar char="-"/>
            </a:pPr>
            <a:r>
              <a:rPr lang="ru-RU" altLang="ru-RU" dirty="0">
                <a:sym typeface="Verdana" panose="020B0604030504040204" pitchFamily="34" charset="0"/>
              </a:rPr>
              <a:t>футбольная команда юридического факультета со своим фан-клубом;</a:t>
            </a:r>
          </a:p>
          <a:p>
            <a:pPr algn="just">
              <a:buClr>
                <a:srgbClr val="073763"/>
              </a:buClr>
              <a:buSzPts val="1200"/>
              <a:buFont typeface="Verdana" panose="020B0604030504040204" pitchFamily="34" charset="0"/>
              <a:buChar char="-"/>
            </a:pPr>
            <a:r>
              <a:rPr lang="ru-RU" altLang="ru-RU" dirty="0">
                <a:sym typeface="Verdana" panose="020B0604030504040204" pitchFamily="34" charset="0"/>
              </a:rPr>
              <a:t>сборные РГГУ по разным видам спорта: плавание, лыжи, волейбол, великолепная команда </a:t>
            </a:r>
            <a:r>
              <a:rPr lang="ru-RU" altLang="ru-RU" dirty="0" err="1">
                <a:sym typeface="Verdana" panose="020B0604030504040204" pitchFamily="34" charset="0"/>
              </a:rPr>
              <a:t>чирлидеров</a:t>
            </a:r>
            <a:r>
              <a:rPr lang="ru-RU" altLang="ru-RU" dirty="0">
                <a:sym typeface="Verdana" panose="020B0604030504040204" pitchFamily="34" charset="0"/>
              </a:rPr>
              <a:t> и др.</a:t>
            </a: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3" name="Прямоугольник 12"/>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pic>
        <p:nvPicPr>
          <p:cNvPr id="14" name="Рисунок 13"/>
          <p:cNvPicPr>
            <a:picLocks noChangeAspect="1"/>
          </p:cNvPicPr>
          <p:nvPr/>
        </p:nvPicPr>
        <p:blipFill rotWithShape="1">
          <a:blip r:embed="rId5" cstate="print">
            <a:extLst>
              <a:ext uri="{28A0092B-C50C-407E-A947-70E740481C1C}">
                <a14:useLocalDpi xmlns:a14="http://schemas.microsoft.com/office/drawing/2010/main" val="0"/>
              </a:ext>
            </a:extLst>
          </a:blip>
          <a:srcRect l="12732" t="13681" r="14302" b="14490"/>
          <a:stretch/>
        </p:blipFill>
        <p:spPr>
          <a:xfrm>
            <a:off x="0" y="-37009"/>
            <a:ext cx="5138530" cy="3372919"/>
          </a:xfrm>
          <a:prstGeom prst="rect">
            <a:avLst/>
          </a:prstGeom>
        </p:spPr>
      </p:pic>
    </p:spTree>
    <p:extLst>
      <p:ext uri="{BB962C8B-B14F-4D97-AF65-F5344CB8AC3E}">
        <p14:creationId xmlns:p14="http://schemas.microsoft.com/office/powerpoint/2010/main" val="1452388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l="34524" r="8252" b="12834"/>
          <a:stretch/>
        </p:blipFill>
        <p:spPr>
          <a:xfrm>
            <a:off x="6202017" y="-1"/>
            <a:ext cx="5989983" cy="6082749"/>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4"/>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0" name="Прямоугольник 9"/>
          <p:cNvSpPr/>
          <p:nvPr/>
        </p:nvSpPr>
        <p:spPr>
          <a:xfrm>
            <a:off x="0" y="1946001"/>
            <a:ext cx="5983357" cy="2879634"/>
          </a:xfrm>
          <a:prstGeom prst="rect">
            <a:avLst/>
          </a:prstGeom>
        </p:spPr>
        <p:txBody>
          <a:bodyPr wrap="square">
            <a:spAutoFit/>
          </a:bodyPr>
          <a:lstStyle/>
          <a:p>
            <a:pPr marL="271463" indent="-195263" algn="just">
              <a:lnSpc>
                <a:spcPct val="115000"/>
              </a:lnSpc>
              <a:spcBef>
                <a:spcPct val="0"/>
              </a:spcBef>
              <a:spcAft>
                <a:spcPct val="0"/>
              </a:spcAft>
              <a:buClr>
                <a:srgbClr val="C00000"/>
              </a:buClr>
              <a:buSzPct val="120000"/>
              <a:buFont typeface="Wingdings" panose="05000000000000000000" pitchFamily="2" charset="2"/>
              <a:buChar char="§"/>
              <a:tabLst>
                <a:tab pos="271463" algn="l"/>
              </a:tabLst>
              <a:defRPr/>
            </a:pPr>
            <a:r>
              <a:rPr lang="ru-RU" altLang="ru-RU" sz="1750" dirty="0"/>
              <a:t>СОВРЕМЕННАЯ И МНОГОФУНКЦИОНАЛЬНАЯ ЭЛЕКТРОННАЯ ОБРАЗОВАТЕЛЬНАЯ СРЕДА;</a:t>
            </a:r>
          </a:p>
          <a:p>
            <a:pPr marL="271463" indent="-195263" algn="just">
              <a:lnSpc>
                <a:spcPct val="115000"/>
              </a:lnSpc>
              <a:spcBef>
                <a:spcPct val="0"/>
              </a:spcBef>
              <a:spcAft>
                <a:spcPct val="0"/>
              </a:spcAft>
              <a:buClr>
                <a:srgbClr val="C00000"/>
              </a:buClr>
              <a:buSzPct val="120000"/>
              <a:buFont typeface="Wingdings" panose="05000000000000000000" pitchFamily="2" charset="2"/>
              <a:buChar char="§"/>
              <a:tabLst>
                <a:tab pos="271463" algn="l"/>
              </a:tabLst>
              <a:defRPr/>
            </a:pPr>
            <a:r>
              <a:rPr lang="ru-RU" altLang="ru-RU" sz="1750" dirty="0"/>
              <a:t>НАУЧНАЯ БИБЛИОТЕКА РГГУ - ОДИН ИЗ КРУПНЕЙШИХ ИНФОРМАЦИОННЫХ БИБЛИОТЕЧНЫХ КОМПЛЕКСОВ РОССИИ; </a:t>
            </a:r>
          </a:p>
          <a:p>
            <a:pPr marL="271463" indent="-195263" algn="just">
              <a:lnSpc>
                <a:spcPct val="115000"/>
              </a:lnSpc>
              <a:spcBef>
                <a:spcPct val="0"/>
              </a:spcBef>
              <a:spcAft>
                <a:spcPct val="0"/>
              </a:spcAft>
              <a:buClr>
                <a:srgbClr val="C00000"/>
              </a:buClr>
              <a:buSzPct val="120000"/>
              <a:buFont typeface="Wingdings" panose="05000000000000000000" pitchFamily="2" charset="2"/>
              <a:buChar char="§"/>
              <a:tabLst>
                <a:tab pos="271463" algn="l"/>
              </a:tabLst>
              <a:defRPr/>
            </a:pPr>
            <a:r>
              <a:rPr lang="ru-RU" altLang="ru-RU" sz="1750" dirty="0"/>
              <a:t>СОВРЕМЕННЫЙ И УДОБНЫЙ ЛИЧНЫЙ КАБИНЕТ СТУДЕНТА;</a:t>
            </a:r>
          </a:p>
          <a:p>
            <a:pPr marL="271463" indent="-195263" algn="just">
              <a:lnSpc>
                <a:spcPct val="115000"/>
              </a:lnSpc>
              <a:spcBef>
                <a:spcPct val="0"/>
              </a:spcBef>
              <a:spcAft>
                <a:spcPct val="0"/>
              </a:spcAft>
              <a:buClr>
                <a:srgbClr val="C00000"/>
              </a:buClr>
              <a:buSzPct val="120000"/>
              <a:buFont typeface="Wingdings" panose="05000000000000000000" pitchFamily="2" charset="2"/>
              <a:buChar char="§"/>
              <a:tabLst>
                <a:tab pos="271463" algn="l"/>
              </a:tabLst>
              <a:defRPr/>
            </a:pPr>
            <a:r>
              <a:rPr lang="ru-RU" altLang="ru-RU" sz="1750" dirty="0"/>
              <a:t>САМЫЕ ПРОДВИНУТЫЕ И ИНФОРМАТИВНЫЕ ОФИЦИАЛЬНЫЕ ПРОФИЛИ В СОЦСЕТЯХ! </a:t>
            </a:r>
          </a:p>
        </p:txBody>
      </p:sp>
      <p:sp>
        <p:nvSpPr>
          <p:cNvPr id="11" name="Прямоугольник 10"/>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2" name="Прямоугольник 11"/>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sp>
        <p:nvSpPr>
          <p:cNvPr id="14" name="Прямоугольник 13"/>
          <p:cNvSpPr/>
          <p:nvPr/>
        </p:nvSpPr>
        <p:spPr>
          <a:xfrm>
            <a:off x="6202017" y="13769"/>
            <a:ext cx="5989983" cy="1187797"/>
          </a:xfrm>
          <a:prstGeom prst="rect">
            <a:avLst/>
          </a:prstGeom>
          <a:solidFill>
            <a:schemeClr val="bg1">
              <a:alpha val="7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0" y="183672"/>
            <a:ext cx="12192000" cy="847989"/>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sym typeface="Raleway" charset="-52"/>
              </a:rPr>
              <a:t>ЦИФРОВИЗАЦИЯ ОБРАЗОВАТЕЛЬНОЙ СРЕДЫ ДЛЯ УСПЕШНОГО ОСВОЕНИЯ ПРАВОВЫХ НАУК </a:t>
            </a:r>
            <a:endParaRPr lang="ru-RU" sz="2200" b="1" dirty="0">
              <a:solidFill>
                <a:srgbClr val="19325F"/>
              </a:solidFill>
              <a:latin typeface="Arial Black" panose="020B0A04020102020204" pitchFamily="34" charset="0"/>
            </a:endParaRPr>
          </a:p>
        </p:txBody>
      </p:sp>
    </p:spTree>
    <p:extLst>
      <p:ext uri="{BB962C8B-B14F-4D97-AF65-F5344CB8AC3E}">
        <p14:creationId xmlns:p14="http://schemas.microsoft.com/office/powerpoint/2010/main" val="416037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1659" y="2305503"/>
            <a:ext cx="4896678" cy="3672509"/>
          </a:xfrm>
          <a:prstGeom prst="rect">
            <a:avLst/>
          </a:prstGeom>
        </p:spPr>
      </p:pic>
      <p:pic>
        <p:nvPicPr>
          <p:cNvPr id="18" name="Рисунок 17"/>
          <p:cNvPicPr>
            <a:picLocks noChangeAspect="1"/>
          </p:cNvPicPr>
          <p:nvPr/>
        </p:nvPicPr>
        <p:blipFill rotWithShape="1">
          <a:blip r:embed="rId4" cstate="print">
            <a:extLst>
              <a:ext uri="{28A0092B-C50C-407E-A947-70E740481C1C}">
                <a14:useLocalDpi xmlns:a14="http://schemas.microsoft.com/office/drawing/2010/main" val="0"/>
              </a:ext>
            </a:extLst>
          </a:blip>
          <a:srcRect l="234" t="-311" r="-234" b="18296"/>
          <a:stretch/>
        </p:blipFill>
        <p:spPr>
          <a:xfrm>
            <a:off x="-1" y="3468757"/>
            <a:ext cx="5203135" cy="3197693"/>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5"/>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6" name="Прямоугольник 15"/>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7" name="Прямоугольник 16"/>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5203136" cy="3468757"/>
          </a:xfrm>
          <a:prstGeom prst="rect">
            <a:avLst/>
          </a:prstGeom>
        </p:spPr>
      </p:pic>
      <p:sp>
        <p:nvSpPr>
          <p:cNvPr id="9" name="Прямоугольник 8"/>
          <p:cNvSpPr/>
          <p:nvPr/>
        </p:nvSpPr>
        <p:spPr>
          <a:xfrm>
            <a:off x="5537199" y="717248"/>
            <a:ext cx="6451599" cy="871008"/>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sym typeface="Raleway" charset="-52"/>
              </a:rPr>
              <a:t>НА НАШЕМ ФАКУЛЬТЕТЕ САМАЯ ИНТЕРЕСНАЯ СТУДЕНЧЕСКАЯ ЖИЗНЬ!</a:t>
            </a:r>
            <a:endParaRPr lang="ru-RU" sz="2200" b="1" dirty="0">
              <a:solidFill>
                <a:srgbClr val="19325F"/>
              </a:solidFill>
              <a:latin typeface="Arial Black" panose="020B0A04020102020204" pitchFamily="34" charset="0"/>
            </a:endParaRPr>
          </a:p>
        </p:txBody>
      </p:sp>
      <p:pic>
        <p:nvPicPr>
          <p:cNvPr id="20" name="Рисунок 19"/>
          <p:cNvPicPr>
            <a:picLocks noChangeAspect="1"/>
          </p:cNvPicPr>
          <p:nvPr/>
        </p:nvPicPr>
        <p:blipFill rotWithShape="1">
          <a:blip r:embed="rId7" cstate="print">
            <a:extLst>
              <a:ext uri="{28A0092B-C50C-407E-A947-70E740481C1C}">
                <a14:useLocalDpi xmlns:a14="http://schemas.microsoft.com/office/drawing/2010/main" val="0"/>
              </a:ext>
            </a:extLst>
          </a:blip>
          <a:srcRect t="8774" r="5941"/>
          <a:stretch/>
        </p:blipFill>
        <p:spPr>
          <a:xfrm>
            <a:off x="9352345" y="2305878"/>
            <a:ext cx="2839656" cy="3672128"/>
          </a:xfrm>
          <a:prstGeom prst="rect">
            <a:avLst/>
          </a:prstGeom>
        </p:spPr>
      </p:pic>
    </p:spTree>
    <p:extLst>
      <p:ext uri="{BB962C8B-B14F-4D97-AF65-F5344CB8AC3E}">
        <p14:creationId xmlns:p14="http://schemas.microsoft.com/office/powerpoint/2010/main" val="1546222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Прямоугольник 8"/>
          <p:cNvSpPr/>
          <p:nvPr/>
        </p:nvSpPr>
        <p:spPr>
          <a:xfrm>
            <a:off x="1041360" y="676121"/>
            <a:ext cx="10746252" cy="1815882"/>
          </a:xfrm>
          <a:prstGeom prst="rect">
            <a:avLst/>
          </a:prstGeom>
        </p:spPr>
        <p:txBody>
          <a:bodyPr wrap="square">
            <a:spAutoFit/>
          </a:bodyPr>
          <a:lstStyle/>
          <a:p>
            <a:pPr algn="ctr"/>
            <a:r>
              <a:rPr lang="ru-RU" altLang="ru-RU" sz="2200" b="1" dirty="0">
                <a:solidFill>
                  <a:srgbClr val="19325F"/>
                </a:solidFill>
                <a:latin typeface="Arial Black" panose="020B0A04020102020204" pitchFamily="34" charset="0"/>
                <a:sym typeface="Raleway" charset="-52"/>
              </a:rPr>
              <a:t>НА НАШЕМ ФАКУЛЬТЕТЕ  КАЖДЫЙ НАЧИНАЮЩИЙ ЮРИСТ ИМЕЕТ ВОЗМОЖНОСТЬ ИСПЫТАТЬ СВОИ СИЛЫ ПО ВСЕМ НАПРАВЛЕНИЯХМ ПРОФЕССИОДНАЛЬНОЙ ДЕЯТЕЛЬНОСТИ И ВЫБРАТЬ ИМЕННО ТО, В КОТОРОМ РЕАЛИЗУЕТ СЕБЯ, КАК СПЕЦИАЛИСТ!</a:t>
            </a:r>
            <a:endParaRPr lang="ru-RU" sz="2200" b="1" dirty="0">
              <a:solidFill>
                <a:srgbClr val="19325F"/>
              </a:solidFill>
              <a:latin typeface="Arial Black" panose="020B0A04020102020204" pitchFamily="34" charset="0"/>
            </a:endParaRPr>
          </a:p>
        </p:txBody>
      </p:sp>
      <p:sp>
        <p:nvSpPr>
          <p:cNvPr id="16" name="Прямоугольник 15"/>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7" name="Прямоугольник 16"/>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pic>
        <p:nvPicPr>
          <p:cNvPr id="20" name="Рисунок 19"/>
          <p:cNvPicPr>
            <a:picLocks noChangeAspect="1"/>
          </p:cNvPicPr>
          <p:nvPr/>
        </p:nvPicPr>
        <p:blipFill rotWithShape="1">
          <a:blip r:embed="rId4" cstate="print">
            <a:extLst>
              <a:ext uri="{28A0092B-C50C-407E-A947-70E740481C1C}">
                <a14:useLocalDpi xmlns:a14="http://schemas.microsoft.com/office/drawing/2010/main" val="0"/>
              </a:ext>
            </a:extLst>
          </a:blip>
          <a:srcRect l="5396" t="-7" r="11715" b="8678"/>
          <a:stretch/>
        </p:blipFill>
        <p:spPr>
          <a:xfrm>
            <a:off x="5152243" y="3048713"/>
            <a:ext cx="3856382" cy="2936635"/>
          </a:xfrm>
          <a:prstGeom prst="rect">
            <a:avLst/>
          </a:prstGeom>
        </p:spPr>
      </p:pic>
      <p:pic>
        <p:nvPicPr>
          <p:cNvPr id="22" name="Рисунок 21"/>
          <p:cNvPicPr>
            <a:picLocks noChangeAspect="1"/>
          </p:cNvPicPr>
          <p:nvPr/>
        </p:nvPicPr>
        <p:blipFill rotWithShape="1">
          <a:blip r:embed="rId5" cstate="print">
            <a:extLst>
              <a:ext uri="{28A0092B-C50C-407E-A947-70E740481C1C}">
                <a14:useLocalDpi xmlns:a14="http://schemas.microsoft.com/office/drawing/2010/main" val="0"/>
              </a:ext>
            </a:extLst>
          </a:blip>
          <a:srcRect b="12825"/>
          <a:stretch/>
        </p:blipFill>
        <p:spPr>
          <a:xfrm>
            <a:off x="41954" y="3048720"/>
            <a:ext cx="5040357" cy="2929286"/>
          </a:xfrm>
          <a:prstGeom prst="rect">
            <a:avLst/>
          </a:prstGeom>
        </p:spPr>
      </p:pic>
      <p:pic>
        <p:nvPicPr>
          <p:cNvPr id="23" name="Рисунок 22"/>
          <p:cNvPicPr>
            <a:picLocks noChangeAspect="1"/>
          </p:cNvPicPr>
          <p:nvPr/>
        </p:nvPicPr>
        <p:blipFill rotWithShape="1">
          <a:blip r:embed="rId6" cstate="print">
            <a:extLst>
              <a:ext uri="{28A0092B-C50C-407E-A947-70E740481C1C}">
                <a14:useLocalDpi xmlns:a14="http://schemas.microsoft.com/office/drawing/2010/main" val="0"/>
              </a:ext>
            </a:extLst>
          </a:blip>
          <a:srcRect l="3272" t="2170" r="5012"/>
          <a:stretch/>
        </p:blipFill>
        <p:spPr>
          <a:xfrm>
            <a:off x="9078840" y="3048713"/>
            <a:ext cx="3069307" cy="2929293"/>
          </a:xfrm>
          <a:prstGeom prst="rect">
            <a:avLst/>
          </a:prstGeom>
        </p:spPr>
      </p:pic>
    </p:spTree>
    <p:extLst>
      <p:ext uri="{BB962C8B-B14F-4D97-AF65-F5344CB8AC3E}">
        <p14:creationId xmlns:p14="http://schemas.microsoft.com/office/powerpoint/2010/main" val="608928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Прямоугольник 8"/>
          <p:cNvSpPr/>
          <p:nvPr/>
        </p:nvSpPr>
        <p:spPr>
          <a:xfrm>
            <a:off x="407585" y="1180110"/>
            <a:ext cx="11384341" cy="1107996"/>
          </a:xfrm>
          <a:prstGeom prst="rect">
            <a:avLst/>
          </a:prstGeom>
        </p:spPr>
        <p:txBody>
          <a:bodyPr wrap="square">
            <a:spAutoFit/>
          </a:bodyPr>
          <a:lstStyle/>
          <a:p>
            <a:pPr algn="ctr"/>
            <a:r>
              <a:rPr lang="ru-RU" altLang="ru-RU" sz="2200" b="1" dirty="0">
                <a:solidFill>
                  <a:srgbClr val="19325F"/>
                </a:solidFill>
                <a:latin typeface="Arial Black" panose="020B0A04020102020204" pitchFamily="34" charset="0"/>
                <a:sym typeface="Raleway" charset="-52"/>
              </a:rPr>
              <a:t>ТОТ САМЫЙ ЧУДЕСНЫЙ МИГ - ОТ ПЕРВОКУРСНИКА ДО ВЫПУСКНИКА ЮРИДИЧЕСКОГО ФАКУЛЬТЕТА РГГУ – ЛУЧШИЕ, ЗНАЧИМЫЕ, СВЕТЛЫЕ И ЯРКИЕ СОБЫТИЯ В ЖИЗНИ!</a:t>
            </a:r>
            <a:endParaRPr lang="ru-RU" sz="2200" b="1" dirty="0">
              <a:solidFill>
                <a:srgbClr val="19325F"/>
              </a:solidFill>
              <a:latin typeface="Arial Black" panose="020B0A04020102020204" pitchFamily="34" charset="0"/>
            </a:endParaRPr>
          </a:p>
        </p:txBody>
      </p:sp>
      <p:pic>
        <p:nvPicPr>
          <p:cNvPr id="10" name="Google Shape;305;p30"/>
          <p:cNvPicPr preferRelativeResize="0"/>
          <p:nvPr/>
        </p:nvPicPr>
        <p:blipFill rotWithShape="1">
          <a:blip r:embed="rId3"/>
          <a:srcRect l="3182" t="9326" r="7683" b="26836"/>
          <a:stretch/>
        </p:blipFill>
        <p:spPr>
          <a:xfrm>
            <a:off x="-1" y="2845987"/>
            <a:ext cx="5038174" cy="3132019"/>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2" name="Google Shape;303;p30"/>
          <p:cNvPicPr preferRelativeResize="0"/>
          <p:nvPr/>
        </p:nvPicPr>
        <p:blipFill rotWithShape="1">
          <a:blip r:embed="rId4"/>
          <a:srcRect b="17409"/>
          <a:stretch/>
        </p:blipFill>
        <p:spPr>
          <a:xfrm>
            <a:off x="9489010" y="2838212"/>
            <a:ext cx="2702990" cy="3139794"/>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7" name="Google Shape;306;p30"/>
          <p:cNvPicPr preferRelativeResize="0"/>
          <p:nvPr/>
        </p:nvPicPr>
        <p:blipFill rotWithShape="1">
          <a:blip r:embed="rId5"/>
          <a:srcRect l="9468" t="16477" r="15977" b="19852"/>
          <a:stretch/>
        </p:blipFill>
        <p:spPr>
          <a:xfrm>
            <a:off x="5038173" y="2838221"/>
            <a:ext cx="4450837" cy="3139785"/>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sp>
        <p:nvSpPr>
          <p:cNvPr id="18" name="Прямоугольник 17"/>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9" name="Прямоугольник 18"/>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spTree>
    <p:extLst>
      <p:ext uri="{BB962C8B-B14F-4D97-AF65-F5344CB8AC3E}">
        <p14:creationId xmlns:p14="http://schemas.microsoft.com/office/powerpoint/2010/main" val="2029825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0" name="Прямоугольник 9"/>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rPr>
              <a:t>ЮРИДИЧЕСКИЙ ФАКУЛЬТЕТ</a:t>
            </a:r>
          </a:p>
        </p:txBody>
      </p:sp>
      <p:sp>
        <p:nvSpPr>
          <p:cNvPr id="13" name="Объект 12"/>
          <p:cNvSpPr>
            <a:spLocks noGrp="1"/>
          </p:cNvSpPr>
          <p:nvPr>
            <p:ph idx="1"/>
          </p:nvPr>
        </p:nvSpPr>
        <p:spPr>
          <a:xfrm>
            <a:off x="3555300" y="1954694"/>
            <a:ext cx="6815096" cy="3930979"/>
          </a:xfrm>
        </p:spPr>
        <p:txBody>
          <a:bodyPr>
            <a:normAutofit fontScale="25000" lnSpcReduction="20000"/>
          </a:bodyPr>
          <a:lstStyle/>
          <a:p>
            <a:pPr marL="0" indent="0" algn="just">
              <a:lnSpc>
                <a:spcPct val="115000"/>
              </a:lnSpc>
              <a:buClr>
                <a:srgbClr val="000000"/>
              </a:buClr>
              <a:buNone/>
              <a:defRPr/>
            </a:pPr>
            <a:r>
              <a:rPr lang="ru-RU" sz="7200" dirty="0">
                <a:sym typeface="Raleway" charset="0"/>
              </a:rPr>
              <a:t>Юридический факультет ИЭУП РГГУ является членом «АССОЦИАЦИИ ЮРИДИЧЕСКОГО ОБРАЗОВАНИЯ».</a:t>
            </a:r>
          </a:p>
          <a:p>
            <a:pPr marL="0" indent="0" algn="just">
              <a:lnSpc>
                <a:spcPct val="115000"/>
              </a:lnSpc>
              <a:buClr>
                <a:srgbClr val="000000"/>
              </a:buClr>
              <a:buNone/>
              <a:defRPr/>
            </a:pPr>
            <a:r>
              <a:rPr lang="ru-RU" altLang="ru-RU" sz="7200" dirty="0"/>
              <a:t>Качество профессиональной подготовки студентов на юридическом факультете сочетается с высоким  общеобразовательным уровнем обучения по широкому профилю дисциплин в соответствии с требованиями системы качества.   </a:t>
            </a:r>
          </a:p>
          <a:p>
            <a:pPr marL="0" indent="0" algn="just">
              <a:lnSpc>
                <a:spcPct val="115000"/>
              </a:lnSpc>
              <a:buClr>
                <a:srgbClr val="000000"/>
              </a:buClr>
              <a:buNone/>
              <a:defRPr/>
            </a:pPr>
            <a:r>
              <a:rPr lang="ru-RU" altLang="ru-RU" sz="7200" dirty="0"/>
              <a:t>Высокое качество подготовки бакалавров и магистров, осуществляемое на Юридическом факультете, признано юридическим сообществом, что подтверждено свидетельствами об общественной аккредитации, выданными Общероссийской общественной организацией «Ассоциация юристов России» и Ассоциацией юридического образования.</a:t>
            </a:r>
            <a:endParaRPr lang="ru-RU" altLang="ru-RU" sz="7200" dirty="0">
              <a:sym typeface="Lato" charset="0"/>
            </a:endParaRPr>
          </a:p>
          <a:p>
            <a:pPr>
              <a:lnSpc>
                <a:spcPct val="115000"/>
              </a:lnSpc>
              <a:buClr>
                <a:srgbClr val="000000"/>
              </a:buClr>
              <a:buNone/>
              <a:defRPr/>
            </a:pPr>
            <a:endParaRPr lang="ru-RU" sz="5500" dirty="0">
              <a:sym typeface="Lato" charset="0"/>
            </a:endParaRPr>
          </a:p>
          <a:p>
            <a:pPr marL="0" indent="0">
              <a:lnSpc>
                <a:spcPct val="115000"/>
              </a:lnSpc>
              <a:spcBef>
                <a:spcPct val="0"/>
              </a:spcBef>
              <a:spcAft>
                <a:spcPct val="0"/>
              </a:spcAft>
              <a:buClr>
                <a:schemeClr val="accent1"/>
              </a:buClr>
              <a:buNone/>
            </a:pPr>
            <a:r>
              <a:rPr lang="ru-RU" altLang="ru-RU" sz="5500" dirty="0">
                <a:sym typeface="Comfortaa" charset="0"/>
              </a:rPr>
              <a:t> </a:t>
            </a:r>
            <a:endParaRPr lang="ru-RU" sz="5500" dirty="0"/>
          </a:p>
          <a:p>
            <a:pPr marL="0" indent="0" algn="just">
              <a:buNone/>
            </a:pPr>
            <a:endParaRPr lang="ru-RU" sz="2500" dirty="0"/>
          </a:p>
          <a:p>
            <a:endParaRPr lang="ru-RU" dirty="0"/>
          </a:p>
        </p:txBody>
      </p:sp>
      <p:sp>
        <p:nvSpPr>
          <p:cNvPr id="14" name="Текст 13"/>
          <p:cNvSpPr>
            <a:spLocks noGrp="1"/>
          </p:cNvSpPr>
          <p:nvPr>
            <p:ph type="body" sz="half" idx="2"/>
          </p:nvPr>
        </p:nvSpPr>
        <p:spPr>
          <a:xfrm>
            <a:off x="295824" y="4165137"/>
            <a:ext cx="3259476" cy="1563515"/>
          </a:xfrm>
        </p:spPr>
        <p:txBody>
          <a:bodyPr>
            <a:normAutofit fontScale="70000" lnSpcReduction="20000"/>
          </a:bodyPr>
          <a:lstStyle/>
          <a:p>
            <a:pPr algn="ctr">
              <a:lnSpc>
                <a:spcPct val="120000"/>
              </a:lnSpc>
              <a:spcBef>
                <a:spcPts val="0"/>
              </a:spcBef>
              <a:defRPr/>
            </a:pPr>
            <a:r>
              <a:rPr lang="ru-RU" sz="2300" dirty="0">
                <a:ea typeface="Verdana" pitchFamily="34" charset="0"/>
                <a:cs typeface="Times New Roman" panose="02020603050405020304" pitchFamily="18" charset="0"/>
                <a:sym typeface="Raleway"/>
              </a:rPr>
              <a:t>Декан юридического факультета - доктор юридических наук, профессор, член Ассоциации юристов России </a:t>
            </a:r>
          </a:p>
          <a:p>
            <a:pPr algn="ctr">
              <a:lnSpc>
                <a:spcPct val="120000"/>
              </a:lnSpc>
              <a:spcBef>
                <a:spcPts val="0"/>
              </a:spcBef>
              <a:defRPr/>
            </a:pPr>
            <a:r>
              <a:rPr lang="ru-RU" sz="2300" dirty="0">
                <a:ea typeface="Verdana" pitchFamily="34" charset="0"/>
                <a:cs typeface="Times New Roman" panose="02020603050405020304" pitchFamily="18" charset="0"/>
                <a:sym typeface="Raleway"/>
              </a:rPr>
              <a:t>Станислав Владимирович Тимофеев</a:t>
            </a:r>
            <a:endParaRPr lang="ru-RU" sz="2300" dirty="0">
              <a:ea typeface="Verdana" pitchFamily="34" charset="0"/>
              <a:cs typeface="Times New Roman" panose="02020603050405020304" pitchFamily="18" charset="0"/>
            </a:endParaRPr>
          </a:p>
          <a:p>
            <a:pPr algn="just"/>
            <a:endParaRPr lang="ru-RU" dirty="0"/>
          </a:p>
        </p:txBody>
      </p:sp>
      <p:pic>
        <p:nvPicPr>
          <p:cNvPr id="12" name="Google Shape;199;p20"/>
          <p:cNvPicPr preferRelativeResize="0"/>
          <p:nvPr/>
        </p:nvPicPr>
        <p:blipFill>
          <a:blip r:embed="rId4"/>
          <a:stretch>
            <a:fillRect/>
          </a:stretch>
        </p:blipFill>
        <p:spPr>
          <a:xfrm>
            <a:off x="10679535" y="2122175"/>
            <a:ext cx="1203325" cy="1706563"/>
          </a:xfrm>
          <a:prstGeom prst="rect">
            <a:avLst/>
          </a:prstGeom>
          <a:noFill/>
          <a:ln>
            <a:noFill/>
          </a:ln>
        </p:spPr>
      </p:pic>
      <p:pic>
        <p:nvPicPr>
          <p:cNvPr id="16" name="Google Shape;198;p20"/>
          <p:cNvPicPr preferRelativeResize="0"/>
          <p:nvPr/>
        </p:nvPicPr>
        <p:blipFill rotWithShape="1">
          <a:blip r:embed="rId5"/>
          <a:srcRect l="2857"/>
          <a:stretch/>
        </p:blipFill>
        <p:spPr>
          <a:xfrm>
            <a:off x="10679535" y="4072414"/>
            <a:ext cx="1203325" cy="1748963"/>
          </a:xfrm>
          <a:prstGeom prst="rect">
            <a:avLst/>
          </a:prstGeom>
          <a:noFill/>
          <a:ln>
            <a:noFill/>
          </a:ln>
        </p:spPr>
      </p:pic>
      <p:sp>
        <p:nvSpPr>
          <p:cNvPr id="2" name="Прямоугольник 1"/>
          <p:cNvSpPr/>
          <p:nvPr/>
        </p:nvSpPr>
        <p:spPr>
          <a:xfrm>
            <a:off x="3504462" y="758856"/>
            <a:ext cx="8687538" cy="1200329"/>
          </a:xfrm>
          <a:prstGeom prst="rect">
            <a:avLst/>
          </a:prstGeom>
        </p:spPr>
        <p:txBody>
          <a:bodyPr wrap="square">
            <a:spAutoFit/>
          </a:bodyPr>
          <a:lstStyle/>
          <a:p>
            <a:r>
              <a:rPr lang="ru-RU" dirty="0"/>
              <a:t>Впереди вас ждет долгий и увлекательный путь в страну профессиональных знаний и умений под руководством опытных наставников - преподавателей нашего факультета.</a:t>
            </a:r>
            <a:br>
              <a:rPr lang="ru-RU" dirty="0"/>
            </a:br>
            <a:r>
              <a:rPr lang="ru-RU" dirty="0"/>
              <a:t>Ваша студенческая жизнь - самый яркий и запоминающийся этап в жизни любого человека - будет насыщенной, познавательной и, несомненно, интересной!</a:t>
            </a:r>
          </a:p>
        </p:txBody>
      </p:sp>
      <p:sp>
        <p:nvSpPr>
          <p:cNvPr id="3" name="Прямоугольник 2"/>
          <p:cNvSpPr/>
          <p:nvPr/>
        </p:nvSpPr>
        <p:spPr>
          <a:xfrm>
            <a:off x="3555300" y="134201"/>
            <a:ext cx="7734371" cy="729430"/>
          </a:xfrm>
          <a:prstGeom prst="rect">
            <a:avLst/>
          </a:prstGeom>
        </p:spPr>
        <p:txBody>
          <a:bodyPr wrap="square">
            <a:spAutoFit/>
          </a:bodyPr>
          <a:lstStyle/>
          <a:p>
            <a:pPr algn="ctr">
              <a:lnSpc>
                <a:spcPct val="115000"/>
              </a:lnSpc>
              <a:spcBef>
                <a:spcPct val="0"/>
              </a:spcBef>
              <a:spcAft>
                <a:spcPct val="0"/>
              </a:spcAft>
              <a:buClr>
                <a:schemeClr val="accent1"/>
              </a:buClr>
            </a:pPr>
            <a:r>
              <a:rPr lang="ru-RU" b="1" dirty="0">
                <a:solidFill>
                  <a:srgbClr val="19325F"/>
                </a:solidFill>
                <a:latin typeface="Arial Black" panose="020B0A04020102020204" pitchFamily="34" charset="0"/>
              </a:rPr>
              <a:t>Дорогие друзья! </a:t>
            </a:r>
          </a:p>
          <a:p>
            <a:pPr algn="ctr">
              <a:lnSpc>
                <a:spcPct val="115000"/>
              </a:lnSpc>
              <a:spcBef>
                <a:spcPct val="0"/>
              </a:spcBef>
              <a:spcAft>
                <a:spcPct val="0"/>
              </a:spcAft>
              <a:buClr>
                <a:schemeClr val="accent1"/>
              </a:buClr>
            </a:pPr>
            <a:r>
              <a:rPr lang="ru-RU" b="1" dirty="0">
                <a:solidFill>
                  <a:srgbClr val="19325F"/>
                </a:solidFill>
                <a:latin typeface="Arial Black" panose="020B0A04020102020204" pitchFamily="34" charset="0"/>
              </a:rPr>
              <a:t>Приветствуем в лучшем вузе на всю страну!</a:t>
            </a:r>
          </a:p>
        </p:txBody>
      </p:sp>
      <p:sp>
        <p:nvSpPr>
          <p:cNvPr id="5" name="Прямоугольник 4"/>
          <p:cNvSpPr/>
          <p:nvPr/>
        </p:nvSpPr>
        <p:spPr>
          <a:xfrm rot="5400000">
            <a:off x="8323005"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5702704"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825" y="223520"/>
            <a:ext cx="3039769" cy="3848894"/>
          </a:xfrm>
          <a:prstGeom prst="rect">
            <a:avLst/>
          </a:prstGeom>
        </p:spPr>
      </p:pic>
    </p:spTree>
    <p:extLst>
      <p:ext uri="{BB962C8B-B14F-4D97-AF65-F5344CB8AC3E}">
        <p14:creationId xmlns:p14="http://schemas.microsoft.com/office/powerpoint/2010/main" val="4233456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319;p31"/>
          <p:cNvPicPr preferRelativeResize="0"/>
          <p:nvPr/>
        </p:nvPicPr>
        <p:blipFill rotWithShape="1">
          <a:blip r:embed="rId2"/>
          <a:srcRect l="17409" b="28769"/>
          <a:stretch/>
        </p:blipFill>
        <p:spPr>
          <a:xfrm>
            <a:off x="9383292" y="4263877"/>
            <a:ext cx="2808708" cy="1792607"/>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7" name="Google Shape;316;p31"/>
          <p:cNvPicPr preferRelativeResize="0"/>
          <p:nvPr/>
        </p:nvPicPr>
        <p:blipFill rotWithShape="1">
          <a:blip r:embed="rId3"/>
          <a:srcRect t="6701" r="1874" b="39080"/>
          <a:stretch/>
        </p:blipFill>
        <p:spPr>
          <a:xfrm>
            <a:off x="6234778" y="4253971"/>
            <a:ext cx="3322637" cy="1836738"/>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6" name="Google Shape;318;p31"/>
          <p:cNvPicPr preferRelativeResize="0"/>
          <p:nvPr/>
        </p:nvPicPr>
        <p:blipFill rotWithShape="1">
          <a:blip r:embed="rId4"/>
          <a:srcRect r="4214" b="33858"/>
          <a:stretch/>
        </p:blipFill>
        <p:spPr>
          <a:xfrm>
            <a:off x="3695404" y="4253971"/>
            <a:ext cx="2539374" cy="1802513"/>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5" name="Google Shape;321;p31"/>
          <p:cNvPicPr preferRelativeResize="0"/>
          <p:nvPr/>
        </p:nvPicPr>
        <p:blipFill rotWithShape="1">
          <a:blip r:embed="rId5"/>
          <a:srcRect t="11769" r="3175"/>
          <a:stretch/>
        </p:blipFill>
        <p:spPr>
          <a:xfrm>
            <a:off x="1793579" y="4253980"/>
            <a:ext cx="1901825" cy="1724025"/>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4" name="Google Shape;320;p3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18806" t="9708" r="31676" b="38074"/>
          <a:stretch>
            <a:fillRect/>
          </a:stretch>
        </p:blipFill>
        <p:spPr bwMode="auto">
          <a:xfrm>
            <a:off x="7408" y="4253984"/>
            <a:ext cx="1786171" cy="1883283"/>
          </a:xfrm>
          <a:prstGeom prst="rect">
            <a:avLst/>
          </a:prstGeom>
          <a:noFill/>
          <a:ln w="9525" cap="flat" cmpd="sng">
            <a:noFill/>
            <a:prstDash val="solid"/>
            <a:round/>
            <a:headEnd type="none" w="sm" len="sm"/>
            <a:tailEnd type="none" w="sm" len="sm"/>
          </a:ln>
          <a:effectLst>
            <a:outerShdw dist="76200" sx="1000" sy="1000" algn="bl" rotWithShape="0">
              <a:srgbClr val="073763"/>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7"/>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2103120" y="771127"/>
            <a:ext cx="7680960" cy="769441"/>
          </a:xfrm>
          <a:prstGeom prst="rect">
            <a:avLst/>
          </a:prstGeom>
        </p:spPr>
        <p:txBody>
          <a:bodyPr wrap="square">
            <a:spAutoFit/>
          </a:bodyPr>
          <a:lstStyle/>
          <a:p>
            <a:pPr algn="ctr"/>
            <a:r>
              <a:rPr lang="ru-RU" altLang="ru-RU" sz="2200" b="1" dirty="0">
                <a:solidFill>
                  <a:srgbClr val="19325F"/>
                </a:solidFill>
                <a:latin typeface="Arial Black" panose="020B0A04020102020204" pitchFamily="34" charset="0"/>
                <a:sym typeface="Raleway" charset="-52"/>
              </a:rPr>
              <a:t>НА НАШЕМ ФАКУЛЬТЕТЕ САМЫЕ ИНТЕРЕСНЫЕ ВСТРЕЧИ!</a:t>
            </a:r>
            <a:endParaRPr lang="ru-RU" sz="2200" b="1" dirty="0">
              <a:solidFill>
                <a:srgbClr val="19325F"/>
              </a:solidFill>
              <a:latin typeface="Arial Black" panose="020B0A04020102020204" pitchFamily="34" charset="0"/>
            </a:endParaRPr>
          </a:p>
        </p:txBody>
      </p:sp>
      <p:pic>
        <p:nvPicPr>
          <p:cNvPr id="10" name="Google Shape;317;p31"/>
          <p:cNvPicPr preferRelativeResize="0"/>
          <p:nvPr/>
        </p:nvPicPr>
        <p:blipFill rotWithShape="1">
          <a:blip r:embed="rId8"/>
          <a:srcRect l="42999" t="48661" r="18100" b="15696"/>
          <a:stretch/>
        </p:blipFill>
        <p:spPr>
          <a:xfrm>
            <a:off x="9993363" y="2269525"/>
            <a:ext cx="2198637" cy="2005635"/>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pic>
        <p:nvPicPr>
          <p:cNvPr id="13" name="Google Shape;322;p31"/>
          <p:cNvPicPr preferRelativeResize="0"/>
          <p:nvPr/>
        </p:nvPicPr>
        <p:blipFill>
          <a:blip r:embed="rId9"/>
          <a:stretch>
            <a:fillRect/>
          </a:stretch>
        </p:blipFill>
        <p:spPr>
          <a:xfrm>
            <a:off x="7750801" y="2269524"/>
            <a:ext cx="2242562" cy="2005635"/>
          </a:xfrm>
          <a:prstGeom prst="rect">
            <a:avLst/>
          </a:prstGeom>
          <a:noFill/>
          <a:ln w="9525" cap="flat" cmpd="sng">
            <a:noFill/>
            <a:prstDash val="solid"/>
            <a:round/>
            <a:headEnd type="none" w="sm" len="sm"/>
            <a:tailEnd type="none" w="sm" len="sm"/>
          </a:ln>
          <a:effectLst>
            <a:outerShdw dist="76200" sx="1000" sy="1000" algn="bl" rotWithShape="0">
              <a:srgbClr val="073763"/>
            </a:outerShdw>
          </a:effectLst>
        </p:spPr>
      </p:pic>
      <p:sp>
        <p:nvSpPr>
          <p:cNvPr id="19" name="Прямоугольник 18"/>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20" name="Прямоугольник 19"/>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21" name="Прямоугольник 20"/>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pic>
        <p:nvPicPr>
          <p:cNvPr id="6" name="Рисунок 5"/>
          <p:cNvPicPr>
            <a:picLocks noChangeAspect="1"/>
          </p:cNvPicPr>
          <p:nvPr/>
        </p:nvPicPr>
        <p:blipFill rotWithShape="1">
          <a:blip r:embed="rId10" cstate="print">
            <a:extLst>
              <a:ext uri="{28A0092B-C50C-407E-A947-70E740481C1C}">
                <a14:useLocalDpi xmlns:a14="http://schemas.microsoft.com/office/drawing/2010/main" val="0"/>
              </a:ext>
            </a:extLst>
          </a:blip>
          <a:srcRect t="11389" r="3064" b="28261"/>
          <a:stretch/>
        </p:blipFill>
        <p:spPr>
          <a:xfrm>
            <a:off x="2960483" y="2265753"/>
            <a:ext cx="4790318" cy="1988213"/>
          </a:xfrm>
          <a:prstGeom prst="rect">
            <a:avLst/>
          </a:prstGeom>
        </p:spPr>
      </p:pic>
      <p:pic>
        <p:nvPicPr>
          <p:cNvPr id="7" name="Рисунок 6"/>
          <p:cNvPicPr>
            <a:picLocks noChangeAspect="1"/>
          </p:cNvPicPr>
          <p:nvPr/>
        </p:nvPicPr>
        <p:blipFill rotWithShape="1">
          <a:blip r:embed="rId11" cstate="print">
            <a:extLst>
              <a:ext uri="{28A0092B-C50C-407E-A947-70E740481C1C}">
                <a14:useLocalDpi xmlns:a14="http://schemas.microsoft.com/office/drawing/2010/main" val="0"/>
              </a:ext>
            </a:extLst>
          </a:blip>
          <a:srcRect l="9055" t="19269" r="12221"/>
          <a:stretch/>
        </p:blipFill>
        <p:spPr>
          <a:xfrm>
            <a:off x="7408" y="2265753"/>
            <a:ext cx="2972214" cy="2037158"/>
          </a:xfrm>
          <a:prstGeom prst="rect">
            <a:avLst/>
          </a:prstGeom>
        </p:spPr>
      </p:pic>
    </p:spTree>
    <p:extLst>
      <p:ext uri="{BB962C8B-B14F-4D97-AF65-F5344CB8AC3E}">
        <p14:creationId xmlns:p14="http://schemas.microsoft.com/office/powerpoint/2010/main" val="716791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425570" y="169127"/>
            <a:ext cx="6096000" cy="769441"/>
          </a:xfrm>
          <a:prstGeom prst="rect">
            <a:avLst/>
          </a:prstGeom>
        </p:spPr>
        <p:txBody>
          <a:bodyPr>
            <a:spAutoFit/>
          </a:bodyPr>
          <a:lstStyle/>
          <a:p>
            <a:pPr algn="ctr"/>
            <a:r>
              <a:rPr lang="ru-RU" altLang="ru-RU" sz="2200" b="1" dirty="0">
                <a:solidFill>
                  <a:srgbClr val="19325F"/>
                </a:solidFill>
                <a:latin typeface="Arial Black" panose="020B0A04020102020204" pitchFamily="34" charset="0"/>
                <a:sym typeface="Raleway" charset="-52"/>
              </a:rPr>
              <a:t>Приемная кампания 2025 </a:t>
            </a:r>
            <a:br>
              <a:rPr lang="ru-RU" altLang="ru-RU" sz="2200" b="1" dirty="0">
                <a:solidFill>
                  <a:srgbClr val="19325F"/>
                </a:solidFill>
                <a:latin typeface="Arial Black" panose="020B0A04020102020204" pitchFamily="34" charset="0"/>
                <a:sym typeface="Raleway" charset="-52"/>
              </a:rPr>
            </a:br>
            <a:r>
              <a:rPr lang="ru-RU" altLang="ru-RU" sz="2200" b="1" dirty="0">
                <a:solidFill>
                  <a:srgbClr val="19325F"/>
                </a:solidFill>
                <a:latin typeface="Arial Black" panose="020B0A04020102020204" pitchFamily="34" charset="0"/>
                <a:sym typeface="Oswald" charset="-52"/>
              </a:rPr>
              <a:t>БАКАЛАВРИАТ</a:t>
            </a:r>
            <a:endParaRPr lang="ru-RU" sz="2200" b="1" dirty="0">
              <a:solidFill>
                <a:srgbClr val="19325F"/>
              </a:solidFill>
              <a:latin typeface="Arial Black" panose="020B0A04020102020204" pitchFamily="34" charset="0"/>
            </a:endParaRPr>
          </a:p>
        </p:txBody>
      </p:sp>
      <p:sp>
        <p:nvSpPr>
          <p:cNvPr id="10" name="Прямоугольник 9"/>
          <p:cNvSpPr/>
          <p:nvPr/>
        </p:nvSpPr>
        <p:spPr>
          <a:xfrm>
            <a:off x="271424" y="1002041"/>
            <a:ext cx="6128333" cy="2307555"/>
          </a:xfrm>
          <a:prstGeom prst="rect">
            <a:avLst/>
          </a:prstGeom>
        </p:spPr>
        <p:txBody>
          <a:bodyPr wrap="square">
            <a:spAutoFit/>
          </a:bodyPr>
          <a:lstStyle/>
          <a:p>
            <a:pPr algn="ctr">
              <a:lnSpc>
                <a:spcPct val="115000"/>
              </a:lnSpc>
              <a:spcBef>
                <a:spcPts val="1000"/>
              </a:spcBef>
              <a:spcAft>
                <a:spcPct val="0"/>
              </a:spcAft>
              <a:buClr>
                <a:schemeClr val="accent1"/>
              </a:buClr>
            </a:pPr>
            <a:r>
              <a:rPr lang="ru-RU" altLang="ru-RU" sz="2000" b="1" dirty="0">
                <a:solidFill>
                  <a:srgbClr val="D6421B"/>
                </a:solidFill>
              </a:rPr>
              <a:t>Уважаемые абитуриенты!</a:t>
            </a:r>
          </a:p>
          <a:p>
            <a:pPr algn="just">
              <a:lnSpc>
                <a:spcPct val="115000"/>
              </a:lnSpc>
              <a:spcBef>
                <a:spcPts val="1000"/>
              </a:spcBef>
              <a:spcAft>
                <a:spcPct val="0"/>
              </a:spcAft>
              <a:buClr>
                <a:schemeClr val="accent1"/>
              </a:buClr>
            </a:pPr>
            <a:r>
              <a:rPr lang="ru-RU" altLang="ru-RU" dirty="0"/>
              <a:t> </a:t>
            </a:r>
            <a:r>
              <a:rPr lang="ru-RU" altLang="ru-RU" sz="1750" dirty="0"/>
              <a:t>В 2025 году Юридический факультет ИЭУП РГГУ осуществляет набор на первый курс по направлениям подготовки </a:t>
            </a:r>
            <a:r>
              <a:rPr lang="ru-RU" altLang="ru-RU" sz="1750" dirty="0" err="1"/>
              <a:t>бакалавриата</a:t>
            </a:r>
            <a:r>
              <a:rPr lang="ru-RU" altLang="ru-RU" sz="1750" dirty="0"/>
              <a:t>:</a:t>
            </a:r>
          </a:p>
          <a:p>
            <a:pPr marL="271463" indent="-195263" algn="just">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очная (дневная) форма обучения</a:t>
            </a:r>
          </a:p>
          <a:p>
            <a:pPr marL="271463" indent="-195263" algn="just">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очно-заочная (вечерняя) форма обучения</a:t>
            </a:r>
          </a:p>
        </p:txBody>
      </p:sp>
      <p:sp>
        <p:nvSpPr>
          <p:cNvPr id="11" name="Прямоугольник 10"/>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3" name="Прямоугольник 12"/>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20650" r="17445"/>
          <a:stretch/>
        </p:blipFill>
        <p:spPr>
          <a:xfrm>
            <a:off x="6664960" y="0"/>
            <a:ext cx="5511844" cy="5978006"/>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99" y="3485522"/>
            <a:ext cx="917453" cy="917453"/>
          </a:xfrm>
          <a:prstGeom prst="rect">
            <a:avLst/>
          </a:prstGeom>
        </p:spPr>
      </p:pic>
      <p:sp>
        <p:nvSpPr>
          <p:cNvPr id="8" name="TextBox 7"/>
          <p:cNvSpPr txBox="1"/>
          <p:nvPr/>
        </p:nvSpPr>
        <p:spPr>
          <a:xfrm>
            <a:off x="814298" y="3442604"/>
            <a:ext cx="5561877" cy="1003288"/>
          </a:xfrm>
          <a:prstGeom prst="rect">
            <a:avLst/>
          </a:prstGeom>
          <a:noFill/>
        </p:spPr>
        <p:txBody>
          <a:bodyPr wrap="square" rtlCol="0">
            <a:spAutoFit/>
          </a:bodyPr>
          <a:lstStyle/>
          <a:p>
            <a:pPr algn="just">
              <a:lnSpc>
                <a:spcPct val="115000"/>
              </a:lnSpc>
              <a:spcBef>
                <a:spcPct val="0"/>
              </a:spcBef>
              <a:spcAft>
                <a:spcPct val="0"/>
              </a:spcAft>
              <a:buClr>
                <a:srgbClr val="003B76"/>
              </a:buClr>
              <a:buSzPts val="1100"/>
            </a:pPr>
            <a:r>
              <a:rPr lang="ru-RU" altLang="ru-RU" sz="1750" dirty="0">
                <a:sym typeface="Raleway" charset="-52"/>
              </a:rPr>
              <a:t>заочная форма обучения - реализуется с применением дистанционных образовательных технологий (поступление на базе высшего образования)</a:t>
            </a:r>
          </a:p>
        </p:txBody>
      </p:sp>
      <p:sp>
        <p:nvSpPr>
          <p:cNvPr id="16" name="TextBox 15"/>
          <p:cNvSpPr txBox="1"/>
          <p:nvPr/>
        </p:nvSpPr>
        <p:spPr>
          <a:xfrm>
            <a:off x="425570" y="4599607"/>
            <a:ext cx="6081112" cy="1169551"/>
          </a:xfrm>
          <a:prstGeom prst="rect">
            <a:avLst/>
          </a:prstGeom>
          <a:noFill/>
        </p:spPr>
        <p:txBody>
          <a:bodyPr wrap="square" rtlCol="0">
            <a:spAutoFit/>
          </a:bodyPr>
          <a:lstStyle/>
          <a:p>
            <a:pPr indent="447675" algn="just">
              <a:spcBef>
                <a:spcPts val="1000"/>
              </a:spcBef>
              <a:spcAft>
                <a:spcPct val="0"/>
              </a:spcAft>
              <a:buClr>
                <a:srgbClr val="C00000"/>
              </a:buClr>
              <a:buSzPct val="120000"/>
              <a:buFont typeface="Wingdings" panose="05000000000000000000" pitchFamily="2" charset="2"/>
              <a:buChar char="§"/>
              <a:defRPr/>
            </a:pPr>
            <a:r>
              <a:rPr lang="ru-RU" altLang="ru-RU" sz="1750" dirty="0">
                <a:sym typeface="Raleway" charset="-52"/>
              </a:rPr>
              <a:t>40 мест на основании договора (ориентировочную стоимость обучения за семестр, порядок оплаты и условия поступления уточнять на портале Дистанционных образовательных технологий (ДОТ) РГГУ)</a:t>
            </a:r>
          </a:p>
        </p:txBody>
      </p:sp>
    </p:spTree>
    <p:extLst>
      <p:ext uri="{BB962C8B-B14F-4D97-AF65-F5344CB8AC3E}">
        <p14:creationId xmlns:p14="http://schemas.microsoft.com/office/powerpoint/2010/main" val="2531417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6228784" y="317733"/>
            <a:ext cx="5894389" cy="1994777"/>
          </a:xfrm>
          <a:prstGeom prst="rect">
            <a:avLst/>
          </a:prstGeom>
        </p:spPr>
        <p:txBody>
          <a:bodyPr wrap="square">
            <a:spAutoFit/>
          </a:bodyPr>
          <a:lstStyle/>
          <a:p>
            <a:pPr algn="just">
              <a:lnSpc>
                <a:spcPct val="115000"/>
              </a:lnSpc>
              <a:buClr>
                <a:schemeClr val="accent1"/>
              </a:buClr>
              <a:defRPr/>
            </a:pPr>
            <a:r>
              <a:rPr lang="ru-RU" sz="2000" b="1" dirty="0">
                <a:solidFill>
                  <a:srgbClr val="D6421B"/>
                </a:solidFill>
                <a:sym typeface="Arial" charset="0"/>
              </a:rPr>
              <a:t>Финансово-правовой профиль </a:t>
            </a:r>
            <a:r>
              <a:rPr lang="ru-RU" sz="1750" dirty="0">
                <a:sym typeface="Arial" charset="0"/>
              </a:rPr>
              <a:t>ориентирован на современную модель подготовки юристов в сфере финансового, бюджетного, банковского, валютного, налогового законодательства, деятельности, связанной с предотвращением и расследованием экономических правонарушений и преступлений.</a:t>
            </a:r>
          </a:p>
        </p:txBody>
      </p:sp>
      <p:sp>
        <p:nvSpPr>
          <p:cNvPr id="10" name="Прямоугольник 9"/>
          <p:cNvSpPr/>
          <p:nvPr/>
        </p:nvSpPr>
        <p:spPr>
          <a:xfrm>
            <a:off x="6228784" y="2377413"/>
            <a:ext cx="5894390" cy="2932726"/>
          </a:xfrm>
          <a:prstGeom prst="rect">
            <a:avLst/>
          </a:prstGeom>
        </p:spPr>
        <p:txBody>
          <a:bodyPr wrap="square">
            <a:spAutoFit/>
          </a:bodyPr>
          <a:lstStyle/>
          <a:p>
            <a:pPr algn="just">
              <a:lnSpc>
                <a:spcPct val="115000"/>
              </a:lnSpc>
              <a:buClr>
                <a:schemeClr val="accent1"/>
              </a:buClr>
              <a:defRPr/>
            </a:pPr>
            <a:br>
              <a:rPr lang="en-US" altLang="ru-RU" dirty="0">
                <a:solidFill>
                  <a:srgbClr val="15285A"/>
                </a:solidFill>
                <a:effectLst>
                  <a:outerShdw blurRad="38100" dist="38100" dir="2700000" algn="tl">
                    <a:srgbClr val="000000"/>
                  </a:outerShdw>
                </a:effectLst>
                <a:latin typeface="Verdana" panose="020B0604030504040204" pitchFamily="34" charset="0"/>
                <a:cs typeface="Arial" panose="020B0604020202020204" pitchFamily="34" charset="0"/>
              </a:rPr>
            </a:br>
            <a:r>
              <a:rPr lang="ru-RU" altLang="ru-RU" sz="2000" b="1" dirty="0">
                <a:solidFill>
                  <a:srgbClr val="D6421B"/>
                </a:solidFill>
              </a:rPr>
              <a:t>Вы сможете работать </a:t>
            </a:r>
            <a:r>
              <a:rPr lang="ru-RU" altLang="ru-RU" sz="1750" dirty="0"/>
              <a:t>юристом в финансовых, таможенных и налоговых органах, коммерческих организациях, в юридических службах банков, на рынках ценных бумаг, осуществлять юридическое сопровождение сделок на биржах, инвестиционных сделок, осуществлять юридическое представительство посредством арбитражного судопроизводства, а также в судах общей юрисдикции.</a:t>
            </a:r>
            <a:endParaRPr lang="ru-RU" sz="1750" dirty="0"/>
          </a:p>
        </p:txBody>
      </p:sp>
      <p:sp>
        <p:nvSpPr>
          <p:cNvPr id="11" name="Прямоугольник 10"/>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3" name="Прямоугольник 12"/>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7252" r="15949"/>
          <a:stretch/>
        </p:blipFill>
        <p:spPr>
          <a:xfrm>
            <a:off x="0" y="0"/>
            <a:ext cx="5990385" cy="5978008"/>
          </a:xfrm>
          <a:prstGeom prst="rect">
            <a:avLst/>
          </a:prstGeom>
        </p:spPr>
      </p:pic>
    </p:spTree>
    <p:extLst>
      <p:ext uri="{BB962C8B-B14F-4D97-AF65-F5344CB8AC3E}">
        <p14:creationId xmlns:p14="http://schemas.microsoft.com/office/powerpoint/2010/main" val="162843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295824" y="208725"/>
            <a:ext cx="6689779" cy="2614177"/>
          </a:xfrm>
          <a:prstGeom prst="rect">
            <a:avLst/>
          </a:prstGeom>
        </p:spPr>
        <p:txBody>
          <a:bodyPr wrap="square">
            <a:spAutoFit/>
          </a:bodyPr>
          <a:lstStyle/>
          <a:p>
            <a:pPr algn="just">
              <a:lnSpc>
                <a:spcPct val="115000"/>
              </a:lnSpc>
              <a:buClr>
                <a:schemeClr val="accent1"/>
              </a:buClr>
              <a:defRPr/>
            </a:pPr>
            <a:r>
              <a:rPr lang="ru-RU" altLang="ru-RU" sz="2000" b="1" dirty="0">
                <a:solidFill>
                  <a:srgbClr val="D6421B"/>
                </a:solidFill>
              </a:rPr>
              <a:t>Государственно-правовой профиль  </a:t>
            </a:r>
            <a:r>
              <a:rPr lang="ru-RU" altLang="ru-RU" sz="1750" dirty="0"/>
              <a:t>направлен на подготовку юристов в сфере осуществления деятельности государственных органов власти и органов местного самоуправления, а также реализации экспертно-консультационной  работы в правовых службах юридических лиц по различным вопросам административно-процессуального характера, связанным с взаимодействием участников правовых отношений с органами публичной власти и их должностными лицами.</a:t>
            </a:r>
          </a:p>
        </p:txBody>
      </p:sp>
      <p:sp>
        <p:nvSpPr>
          <p:cNvPr id="10" name="Прямоугольник 9"/>
          <p:cNvSpPr/>
          <p:nvPr/>
        </p:nvSpPr>
        <p:spPr>
          <a:xfrm>
            <a:off x="295824" y="2938518"/>
            <a:ext cx="6689779" cy="2923877"/>
          </a:xfrm>
          <a:prstGeom prst="rect">
            <a:avLst/>
          </a:prstGeom>
        </p:spPr>
        <p:txBody>
          <a:bodyPr wrap="square">
            <a:spAutoFit/>
          </a:bodyPr>
          <a:lstStyle/>
          <a:p>
            <a:pPr algn="just">
              <a:lnSpc>
                <a:spcPct val="115000"/>
              </a:lnSpc>
              <a:buClr>
                <a:schemeClr val="accent1"/>
              </a:buClr>
              <a:defRPr/>
            </a:pPr>
            <a:r>
              <a:rPr lang="ru-RU" altLang="ru-RU" sz="2000" b="1" dirty="0">
                <a:solidFill>
                  <a:srgbClr val="D6421B"/>
                </a:solidFill>
              </a:rPr>
              <a:t>Вы сможете работать </a:t>
            </a:r>
            <a:r>
              <a:rPr lang="ru-RU" altLang="ru-RU" sz="1750" dirty="0"/>
              <a:t>в органах государственной  власти и  муниципальных органах, а именно, проводить экспертизы актов и проектов актов органов государственной власти и местного самоуправления; представлять интересы государственных и муниципальных органов, предприятий и организаций всех форм собственности, физических лиц в судебных и контрольно-надзорных органах; осуществлять юридические консультации физических и юридических лиц в области публично-правовых отношений.</a:t>
            </a:r>
            <a:endParaRPr lang="ru-RU" sz="1750" dirty="0"/>
          </a:p>
        </p:txBody>
      </p:sp>
      <p:sp>
        <p:nvSpPr>
          <p:cNvPr id="11" name="Прямоугольник 10"/>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3" name="Прямоугольник 12"/>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l="16736" r="27562"/>
          <a:stretch/>
        </p:blipFill>
        <p:spPr>
          <a:xfrm>
            <a:off x="7075055" y="0"/>
            <a:ext cx="5116946" cy="5978006"/>
          </a:xfrm>
          <a:prstGeom prst="rect">
            <a:avLst/>
          </a:prstGeom>
        </p:spPr>
      </p:pic>
    </p:spTree>
    <p:extLst>
      <p:ext uri="{BB962C8B-B14F-4D97-AF65-F5344CB8AC3E}">
        <p14:creationId xmlns:p14="http://schemas.microsoft.com/office/powerpoint/2010/main" val="2011890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0" y="-1"/>
            <a:ext cx="4063114" cy="6056486"/>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4499572" y="546620"/>
            <a:ext cx="7242772" cy="2923877"/>
          </a:xfrm>
          <a:prstGeom prst="rect">
            <a:avLst/>
          </a:prstGeom>
        </p:spPr>
        <p:txBody>
          <a:bodyPr wrap="square">
            <a:spAutoFit/>
          </a:bodyPr>
          <a:lstStyle/>
          <a:p>
            <a:pPr algn="just">
              <a:lnSpc>
                <a:spcPct val="115000"/>
              </a:lnSpc>
              <a:buClr>
                <a:schemeClr val="accent1"/>
              </a:buClr>
              <a:defRPr/>
            </a:pPr>
            <a:r>
              <a:rPr lang="ru-RU" altLang="ru-RU" sz="2000" b="1" dirty="0">
                <a:solidFill>
                  <a:srgbClr val="D6421B"/>
                </a:solidFill>
              </a:rPr>
              <a:t>Уголовно-правовой профиль </a:t>
            </a:r>
            <a:r>
              <a:rPr lang="ru-RU" altLang="ru-RU" sz="1750" dirty="0"/>
              <a:t>занимает  важное место в области юридического знания и практики, способствует  особому  пониманию содержания прав и свобод человека и гражданина и необходимости их охраны. Такое </a:t>
            </a:r>
            <a:r>
              <a:rPr lang="ru-RU" altLang="ru-RU" sz="1750" dirty="0" err="1"/>
              <a:t>правопонимание</a:t>
            </a:r>
            <a:r>
              <a:rPr lang="ru-RU" altLang="ru-RU" sz="1750" dirty="0"/>
              <a:t> отвечает идеям демократического правового государства, так как воспитание правосознания законопослушного гражданина основано на раскрытии не столько принудительного потенциала уголовного права, сколько на его характеристике как одного из важнейших эталонов цивилизованных отношений между людьми.</a:t>
            </a:r>
          </a:p>
        </p:txBody>
      </p:sp>
      <p:sp>
        <p:nvSpPr>
          <p:cNvPr id="10" name="Прямоугольник 9"/>
          <p:cNvSpPr/>
          <p:nvPr/>
        </p:nvSpPr>
        <p:spPr>
          <a:xfrm>
            <a:off x="4499572" y="3598159"/>
            <a:ext cx="7278986" cy="1994777"/>
          </a:xfrm>
          <a:prstGeom prst="rect">
            <a:avLst/>
          </a:prstGeom>
        </p:spPr>
        <p:txBody>
          <a:bodyPr wrap="square">
            <a:spAutoFit/>
          </a:bodyPr>
          <a:lstStyle/>
          <a:p>
            <a:pPr algn="just">
              <a:lnSpc>
                <a:spcPct val="115000"/>
              </a:lnSpc>
              <a:buClr>
                <a:schemeClr val="accent1"/>
              </a:buClr>
              <a:defRPr/>
            </a:pPr>
            <a:r>
              <a:rPr lang="ru-RU" altLang="ru-RU" b="1" i="1" dirty="0">
                <a:solidFill>
                  <a:srgbClr val="15285A"/>
                </a:solidFill>
                <a:latin typeface="Verdana" panose="020B0604030504040204" pitchFamily="34" charset="0"/>
                <a:cs typeface="Arial" panose="020B0604020202020204" pitchFamily="34" charset="0"/>
              </a:rPr>
              <a:t> </a:t>
            </a:r>
            <a:r>
              <a:rPr lang="ru-RU" altLang="ru-RU" sz="2000" b="1" dirty="0">
                <a:solidFill>
                  <a:srgbClr val="D6421B"/>
                </a:solidFill>
              </a:rPr>
              <a:t>Вы сможете работать </a:t>
            </a:r>
            <a:r>
              <a:rPr lang="ru-RU" altLang="ru-RU" sz="1750" dirty="0"/>
              <a:t>в органах прокуратуры и судебной власти, в правоохранительных  органах, в частности, оперативно-розыскной и следственной сферах  деятельности; органах уголовно-исполнительной системы наказания; заниматься криминалистическими экспертизами, криминологическими исследованиями преступного поведения;  реализовывать адвокатскую деятельность в уголовно- правовой сфере.</a:t>
            </a:r>
            <a:endParaRPr lang="ru-RU" sz="1750" dirty="0"/>
          </a:p>
        </p:txBody>
      </p:sp>
      <p:sp>
        <p:nvSpPr>
          <p:cNvPr id="11" name="Прямоугольник 10"/>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3" name="Прямоугольник 12"/>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spTree>
    <p:extLst>
      <p:ext uri="{BB962C8B-B14F-4D97-AF65-F5344CB8AC3E}">
        <p14:creationId xmlns:p14="http://schemas.microsoft.com/office/powerpoint/2010/main" val="1621437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369759" y="731921"/>
            <a:ext cx="5442566" cy="2304477"/>
          </a:xfrm>
          <a:prstGeom prst="rect">
            <a:avLst/>
          </a:prstGeom>
        </p:spPr>
        <p:txBody>
          <a:bodyPr wrap="square">
            <a:spAutoFit/>
          </a:bodyPr>
          <a:lstStyle/>
          <a:p>
            <a:pPr algn="just">
              <a:lnSpc>
                <a:spcPct val="115000"/>
              </a:lnSpc>
              <a:buClr>
                <a:schemeClr val="accent1"/>
              </a:buClr>
              <a:defRPr/>
            </a:pPr>
            <a:r>
              <a:rPr lang="ru-RU" sz="2000" b="1" dirty="0">
                <a:solidFill>
                  <a:srgbClr val="D6421B"/>
                </a:solidFill>
                <a:sym typeface="Arial" charset="0"/>
              </a:rPr>
              <a:t>Гражданско-правовой профиль </a:t>
            </a:r>
            <a:r>
              <a:rPr lang="ru-RU" sz="1750" dirty="0">
                <a:sym typeface="Arial" charset="0"/>
              </a:rPr>
              <a:t>сочетает классическое юридическое образование с изучением комплекса </a:t>
            </a:r>
            <a:r>
              <a:rPr lang="ru-RU" sz="1750" dirty="0" err="1">
                <a:sym typeface="Arial" charset="0"/>
              </a:rPr>
              <a:t>частно</a:t>
            </a:r>
            <a:r>
              <a:rPr lang="ru-RU" sz="1750" dirty="0">
                <a:sym typeface="Arial" charset="0"/>
              </a:rPr>
              <a:t>-правовых дисциплин, что позволяет обеспечить подготовку юристов, способных осуществлять квалифицированную юридическую деятельность в области гражданско-правовых отношений.</a:t>
            </a:r>
          </a:p>
        </p:txBody>
      </p:sp>
      <p:sp>
        <p:nvSpPr>
          <p:cNvPr id="10" name="Прямоугольник 9"/>
          <p:cNvSpPr/>
          <p:nvPr/>
        </p:nvSpPr>
        <p:spPr>
          <a:xfrm>
            <a:off x="369759" y="3114870"/>
            <a:ext cx="5442566" cy="2346348"/>
          </a:xfrm>
          <a:prstGeom prst="rect">
            <a:avLst/>
          </a:prstGeom>
        </p:spPr>
        <p:txBody>
          <a:bodyPr wrap="square">
            <a:spAutoFit/>
          </a:bodyPr>
          <a:lstStyle/>
          <a:p>
            <a:pPr lvl="0" algn="just">
              <a:lnSpc>
                <a:spcPct val="115000"/>
              </a:lnSpc>
              <a:buClr>
                <a:srgbClr val="5B9BD5"/>
              </a:buClr>
              <a:defRPr/>
            </a:pPr>
            <a:r>
              <a:rPr lang="ru-RU" altLang="ru-RU" sz="2000" b="1">
                <a:solidFill>
                  <a:srgbClr val="D6421B"/>
                </a:solidFill>
              </a:rPr>
              <a:t>Вы сможете работать </a:t>
            </a:r>
            <a:r>
              <a:rPr lang="ru-RU" altLang="ru-RU" sz="1750">
                <a:solidFill>
                  <a:prstClr val="black"/>
                </a:solidFill>
              </a:rPr>
              <a:t>в юридических структурах и управлениях кадровой службы организаций любых форм собственности, в судебных органах, органах исполнительной власти, осуществлять юридическое сопровождение бизнеса, осуществлять в будущем профессиональную деятельность в качестве адвоката, нотариуса, судьи, арбитра, медиатора.</a:t>
            </a:r>
            <a:endParaRPr lang="ru-RU" sz="1750" dirty="0">
              <a:solidFill>
                <a:prstClr val="black"/>
              </a:solidFill>
            </a:endParaRPr>
          </a:p>
        </p:txBody>
      </p:sp>
      <p:sp>
        <p:nvSpPr>
          <p:cNvPr id="11" name="Прямоугольник 10"/>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3" name="Прямоугольник 12"/>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4" name="Прямоугольник 13"/>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6335" r="1934" b="555"/>
          <a:stretch/>
        </p:blipFill>
        <p:spPr>
          <a:xfrm>
            <a:off x="5999580" y="0"/>
            <a:ext cx="6192419" cy="5978006"/>
          </a:xfrm>
          <a:prstGeom prst="rect">
            <a:avLst/>
          </a:prstGeom>
        </p:spPr>
      </p:pic>
    </p:spTree>
    <p:extLst>
      <p:ext uri="{BB962C8B-B14F-4D97-AF65-F5344CB8AC3E}">
        <p14:creationId xmlns:p14="http://schemas.microsoft.com/office/powerpoint/2010/main" val="1460880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5872981" y="125837"/>
            <a:ext cx="4267312" cy="769441"/>
          </a:xfrm>
          <a:prstGeom prst="rect">
            <a:avLst/>
          </a:prstGeom>
        </p:spPr>
        <p:txBody>
          <a:bodyPr wrap="square">
            <a:spAutoFit/>
          </a:bodyPr>
          <a:lstStyle/>
          <a:p>
            <a:pPr algn="ctr"/>
            <a:r>
              <a:rPr lang="ru-RU" altLang="ru-RU" sz="2200" b="1" dirty="0">
                <a:solidFill>
                  <a:srgbClr val="19325F"/>
                </a:solidFill>
                <a:latin typeface="Arial Black" panose="020B0A04020102020204" pitchFamily="34" charset="0"/>
                <a:sym typeface="Raleway" charset="-52"/>
              </a:rPr>
              <a:t>Приемная кампания 2025</a:t>
            </a:r>
            <a:br>
              <a:rPr lang="ru-RU" altLang="ru-RU" sz="2200" b="1" dirty="0">
                <a:solidFill>
                  <a:srgbClr val="19325F"/>
                </a:solidFill>
                <a:latin typeface="Arial Black" panose="020B0A04020102020204" pitchFamily="34" charset="0"/>
                <a:sym typeface="Raleway" charset="-52"/>
              </a:rPr>
            </a:br>
            <a:r>
              <a:rPr lang="ru-RU" altLang="ru-RU" sz="2200" b="1" dirty="0">
                <a:solidFill>
                  <a:srgbClr val="19325F"/>
                </a:solidFill>
                <a:latin typeface="Arial Black" panose="020B0A04020102020204" pitchFamily="34" charset="0"/>
                <a:sym typeface="Oswald" charset="-52"/>
              </a:rPr>
              <a:t>МАГИСТРАТУРА</a:t>
            </a:r>
            <a:r>
              <a:rPr lang="ru-RU" altLang="ru-RU" sz="2200" b="1" dirty="0">
                <a:solidFill>
                  <a:srgbClr val="19325F"/>
                </a:solidFill>
                <a:latin typeface="Arial Black" panose="020B0A04020102020204" pitchFamily="34" charset="0"/>
                <a:sym typeface="Raleway" charset="-52"/>
              </a:rPr>
              <a:t> </a:t>
            </a:r>
            <a:endParaRPr lang="ru-RU" sz="2200" b="1" dirty="0">
              <a:solidFill>
                <a:srgbClr val="19325F"/>
              </a:solidFill>
              <a:latin typeface="Arial Black" panose="020B0A04020102020204" pitchFamily="34" charset="0"/>
            </a:endParaRPr>
          </a:p>
        </p:txBody>
      </p:sp>
      <p:sp>
        <p:nvSpPr>
          <p:cNvPr id="10" name="Прямоугольник 9"/>
          <p:cNvSpPr/>
          <p:nvPr/>
        </p:nvSpPr>
        <p:spPr>
          <a:xfrm>
            <a:off x="3990108" y="919516"/>
            <a:ext cx="8043614" cy="5272597"/>
          </a:xfrm>
          <a:prstGeom prst="rect">
            <a:avLst/>
          </a:prstGeom>
        </p:spPr>
        <p:txBody>
          <a:bodyPr wrap="square">
            <a:spAutoFit/>
          </a:bodyPr>
          <a:lstStyle/>
          <a:p>
            <a:pPr algn="ctr">
              <a:lnSpc>
                <a:spcPct val="115000"/>
              </a:lnSpc>
              <a:spcBef>
                <a:spcPts val="1000"/>
              </a:spcBef>
              <a:spcAft>
                <a:spcPct val="0"/>
              </a:spcAft>
              <a:buClr>
                <a:schemeClr val="accent1"/>
              </a:buClr>
            </a:pPr>
            <a:r>
              <a:rPr lang="ru-RU" altLang="ru-RU" sz="1750" dirty="0"/>
              <a:t>В 2025 году Юридический факультет ИЭУП РГГУ осуществляет набор на первый курс по следующим направлениям: </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Защита прав личности в сфере уголовно-правовых отношений;</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Правовое обеспечение деятельности органов публичной власти;</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Правовое сопровождение предпринимательской деятельности;</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Юрист в финансовой сфере; </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Правовое обеспечение цифровой экономики и информационной безопасности;</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sz="1750" dirty="0"/>
              <a:t>Правовое регулирование </a:t>
            </a:r>
            <a:r>
              <a:rPr lang="en-US" sz="1750" dirty="0"/>
              <a:t>PR</a:t>
            </a:r>
            <a:r>
              <a:rPr lang="ru-RU" sz="1750" dirty="0"/>
              <a:t> и</a:t>
            </a:r>
            <a:r>
              <a:rPr lang="en-US" sz="1750" dirty="0"/>
              <a:t> GR</a:t>
            </a:r>
            <a:r>
              <a:rPr lang="ru-RU" sz="1750" dirty="0"/>
              <a:t> технологий в политике и бизнесе;</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Корпоративный юрист;</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r>
              <a:rPr lang="ru-RU" altLang="ru-RU" sz="1750" dirty="0"/>
              <a:t>Правовое обеспечение правоохранительной деятельности (с дополнительной квалификацией "Эксперт по предупреждению коррупционных правонарушений") .</a:t>
            </a:r>
          </a:p>
        </p:txBody>
      </p:sp>
      <p:sp>
        <p:nvSpPr>
          <p:cNvPr id="12" name="Прямоугольник 11"/>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3" name="Прямоугольник 12"/>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4" name="Прямоугольник 13"/>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3990109" cy="5977692"/>
          </a:xfrm>
          <a:prstGeom prst="rect">
            <a:avLst/>
          </a:prstGeom>
        </p:spPr>
      </p:pic>
    </p:spTree>
    <p:extLst>
      <p:ext uri="{BB962C8B-B14F-4D97-AF65-F5344CB8AC3E}">
        <p14:creationId xmlns:p14="http://schemas.microsoft.com/office/powerpoint/2010/main" val="906650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9" name="Прямоугольник 8"/>
          <p:cNvSpPr/>
          <p:nvPr/>
        </p:nvSpPr>
        <p:spPr>
          <a:xfrm>
            <a:off x="-161378" y="545775"/>
            <a:ext cx="6096000" cy="769441"/>
          </a:xfrm>
          <a:prstGeom prst="rect">
            <a:avLst/>
          </a:prstGeom>
        </p:spPr>
        <p:txBody>
          <a:bodyPr>
            <a:spAutoFit/>
          </a:bodyPr>
          <a:lstStyle/>
          <a:p>
            <a:pPr algn="ctr"/>
            <a:r>
              <a:rPr lang="ru-RU" altLang="ru-RU" sz="2200" b="1" dirty="0">
                <a:solidFill>
                  <a:srgbClr val="19325F"/>
                </a:solidFill>
                <a:latin typeface="Arial Black" panose="020B0A04020102020204" pitchFamily="34" charset="0"/>
                <a:sym typeface="Raleway" charset="-52"/>
              </a:rPr>
              <a:t>Приемная кампания 2025</a:t>
            </a:r>
            <a:br>
              <a:rPr lang="ru-RU" altLang="ru-RU" sz="2200" b="1" dirty="0">
                <a:solidFill>
                  <a:srgbClr val="19325F"/>
                </a:solidFill>
                <a:latin typeface="Arial Black" panose="020B0A04020102020204" pitchFamily="34" charset="0"/>
                <a:sym typeface="Raleway" charset="-52"/>
              </a:rPr>
            </a:br>
            <a:r>
              <a:rPr lang="ru-RU" altLang="ru-RU" sz="2200" b="1" dirty="0">
                <a:solidFill>
                  <a:srgbClr val="19325F"/>
                </a:solidFill>
                <a:latin typeface="Arial Black" panose="020B0A04020102020204" pitchFamily="34" charset="0"/>
                <a:sym typeface="Oswald" charset="-52"/>
              </a:rPr>
              <a:t>СПЕЦИАЛИТЕТ</a:t>
            </a:r>
            <a:r>
              <a:rPr lang="ru-RU" altLang="ru-RU" sz="2200" b="1" dirty="0">
                <a:solidFill>
                  <a:srgbClr val="19325F"/>
                </a:solidFill>
                <a:latin typeface="Arial Black" panose="020B0A04020102020204" pitchFamily="34" charset="0"/>
                <a:sym typeface="Raleway" charset="-52"/>
              </a:rPr>
              <a:t> </a:t>
            </a:r>
            <a:endParaRPr lang="ru-RU" sz="2200" b="1" dirty="0">
              <a:solidFill>
                <a:srgbClr val="19325F"/>
              </a:solidFill>
              <a:latin typeface="Arial Black" panose="020B0A04020102020204" pitchFamily="34" charset="0"/>
            </a:endParaRPr>
          </a:p>
        </p:txBody>
      </p:sp>
      <p:sp>
        <p:nvSpPr>
          <p:cNvPr id="10" name="Прямоугольник 9"/>
          <p:cNvSpPr/>
          <p:nvPr/>
        </p:nvSpPr>
        <p:spPr>
          <a:xfrm>
            <a:off x="64008" y="1393688"/>
            <a:ext cx="5422391" cy="5220019"/>
          </a:xfrm>
          <a:prstGeom prst="rect">
            <a:avLst/>
          </a:prstGeom>
        </p:spPr>
        <p:txBody>
          <a:bodyPr wrap="square">
            <a:spAutoFit/>
          </a:bodyPr>
          <a:lstStyle/>
          <a:p>
            <a:pPr algn="just">
              <a:lnSpc>
                <a:spcPct val="115000"/>
              </a:lnSpc>
              <a:spcBef>
                <a:spcPct val="0"/>
              </a:spcBef>
              <a:spcAft>
                <a:spcPct val="0"/>
              </a:spcAft>
              <a:buClr>
                <a:schemeClr val="accent1"/>
              </a:buClr>
            </a:pPr>
            <a:r>
              <a:rPr lang="ru-RU" altLang="ru-RU" sz="2000" b="1" dirty="0">
                <a:solidFill>
                  <a:srgbClr val="003B76"/>
                </a:solidFill>
                <a:latin typeface="Arial" panose="020B0604020202020204" pitchFamily="34" charset="0"/>
                <a:cs typeface="Arial" panose="020B0604020202020204" pitchFamily="34" charset="0"/>
              </a:rPr>
              <a:t> </a:t>
            </a:r>
            <a:r>
              <a:rPr lang="ru-RU" altLang="ru-RU" sz="1750" dirty="0"/>
              <a:t>В 2025 году Юридический факультет ИЭУП РГГУ осуществляет набор на первый курс на очную (дневную), заочную формы обучения, а также на заочную форму с применением дистанционных технологий по направлению подготовки </a:t>
            </a:r>
          </a:p>
          <a:p>
            <a:pPr marL="285750" indent="-285750" algn="just">
              <a:lnSpc>
                <a:spcPct val="115000"/>
              </a:lnSpc>
              <a:spcBef>
                <a:spcPct val="0"/>
              </a:spcBef>
              <a:spcAft>
                <a:spcPct val="0"/>
              </a:spcAft>
              <a:buClr>
                <a:schemeClr val="accent1"/>
              </a:buClr>
              <a:buFontTx/>
              <a:buChar char="-"/>
            </a:pPr>
            <a:r>
              <a:rPr lang="ru-RU" altLang="ru-RU" sz="1750" dirty="0"/>
              <a:t>«</a:t>
            </a:r>
            <a:r>
              <a:rPr lang="ru-RU" altLang="ru-RU" sz="1750" u="sng" dirty="0"/>
              <a:t>СУДЕБНАЯ И ПРОКУРОРСКАЯ ДЕЯТЕЛЬНОСТЬ</a:t>
            </a:r>
            <a:r>
              <a:rPr lang="ru-RU" altLang="ru-RU" sz="1750" dirty="0"/>
              <a:t>» (специализация Судебная деятельность) (уголовно-правовая направленность);</a:t>
            </a:r>
          </a:p>
          <a:p>
            <a:pPr marL="285750" indent="-285750" algn="just">
              <a:lnSpc>
                <a:spcPct val="115000"/>
              </a:lnSpc>
              <a:spcBef>
                <a:spcPct val="0"/>
              </a:spcBef>
              <a:spcAft>
                <a:spcPct val="0"/>
              </a:spcAft>
              <a:buClr>
                <a:schemeClr val="accent1"/>
              </a:buClr>
              <a:buFontTx/>
              <a:buChar char="-"/>
            </a:pPr>
            <a:endParaRPr lang="ru-RU" altLang="ru-RU" sz="1750" dirty="0"/>
          </a:p>
          <a:p>
            <a:pPr marL="285750" indent="-285750" algn="just">
              <a:lnSpc>
                <a:spcPct val="115000"/>
              </a:lnSpc>
              <a:spcBef>
                <a:spcPct val="0"/>
              </a:spcBef>
              <a:spcAft>
                <a:spcPct val="0"/>
              </a:spcAft>
              <a:buClr>
                <a:schemeClr val="accent1"/>
              </a:buClr>
              <a:buFontTx/>
              <a:buChar char="-"/>
            </a:pPr>
            <a:r>
              <a:rPr lang="ru-RU" altLang="ru-RU" sz="1750" dirty="0"/>
              <a:t>«</a:t>
            </a:r>
            <a:r>
              <a:rPr lang="ru-RU" altLang="ru-RU" sz="1750" u="sng" dirty="0"/>
              <a:t>СУДЕБНАЯ И ПРОКУРОРСКАЯ ДЕЯТЕЛЬНОСТЬ</a:t>
            </a:r>
            <a:r>
              <a:rPr lang="ru-RU" altLang="ru-RU" sz="1750" dirty="0"/>
              <a:t>» (специализация Судебная деятельность) </a:t>
            </a:r>
            <a:r>
              <a:rPr lang="ru-RU" altLang="ru-RU" sz="1750" i="1" dirty="0"/>
              <a:t>с дополнительной квалификацией «Специалист в области медиации (медиатор) (</a:t>
            </a:r>
            <a:r>
              <a:rPr lang="ru-RU" altLang="ru-RU" sz="1750" dirty="0"/>
              <a:t>гражданско-правовая направленность</a:t>
            </a:r>
            <a:r>
              <a:rPr lang="ru-RU" altLang="ru-RU" sz="1750" i="1" dirty="0"/>
              <a:t>)</a:t>
            </a:r>
          </a:p>
          <a:p>
            <a:pPr algn="just">
              <a:lnSpc>
                <a:spcPct val="115000"/>
              </a:lnSpc>
              <a:spcBef>
                <a:spcPct val="0"/>
              </a:spcBef>
              <a:spcAft>
                <a:spcPct val="0"/>
              </a:spcAft>
              <a:buClr>
                <a:schemeClr val="accent1"/>
              </a:buClr>
            </a:pPr>
            <a:r>
              <a:rPr lang="ru-RU" altLang="ru-RU" sz="1750" dirty="0"/>
              <a:t> </a:t>
            </a:r>
          </a:p>
          <a:p>
            <a:pPr marL="271463" indent="-195263" algn="just">
              <a:lnSpc>
                <a:spcPct val="115000"/>
              </a:lnSpc>
              <a:spcBef>
                <a:spcPts val="1000"/>
              </a:spcBef>
              <a:spcAft>
                <a:spcPct val="0"/>
              </a:spcAft>
              <a:buClr>
                <a:srgbClr val="C00000"/>
              </a:buClr>
              <a:buSzPct val="120000"/>
              <a:buFont typeface="Wingdings" panose="05000000000000000000" pitchFamily="2" charset="2"/>
              <a:buChar char="§"/>
              <a:tabLst>
                <a:tab pos="271463" algn="l"/>
              </a:tabLst>
              <a:defRPr/>
            </a:pPr>
            <a:endParaRPr lang="ru-RU" altLang="ru-RU" sz="1750" dirty="0">
              <a:sym typeface="Raleway" charset="-52"/>
            </a:endParaRPr>
          </a:p>
        </p:txBody>
      </p:sp>
      <p:sp>
        <p:nvSpPr>
          <p:cNvPr id="12" name="Прямоугольник 11"/>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3" name="Прямоугольник 12"/>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4" name="Прямоугольник 13"/>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415" r="26688"/>
          <a:stretch/>
        </p:blipFill>
        <p:spPr>
          <a:xfrm>
            <a:off x="5655399" y="0"/>
            <a:ext cx="6536602" cy="5978006"/>
          </a:xfrm>
          <a:prstGeom prst="rect">
            <a:avLst/>
          </a:prstGeom>
        </p:spPr>
      </p:pic>
    </p:spTree>
    <p:extLst>
      <p:ext uri="{BB962C8B-B14F-4D97-AF65-F5344CB8AC3E}">
        <p14:creationId xmlns:p14="http://schemas.microsoft.com/office/powerpoint/2010/main" val="2546982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2671905" cy="4277032"/>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0" y="4277032"/>
            <a:ext cx="2671906" cy="2580968"/>
          </a:xfrm>
          <a:prstGeom prst="rect">
            <a:avLst/>
          </a:prstGeom>
          <a:solidFill>
            <a:srgbClr val="E1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2671899" y="0"/>
            <a:ext cx="1415846"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Google Shape;227;p24"/>
          <p:cNvPicPr preferRelativeResize="0"/>
          <p:nvPr/>
        </p:nvPicPr>
        <p:blipFill>
          <a:blip r:embed="rId2">
            <a:extLst>
              <a:ext uri="{BEBA8EAE-BF5A-486C-A8C5-ECC9F3942E4B}">
                <a14:imgProps xmlns:a14="http://schemas.microsoft.com/office/drawing/2010/main">
                  <a14:imgLayer r:embed="rId3">
                    <a14:imgEffect>
                      <a14:saturation sat="66000"/>
                    </a14:imgEffect>
                    <a14:imgEffect>
                      <a14:brightnessContrast bright="40000" contrast="-20000"/>
                    </a14:imgEffect>
                  </a14:imgLayer>
                </a14:imgProps>
              </a:ext>
            </a:extLst>
          </a:blip>
          <a:stretch>
            <a:fillRect/>
          </a:stretch>
        </p:blipFill>
        <p:spPr>
          <a:xfrm>
            <a:off x="942122" y="649271"/>
            <a:ext cx="787655" cy="786580"/>
          </a:xfrm>
          <a:prstGeom prst="rect">
            <a:avLst/>
          </a:prstGeom>
          <a:solidFill>
            <a:srgbClr val="19325F"/>
          </a:solidFill>
          <a:ln w="3175" cmpd="tri">
            <a:noFill/>
          </a:ln>
          <a:effectLst/>
        </p:spPr>
      </p:pic>
      <p:sp>
        <p:nvSpPr>
          <p:cNvPr id="5" name="Прямоугольник 4"/>
          <p:cNvSpPr/>
          <p:nvPr/>
        </p:nvSpPr>
        <p:spPr>
          <a:xfrm>
            <a:off x="0" y="1719059"/>
            <a:ext cx="2671898" cy="1600438"/>
          </a:xfrm>
          <a:prstGeom prst="rect">
            <a:avLst/>
          </a:prstGeom>
        </p:spPr>
        <p:txBody>
          <a:bodyPr wrap="square">
            <a:spAutoFit/>
          </a:bodyPr>
          <a:lstStyle/>
          <a:p>
            <a:pPr algn="ctr"/>
            <a:r>
              <a:rPr lang="ru-RU" sz="1400" dirty="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rPr>
              <a:t>РОССИЙСКИЙ ГОСУДАРСТВЕННЫЙ ГУМАНИТАРНЫЙ УНИВЕРСИТЕТ</a:t>
            </a:r>
          </a:p>
          <a:p>
            <a:pPr algn="ctr"/>
            <a:endParaRPr lang="ru-RU" sz="1400" dirty="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endParaRPr>
          </a:p>
          <a:p>
            <a:pPr algn="ctr"/>
            <a:r>
              <a:rPr lang="ru-RU" sz="1400" dirty="0">
                <a:ln w="0"/>
                <a:solidFill>
                  <a:schemeClr val="accent1"/>
                </a:solidFill>
                <a:effectLst>
                  <a:outerShdw blurRad="38100" dist="25400" dir="5400000" algn="ctr" rotWithShape="0">
                    <a:srgbClr val="6E747A">
                      <a:alpha val="43000"/>
                    </a:srgbClr>
                  </a:outerShdw>
                </a:effectLst>
                <a:latin typeface="Verdana" pitchFamily="34" charset="0"/>
                <a:ea typeface="Verdana" pitchFamily="34" charset="0"/>
                <a:cs typeface="Raleway" charset="0"/>
                <a:sym typeface="Raleway"/>
              </a:rPr>
              <a:t>ИНСТИТУТ ЭКОНОМИКИ УПРАВЛЕНИЯ И ПРАВА</a:t>
            </a:r>
          </a:p>
        </p:txBody>
      </p:sp>
      <p:pic>
        <p:nvPicPr>
          <p:cNvPr id="12" name="Picture 4" descr="https://lh6.googleusercontent.com/s2X_bS6xlcKipTGui8ZtRejJxTzR12NKIZbjjPZcBHY7OF62Por1REhbHqy-oX2BKEkfTXZBWsyo6QJAklgJWhmoIqzMMoa_nm55-w2sKhyHBXwDbOV6OAW19wN6MHiV2hKCX40e1dI"/>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a:fillRect/>
          </a:stretch>
        </p:blipFill>
        <p:spPr bwMode="auto">
          <a:xfrm>
            <a:off x="-821" y="4277032"/>
            <a:ext cx="2671907" cy="2580968"/>
          </a:xfrm>
          <a:prstGeom prst="rect">
            <a:avLst/>
          </a:prstGeom>
          <a:blipFill>
            <a:blip r:embed="rId6"/>
            <a:tile tx="0" ty="0" sx="100000" sy="100000" flip="none" algn="tl"/>
          </a:blipFill>
          <a:ln>
            <a:noFill/>
          </a:ln>
          <a:effectLst/>
        </p:spPr>
      </p:pic>
      <p:sp>
        <p:nvSpPr>
          <p:cNvPr id="14" name="Прямоугольник 13"/>
          <p:cNvSpPr/>
          <p:nvPr/>
        </p:nvSpPr>
        <p:spPr>
          <a:xfrm>
            <a:off x="2672710" y="6125497"/>
            <a:ext cx="1414223" cy="584775"/>
          </a:xfrm>
          <a:prstGeom prst="rect">
            <a:avLst/>
          </a:prstGeom>
        </p:spPr>
        <p:txBody>
          <a:bodyPr wrap="square">
            <a:spAutoFit/>
          </a:bodyPr>
          <a:lstStyle/>
          <a:p>
            <a:pPr algn="ctr"/>
            <a:r>
              <a:rPr lang="ru-RU" sz="3200" b="1" dirty="0">
                <a:ln w="22225">
                  <a:solidFill>
                    <a:schemeClr val="accent2"/>
                  </a:solidFill>
                  <a:prstDash val="solid"/>
                </a:ln>
                <a:solidFill>
                  <a:schemeClr val="accent2">
                    <a:lumMod val="40000"/>
                    <a:lumOff val="60000"/>
                  </a:schemeClr>
                </a:solidFill>
              </a:rPr>
              <a:t>rsuh.ru</a:t>
            </a:r>
          </a:p>
        </p:txBody>
      </p:sp>
      <p:sp>
        <p:nvSpPr>
          <p:cNvPr id="19" name="Прямоугольник 18"/>
          <p:cNvSpPr/>
          <p:nvPr/>
        </p:nvSpPr>
        <p:spPr>
          <a:xfrm>
            <a:off x="3985333" y="649271"/>
            <a:ext cx="8028867" cy="3313215"/>
          </a:xfrm>
          <a:prstGeom prst="rect">
            <a:avLst/>
          </a:prstGeom>
        </p:spPr>
        <p:txBody>
          <a:bodyPr wrap="square">
            <a:spAutoFit/>
          </a:bodyPr>
          <a:lstStyle/>
          <a:p>
            <a:pPr>
              <a:lnSpc>
                <a:spcPct val="115000"/>
              </a:lnSpc>
              <a:spcBef>
                <a:spcPct val="0"/>
              </a:spcBef>
              <a:spcAft>
                <a:spcPct val="0"/>
              </a:spcAft>
              <a:buClr>
                <a:schemeClr val="accent1"/>
              </a:buClr>
            </a:pPr>
            <a:r>
              <a:rPr lang="ru-RU" altLang="ru-RU" sz="1600" b="1" dirty="0">
                <a:solidFill>
                  <a:srgbClr val="15285A"/>
                </a:solidFill>
                <a:latin typeface="Verdana" panose="020B0604030504040204" pitchFamily="34" charset="0"/>
                <a:cs typeface="Arial" panose="020B0604020202020204" pitchFamily="34" charset="0"/>
              </a:rPr>
              <a:t>	Наш сайт:                       ВК лучшего </a:t>
            </a:r>
            <a:r>
              <a:rPr lang="ru-RU" altLang="ru-RU" sz="1600" b="1" dirty="0" err="1">
                <a:solidFill>
                  <a:srgbClr val="15285A"/>
                </a:solidFill>
                <a:latin typeface="Verdana" panose="020B0604030504040204" pitchFamily="34" charset="0"/>
                <a:cs typeface="Arial" panose="020B0604020202020204" pitchFamily="34" charset="0"/>
              </a:rPr>
              <a:t>юрфака</a:t>
            </a:r>
            <a:r>
              <a:rPr lang="ru-RU" altLang="ru-RU" sz="1600" b="1" dirty="0">
                <a:solidFill>
                  <a:srgbClr val="15285A"/>
                </a:solidFill>
                <a:latin typeface="Verdana" panose="020B0604030504040204" pitchFamily="34" charset="0"/>
                <a:cs typeface="Arial" panose="020B0604020202020204" pitchFamily="34" charset="0"/>
              </a:rPr>
              <a:t> страны:</a:t>
            </a:r>
            <a:endParaRPr lang="en-US" altLang="ru-RU" sz="1600" b="1" dirty="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sz="1600" b="1" dirty="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sz="1600" b="1" dirty="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sz="1600" b="1" dirty="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sz="1600" b="1" dirty="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sz="1600" b="1" dirty="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sz="1600" b="1" dirty="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r>
              <a:rPr lang="ru-RU" altLang="ru-RU" sz="1600" b="1" dirty="0">
                <a:solidFill>
                  <a:srgbClr val="15285A"/>
                </a:solidFill>
                <a:latin typeface="Verdana" panose="020B0604030504040204" pitchFamily="34" charset="0"/>
                <a:cs typeface="Arial" panose="020B0604020202020204" pitchFamily="34" charset="0"/>
              </a:rPr>
              <a:t>	Студенческий совет:   	</a:t>
            </a:r>
            <a:r>
              <a:rPr lang="en-US" altLang="ru-RU" sz="1600" b="1" dirty="0">
                <a:solidFill>
                  <a:srgbClr val="15285A"/>
                </a:solidFill>
                <a:latin typeface="Verdana" panose="020B0604030504040204" pitchFamily="34" charset="0"/>
                <a:cs typeface="Arial" panose="020B0604020202020204" pitchFamily="34" charset="0"/>
              </a:rPr>
              <a:t>Telegram </a:t>
            </a:r>
            <a:r>
              <a:rPr lang="ru-RU" altLang="ru-RU" sz="1600" b="1" dirty="0">
                <a:solidFill>
                  <a:srgbClr val="15285A"/>
                </a:solidFill>
                <a:latin typeface="Verdana" panose="020B0604030504040204" pitchFamily="34" charset="0"/>
                <a:cs typeface="Arial" panose="020B0604020202020204" pitchFamily="34" charset="0"/>
              </a:rPr>
              <a:t>лучшего </a:t>
            </a:r>
            <a:r>
              <a:rPr lang="ru-RU" altLang="ru-RU" sz="1600" b="1" dirty="0" err="1">
                <a:solidFill>
                  <a:srgbClr val="15285A"/>
                </a:solidFill>
                <a:latin typeface="Verdana" panose="020B0604030504040204" pitchFamily="34" charset="0"/>
                <a:cs typeface="Arial" panose="020B0604020202020204" pitchFamily="34" charset="0"/>
              </a:rPr>
              <a:t>юрфака</a:t>
            </a:r>
            <a:r>
              <a:rPr lang="ru-RU" altLang="ru-RU" sz="1600" b="1" dirty="0">
                <a:solidFill>
                  <a:srgbClr val="15285A"/>
                </a:solidFill>
                <a:latin typeface="Verdana" panose="020B0604030504040204" pitchFamily="34" charset="0"/>
                <a:cs typeface="Arial" panose="020B0604020202020204" pitchFamily="34" charset="0"/>
              </a:rPr>
              <a:t> страны:</a:t>
            </a:r>
            <a:endParaRPr lang="en-US" altLang="ru-RU" sz="1600" b="1" dirty="0">
              <a:solidFill>
                <a:srgbClr val="15285A"/>
              </a:solidFill>
              <a:latin typeface="Verdana" panose="020B0604030504040204" pitchFamily="34" charset="0"/>
              <a:cs typeface="Arial" panose="020B0604020202020204" pitchFamily="34" charset="0"/>
            </a:endParaRPr>
          </a:p>
          <a:p>
            <a:pPr>
              <a:lnSpc>
                <a:spcPct val="115000"/>
              </a:lnSpc>
              <a:spcBef>
                <a:spcPct val="0"/>
              </a:spcBef>
              <a:spcAft>
                <a:spcPct val="0"/>
              </a:spcAft>
              <a:buClr>
                <a:schemeClr val="accent1"/>
              </a:buClr>
            </a:pPr>
            <a:endParaRPr lang="ru-RU" altLang="ru-RU" b="1" i="1" dirty="0">
              <a:solidFill>
                <a:srgbClr val="15285A"/>
              </a:solidFill>
              <a:latin typeface="Verdana" panose="020B0604030504040204" pitchFamily="34" charset="0"/>
              <a:cs typeface="Arial" panose="020B0604020202020204" pitchFamily="34" charset="0"/>
              <a:sym typeface="Lato" charset="0"/>
            </a:endParaRPr>
          </a:p>
          <a:p>
            <a:pPr>
              <a:lnSpc>
                <a:spcPct val="115000"/>
              </a:lnSpc>
              <a:spcBef>
                <a:spcPct val="0"/>
              </a:spcBef>
              <a:spcAft>
                <a:spcPct val="0"/>
              </a:spcAft>
              <a:buClr>
                <a:schemeClr val="accent1"/>
              </a:buClr>
            </a:pPr>
            <a:endParaRPr lang="ru-RU" altLang="ru-RU" b="1" i="1" dirty="0">
              <a:solidFill>
                <a:srgbClr val="15285A"/>
              </a:solidFill>
              <a:latin typeface="Verdana" panose="020B0604030504040204" pitchFamily="34" charset="0"/>
              <a:cs typeface="Arial" panose="020B0604020202020204" pitchFamily="34" charset="0"/>
              <a:sym typeface="Lato" charset="0"/>
            </a:endParaRPr>
          </a:p>
          <a:p>
            <a:pPr>
              <a:lnSpc>
                <a:spcPct val="115000"/>
              </a:lnSpc>
              <a:spcBef>
                <a:spcPct val="0"/>
              </a:spcBef>
              <a:spcAft>
                <a:spcPct val="0"/>
              </a:spcAft>
              <a:buClr>
                <a:schemeClr val="accent1"/>
              </a:buClr>
            </a:pPr>
            <a:r>
              <a:rPr lang="ru-RU" altLang="ru-RU" b="1" i="1" dirty="0">
                <a:solidFill>
                  <a:srgbClr val="15285A"/>
                </a:solidFill>
                <a:latin typeface="Verdana" panose="020B0604030504040204" pitchFamily="34" charset="0"/>
                <a:cs typeface="Arial" panose="020B0604020202020204" pitchFamily="34" charset="0"/>
                <a:sym typeface="Lato" charset="0"/>
              </a:rPr>
              <a:t>            </a:t>
            </a:r>
            <a:endParaRPr lang="en-US" altLang="ru-RU" b="1" i="1" dirty="0">
              <a:solidFill>
                <a:srgbClr val="15285A"/>
              </a:solidFill>
              <a:latin typeface="Verdana" panose="020B0604030504040204" pitchFamily="34" charset="0"/>
              <a:cs typeface="Arial" panose="020B0604020202020204" pitchFamily="34" charset="0"/>
              <a:sym typeface="Lato" charset="0"/>
            </a:endParaRPr>
          </a:p>
        </p:txBody>
      </p:sp>
      <p:sp>
        <p:nvSpPr>
          <p:cNvPr id="20" name="Прямоугольник 19"/>
          <p:cNvSpPr/>
          <p:nvPr/>
        </p:nvSpPr>
        <p:spPr>
          <a:xfrm>
            <a:off x="4335721" y="5175812"/>
            <a:ext cx="6096000" cy="707886"/>
          </a:xfrm>
          <a:prstGeom prst="rect">
            <a:avLst/>
          </a:prstGeom>
        </p:spPr>
        <p:txBody>
          <a:bodyPr>
            <a:spAutoFit/>
          </a:bodyPr>
          <a:lstStyle/>
          <a:p>
            <a:r>
              <a:rPr lang="ru-RU" altLang="ru-RU" sz="2000" b="1" u="sng" dirty="0">
                <a:solidFill>
                  <a:srgbClr val="19325F"/>
                </a:solidFill>
                <a:sym typeface="Raleway" charset="-52"/>
              </a:rPr>
              <a:t>КОНТАКТЫ </a:t>
            </a:r>
            <a:br>
              <a:rPr lang="ru-RU" altLang="ru-RU" sz="2000" b="1" u="sng" dirty="0">
                <a:solidFill>
                  <a:srgbClr val="19325F"/>
                </a:solidFill>
                <a:sym typeface="Raleway" charset="-52"/>
              </a:rPr>
            </a:br>
            <a:endParaRPr lang="ru-RU" sz="2000" b="1" u="sng" dirty="0">
              <a:solidFill>
                <a:srgbClr val="19325F"/>
              </a:solidFill>
            </a:endParaRPr>
          </a:p>
        </p:txBody>
      </p:sp>
      <p:sp>
        <p:nvSpPr>
          <p:cNvPr id="8" name="Прямоугольник 7"/>
          <p:cNvSpPr/>
          <p:nvPr/>
        </p:nvSpPr>
        <p:spPr>
          <a:xfrm>
            <a:off x="4334910" y="5652865"/>
            <a:ext cx="3562574" cy="587853"/>
          </a:xfrm>
          <a:prstGeom prst="rect">
            <a:avLst/>
          </a:prstGeom>
        </p:spPr>
        <p:txBody>
          <a:bodyPr wrap="square">
            <a:spAutoFit/>
          </a:bodyPr>
          <a:lstStyle/>
          <a:p>
            <a:pPr>
              <a:lnSpc>
                <a:spcPct val="115000"/>
              </a:lnSpc>
              <a:spcBef>
                <a:spcPct val="0"/>
              </a:spcBef>
              <a:spcAft>
                <a:spcPct val="0"/>
              </a:spcAft>
              <a:buClr>
                <a:schemeClr val="accent1"/>
              </a:buClr>
            </a:pPr>
            <a:r>
              <a:rPr lang="ru-RU" altLang="ru-RU" sz="1400" dirty="0">
                <a:sym typeface="Lato" charset="0"/>
              </a:rPr>
              <a:t>Тел.: (495) 250-64-76</a:t>
            </a:r>
            <a:r>
              <a:rPr lang="en-US" altLang="ru-RU" sz="1400" dirty="0">
                <a:sym typeface="Lato" charset="0"/>
              </a:rPr>
              <a:t>      </a:t>
            </a:r>
            <a:r>
              <a:rPr lang="ru-RU" altLang="ru-RU" sz="1400" dirty="0">
                <a:sym typeface="Lato" charset="0"/>
              </a:rPr>
              <a:t>Электронная почта: </a:t>
            </a:r>
          </a:p>
          <a:p>
            <a:pPr>
              <a:lnSpc>
                <a:spcPct val="115000"/>
              </a:lnSpc>
              <a:spcBef>
                <a:spcPct val="0"/>
              </a:spcBef>
              <a:spcAft>
                <a:spcPct val="0"/>
              </a:spcAft>
              <a:buClr>
                <a:schemeClr val="accent1"/>
              </a:buClr>
            </a:pPr>
            <a:r>
              <a:rPr lang="ru-RU" altLang="ru-RU" sz="1400" dirty="0">
                <a:sym typeface="Lato" charset="0"/>
              </a:rPr>
              <a:t>Тел.: (495) 250-69-59</a:t>
            </a:r>
            <a:r>
              <a:rPr lang="en-US" altLang="ru-RU" sz="1400" dirty="0">
                <a:sym typeface="Lato" charset="0"/>
              </a:rPr>
              <a:t>       </a:t>
            </a:r>
            <a:r>
              <a:rPr lang="ru-RU" altLang="ru-RU" sz="1400" dirty="0">
                <a:sym typeface="Lato" charset="0"/>
                <a:hlinkClick r:id="rId7"/>
              </a:rPr>
              <a:t>2506959@mail.ru</a:t>
            </a:r>
            <a:endParaRPr lang="ru-RU" altLang="ru-RU" sz="1400" dirty="0">
              <a:sym typeface="Lato" charset="0"/>
            </a:endParaRPr>
          </a:p>
        </p:txBody>
      </p:sp>
      <p:sp>
        <p:nvSpPr>
          <p:cNvPr id="9" name="Прямоугольник 8"/>
          <p:cNvSpPr/>
          <p:nvPr/>
        </p:nvSpPr>
        <p:spPr>
          <a:xfrm>
            <a:off x="7897484" y="5652865"/>
            <a:ext cx="4481495" cy="340093"/>
          </a:xfrm>
          <a:prstGeom prst="rect">
            <a:avLst/>
          </a:prstGeom>
        </p:spPr>
        <p:txBody>
          <a:bodyPr wrap="square">
            <a:spAutoFit/>
          </a:bodyPr>
          <a:lstStyle/>
          <a:p>
            <a:pPr>
              <a:lnSpc>
                <a:spcPct val="115000"/>
              </a:lnSpc>
              <a:spcBef>
                <a:spcPct val="0"/>
              </a:spcBef>
              <a:spcAft>
                <a:spcPct val="0"/>
              </a:spcAft>
              <a:buClr>
                <a:schemeClr val="accent1"/>
              </a:buClr>
            </a:pPr>
            <a:r>
              <a:rPr lang="ru-RU" altLang="ru-RU" sz="1400" dirty="0">
                <a:sym typeface="Lato" charset="0"/>
              </a:rPr>
              <a:t>Адрес: 125993, ГСП-3, г. Москва, </a:t>
            </a:r>
            <a:r>
              <a:rPr lang="ru-RU" altLang="ru-RU" sz="1400" dirty="0" err="1">
                <a:sym typeface="Lato" charset="0"/>
              </a:rPr>
              <a:t>Миусская</a:t>
            </a:r>
            <a:r>
              <a:rPr lang="ru-RU" altLang="ru-RU" sz="1400" dirty="0">
                <a:sym typeface="Lato" charset="0"/>
              </a:rPr>
              <a:t> пл., д.6, к. 7 </a:t>
            </a:r>
          </a:p>
        </p:txBody>
      </p:sp>
      <p:pic>
        <p:nvPicPr>
          <p:cNvPr id="21" name="Рисунок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4602" y="990685"/>
            <a:ext cx="1633197" cy="1633197"/>
          </a:xfrm>
          <a:prstGeom prst="rect">
            <a:avLst/>
          </a:prstGeom>
        </p:spPr>
      </p:pic>
      <p:pic>
        <p:nvPicPr>
          <p:cNvPr id="22" name="Рисунок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3951" y="948651"/>
            <a:ext cx="1646170" cy="1646170"/>
          </a:xfrm>
          <a:prstGeom prst="rect">
            <a:avLst/>
          </a:prstGeom>
        </p:spPr>
      </p:pic>
      <p:pic>
        <p:nvPicPr>
          <p:cNvPr id="23" name="Рисунок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8267" y="3187234"/>
            <a:ext cx="1729777" cy="1729777"/>
          </a:xfrm>
          <a:prstGeom prst="rect">
            <a:avLst/>
          </a:prstGeom>
        </p:spPr>
      </p:pic>
      <p:pic>
        <p:nvPicPr>
          <p:cNvPr id="24" name="Рисунок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3951" y="3197543"/>
            <a:ext cx="1719468" cy="1719468"/>
          </a:xfrm>
          <a:prstGeom prst="rect">
            <a:avLst/>
          </a:prstGeom>
        </p:spPr>
      </p:pic>
    </p:spTree>
    <p:extLst>
      <p:ext uri="{BB962C8B-B14F-4D97-AF65-F5344CB8AC3E}">
        <p14:creationId xmlns:p14="http://schemas.microsoft.com/office/powerpoint/2010/main" val="1449612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8" name="Прямоугольник 7"/>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sp>
        <p:nvSpPr>
          <p:cNvPr id="15" name="Прямоугольник 14"/>
          <p:cNvSpPr/>
          <p:nvPr/>
        </p:nvSpPr>
        <p:spPr>
          <a:xfrm>
            <a:off x="3883937" y="356125"/>
            <a:ext cx="4142433" cy="481670"/>
          </a:xfrm>
          <a:prstGeom prst="rect">
            <a:avLst/>
          </a:prstGeom>
        </p:spPr>
        <p:txBody>
          <a:bodyPr wrap="square">
            <a:spAutoFit/>
          </a:bodyPr>
          <a:lstStyle/>
          <a:p>
            <a:pPr>
              <a:lnSpc>
                <a:spcPct val="115000"/>
              </a:lnSpc>
              <a:spcBef>
                <a:spcPct val="0"/>
              </a:spcBef>
              <a:spcAft>
                <a:spcPct val="0"/>
              </a:spcAft>
              <a:buClr>
                <a:schemeClr val="accent1"/>
              </a:buClr>
            </a:pPr>
            <a:r>
              <a:rPr lang="ru-RU" altLang="ru-RU" sz="2200" b="1" dirty="0">
                <a:solidFill>
                  <a:srgbClr val="19325F"/>
                </a:solidFill>
                <a:latin typeface="Arial Black" panose="020B0A04020102020204" pitchFamily="34" charset="0"/>
                <a:sym typeface="Verdana" panose="020B0604030504040204" pitchFamily="34" charset="0"/>
              </a:rPr>
              <a:t>УРОВНИ ОБРАЗОВАНИЯ</a:t>
            </a:r>
          </a:p>
        </p:txBody>
      </p:sp>
      <p:graphicFrame>
        <p:nvGraphicFramePr>
          <p:cNvPr id="16" name="Схема 15"/>
          <p:cNvGraphicFramePr/>
          <p:nvPr>
            <p:extLst>
              <p:ext uri="{D42A27DB-BD31-4B8C-83A1-F6EECF244321}">
                <p14:modId xmlns:p14="http://schemas.microsoft.com/office/powerpoint/2010/main" val="3713883514"/>
              </p:ext>
            </p:extLst>
          </p:nvPr>
        </p:nvGraphicFramePr>
        <p:xfrm>
          <a:off x="5106153" y="383026"/>
          <a:ext cx="6835367" cy="5225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Прямоугольник 12"/>
          <p:cNvSpPr/>
          <p:nvPr/>
        </p:nvSpPr>
        <p:spPr>
          <a:xfrm>
            <a:off x="295824" y="1365566"/>
            <a:ext cx="4620207" cy="1439625"/>
          </a:xfrm>
          <a:prstGeom prst="rect">
            <a:avLst/>
          </a:prstGeom>
        </p:spPr>
        <p:txBody>
          <a:bodyPr wrap="square">
            <a:spAutoFit/>
          </a:bodyPr>
          <a:lstStyle/>
          <a:p>
            <a:pPr>
              <a:lnSpc>
                <a:spcPct val="115000"/>
              </a:lnSpc>
              <a:spcBef>
                <a:spcPct val="0"/>
              </a:spcBef>
              <a:spcAft>
                <a:spcPct val="0"/>
              </a:spcAft>
              <a:buClr>
                <a:srgbClr val="C00000"/>
              </a:buClr>
            </a:pPr>
            <a:r>
              <a:rPr lang="ru-RU" altLang="ru-RU" sz="1700" dirty="0">
                <a:solidFill>
                  <a:srgbClr val="D7712B"/>
                </a:solidFill>
                <a:sym typeface="Verdana" panose="020B0604030504040204" pitchFamily="34" charset="0"/>
              </a:rPr>
              <a:t>ФОРМЫ ОБУЧЕНИЯ:</a:t>
            </a:r>
          </a:p>
          <a:p>
            <a:pPr marL="285750" indent="-285750">
              <a:spcBef>
                <a:spcPct val="0"/>
              </a:spcBef>
              <a:spcAft>
                <a:spcPct val="0"/>
              </a:spcAft>
              <a:buClr>
                <a:srgbClr val="D7712B"/>
              </a:buClr>
              <a:buFont typeface="Wingdings" panose="05000000000000000000" pitchFamily="2" charset="2"/>
              <a:buChar char="§"/>
            </a:pPr>
            <a:r>
              <a:rPr lang="ru-RU" altLang="ru-RU" sz="1700" dirty="0" err="1">
                <a:sym typeface="Verdana" panose="020B0604030504040204" pitchFamily="34" charset="0"/>
              </a:rPr>
              <a:t>Бакалавриат</a:t>
            </a:r>
            <a:r>
              <a:rPr lang="ru-RU" altLang="ru-RU" sz="1700" dirty="0">
                <a:sym typeface="Verdana" panose="020B0604030504040204" pitchFamily="34" charset="0"/>
              </a:rPr>
              <a:t> - очная/очно-заочная </a:t>
            </a:r>
          </a:p>
          <a:p>
            <a:pPr marL="285750" indent="-285750">
              <a:spcBef>
                <a:spcPct val="0"/>
              </a:spcBef>
              <a:spcAft>
                <a:spcPct val="0"/>
              </a:spcAft>
              <a:buClr>
                <a:srgbClr val="D7712B"/>
              </a:buClr>
              <a:buFont typeface="Wingdings" panose="05000000000000000000" pitchFamily="2" charset="2"/>
              <a:buChar char="§"/>
            </a:pPr>
            <a:r>
              <a:rPr lang="ru-RU" altLang="ru-RU" sz="1700" dirty="0" err="1">
                <a:sym typeface="Verdana" panose="020B0604030504040204" pitchFamily="34" charset="0"/>
              </a:rPr>
              <a:t>Специалитет</a:t>
            </a:r>
            <a:r>
              <a:rPr lang="ru-RU" altLang="ru-RU" sz="1700" dirty="0">
                <a:sym typeface="Verdana" panose="020B0604030504040204" pitchFamily="34" charset="0"/>
              </a:rPr>
              <a:t> - очная/очно-заочная; заочная</a:t>
            </a:r>
          </a:p>
          <a:p>
            <a:pPr marL="285750" indent="-285750">
              <a:spcBef>
                <a:spcPct val="0"/>
              </a:spcBef>
              <a:spcAft>
                <a:spcPct val="0"/>
              </a:spcAft>
              <a:buClr>
                <a:srgbClr val="D7712B"/>
              </a:buClr>
              <a:buFont typeface="Wingdings" panose="05000000000000000000" pitchFamily="2" charset="2"/>
              <a:buChar char="§"/>
            </a:pPr>
            <a:r>
              <a:rPr lang="ru-RU" altLang="ru-RU" sz="1700" dirty="0">
                <a:sym typeface="Verdana" panose="020B0604030504040204" pitchFamily="34" charset="0"/>
              </a:rPr>
              <a:t>Магистратура - очная/очно-заочная; заочная</a:t>
            </a:r>
          </a:p>
          <a:p>
            <a:pPr marL="285750" indent="-285750">
              <a:spcBef>
                <a:spcPct val="0"/>
              </a:spcBef>
              <a:spcAft>
                <a:spcPct val="0"/>
              </a:spcAft>
              <a:buClr>
                <a:srgbClr val="D7712B"/>
              </a:buClr>
              <a:buFont typeface="Wingdings" panose="05000000000000000000" pitchFamily="2" charset="2"/>
              <a:buChar char="§"/>
            </a:pPr>
            <a:r>
              <a:rPr lang="ru-RU" altLang="ru-RU" sz="1700">
                <a:sym typeface="Verdana" panose="020B0604030504040204" pitchFamily="34" charset="0"/>
              </a:rPr>
              <a:t>Аспирантура – очная </a:t>
            </a:r>
            <a:endParaRPr lang="ru-RU" altLang="ru-RU" sz="1700" dirty="0">
              <a:sym typeface="Verdana" panose="020B0604030504040204" pitchFamily="34" charset="0"/>
            </a:endParaRPr>
          </a:p>
        </p:txBody>
      </p:sp>
      <p:sp>
        <p:nvSpPr>
          <p:cNvPr id="17" name="Прямоугольник 16"/>
          <p:cNvSpPr/>
          <p:nvPr/>
        </p:nvSpPr>
        <p:spPr>
          <a:xfrm>
            <a:off x="295825" y="2807943"/>
            <a:ext cx="4810329" cy="375552"/>
          </a:xfrm>
          <a:prstGeom prst="rect">
            <a:avLst/>
          </a:prstGeom>
        </p:spPr>
        <p:txBody>
          <a:bodyPr wrap="square">
            <a:spAutoFit/>
          </a:bodyPr>
          <a:lstStyle/>
          <a:p>
            <a:pPr>
              <a:lnSpc>
                <a:spcPct val="115000"/>
              </a:lnSpc>
              <a:spcBef>
                <a:spcPct val="0"/>
              </a:spcBef>
              <a:spcAft>
                <a:spcPct val="0"/>
              </a:spcAft>
              <a:buClr>
                <a:srgbClr val="C00000"/>
              </a:buClr>
            </a:pPr>
            <a:r>
              <a:rPr lang="ru-RU" altLang="ru-RU" sz="1700" dirty="0">
                <a:solidFill>
                  <a:srgbClr val="D7712B"/>
                </a:solidFill>
                <a:sym typeface="Verdana" panose="020B0604030504040204" pitchFamily="34" charset="0"/>
              </a:rPr>
              <a:t>СРОКИ ОБУЧЕНИЯ:</a:t>
            </a:r>
          </a:p>
        </p:txBody>
      </p:sp>
      <p:graphicFrame>
        <p:nvGraphicFramePr>
          <p:cNvPr id="20" name="Таблица 19"/>
          <p:cNvGraphicFramePr>
            <a:graphicFrameLocks noGrp="1"/>
          </p:cNvGraphicFramePr>
          <p:nvPr>
            <p:extLst>
              <p:ext uri="{D42A27DB-BD31-4B8C-83A1-F6EECF244321}">
                <p14:modId xmlns:p14="http://schemas.microsoft.com/office/powerpoint/2010/main" val="1775494719"/>
              </p:ext>
            </p:extLst>
          </p:nvPr>
        </p:nvGraphicFramePr>
        <p:xfrm>
          <a:off x="295822" y="3272488"/>
          <a:ext cx="4810331" cy="2627440"/>
        </p:xfrm>
        <a:graphic>
          <a:graphicData uri="http://schemas.openxmlformats.org/drawingml/2006/table">
            <a:tbl>
              <a:tblPr firstRow="1" bandRow="1">
                <a:tableStyleId>{2D5ABB26-0587-4C30-8999-92F81FD0307C}</a:tableStyleId>
              </a:tblPr>
              <a:tblGrid>
                <a:gridCol w="1822689">
                  <a:extLst>
                    <a:ext uri="{9D8B030D-6E8A-4147-A177-3AD203B41FA5}">
                      <a16:colId xmlns:a16="http://schemas.microsoft.com/office/drawing/2014/main" val="20000"/>
                    </a:ext>
                  </a:extLst>
                </a:gridCol>
                <a:gridCol w="2987642">
                  <a:extLst>
                    <a:ext uri="{9D8B030D-6E8A-4147-A177-3AD203B41FA5}">
                      <a16:colId xmlns:a16="http://schemas.microsoft.com/office/drawing/2014/main" val="20001"/>
                    </a:ext>
                  </a:extLst>
                </a:gridCol>
              </a:tblGrid>
              <a:tr h="307818">
                <a:tc>
                  <a:txBody>
                    <a:bodyPr/>
                    <a:lstStyle/>
                    <a:p>
                      <a:pPr marL="285750" indent="-285750">
                        <a:lnSpc>
                          <a:spcPct val="115000"/>
                        </a:lnSpc>
                        <a:spcBef>
                          <a:spcPct val="0"/>
                        </a:spcBef>
                        <a:spcAft>
                          <a:spcPct val="0"/>
                        </a:spcAft>
                        <a:buClr>
                          <a:srgbClr val="D7712B"/>
                        </a:buClr>
                        <a:buFont typeface="Wingdings" panose="05000000000000000000" pitchFamily="2" charset="2"/>
                        <a:buChar char="§"/>
                      </a:pPr>
                      <a:r>
                        <a:rPr lang="ru-RU" altLang="ru-RU" sz="1700" dirty="0" err="1">
                          <a:sym typeface="Verdana" panose="020B0604030504040204" pitchFamily="34" charset="0"/>
                        </a:rPr>
                        <a:t>Бакалавриат</a:t>
                      </a:r>
                      <a:r>
                        <a:rPr lang="ru-RU" altLang="ru-RU" sz="1700" dirty="0">
                          <a:sym typeface="Verdana" panose="020B0604030504040204" pitchFamily="34" charset="0"/>
                        </a:rPr>
                        <a:t>: </a:t>
                      </a:r>
                    </a:p>
                  </a:txBody>
                  <a:tcPr/>
                </a:tc>
                <a:tc>
                  <a:txBody>
                    <a:bodyPr/>
                    <a:lstStyle/>
                    <a:p>
                      <a:pPr>
                        <a:spcBef>
                          <a:spcPct val="0"/>
                        </a:spcBef>
                        <a:spcAft>
                          <a:spcPct val="0"/>
                        </a:spcAft>
                        <a:buClr>
                          <a:srgbClr val="C00000"/>
                        </a:buClr>
                      </a:pPr>
                      <a:r>
                        <a:rPr lang="ru-RU" altLang="ru-RU" sz="1700" dirty="0">
                          <a:sym typeface="Verdana" panose="020B0604030504040204" pitchFamily="34" charset="0"/>
                        </a:rPr>
                        <a:t>4 года / 4 </a:t>
                      </a:r>
                      <a:r>
                        <a:rPr lang="ru-RU" altLang="ru-RU" sz="1700">
                          <a:sym typeface="Verdana" panose="020B0604030504040204" pitchFamily="34" charset="0"/>
                        </a:rPr>
                        <a:t>года</a:t>
                      </a:r>
                      <a:r>
                        <a:rPr lang="ru-RU" altLang="ru-RU" sz="1700" baseline="0">
                          <a:sym typeface="Verdana" panose="020B0604030504040204" pitchFamily="34" charset="0"/>
                        </a:rPr>
                        <a:t> 6 </a:t>
                      </a:r>
                      <a:r>
                        <a:rPr lang="ru-RU" altLang="ru-RU" sz="1700" baseline="0" dirty="0">
                          <a:sym typeface="Verdana" panose="020B0604030504040204" pitchFamily="34" charset="0"/>
                        </a:rPr>
                        <a:t>месяцев</a:t>
                      </a:r>
                      <a:endParaRPr lang="ru-RU" altLang="ru-RU" sz="1700" dirty="0">
                        <a:sym typeface="Verdana" panose="020B0604030504040204" pitchFamily="34" charset="0"/>
                      </a:endParaRPr>
                    </a:p>
                  </a:txBody>
                  <a:tcPr/>
                </a:tc>
                <a:extLst>
                  <a:ext uri="{0D108BD9-81ED-4DB2-BD59-A6C34878D82A}">
                    <a16:rowId xmlns:a16="http://schemas.microsoft.com/office/drawing/2014/main" val="10000"/>
                  </a:ext>
                </a:extLst>
              </a:tr>
              <a:tr h="575152">
                <a:tc>
                  <a:txBody>
                    <a:bodyPr/>
                    <a:lstStyle/>
                    <a:p>
                      <a:pPr marL="285750" marR="0" lvl="0" indent="-285750" algn="l" defTabSz="914400" rtl="0" eaLnBrk="1" fontAlgn="auto" latinLnBrk="0" hangingPunct="1">
                        <a:lnSpc>
                          <a:spcPct val="100000"/>
                        </a:lnSpc>
                        <a:spcBef>
                          <a:spcPts val="0"/>
                        </a:spcBef>
                        <a:spcAft>
                          <a:spcPts val="0"/>
                        </a:spcAft>
                        <a:buClr>
                          <a:srgbClr val="D7712B"/>
                        </a:buClr>
                        <a:buSzTx/>
                        <a:buFont typeface="Wingdings" panose="05000000000000000000" pitchFamily="2" charset="2"/>
                        <a:buChar char="§"/>
                        <a:tabLst/>
                        <a:defRPr/>
                      </a:pPr>
                      <a:r>
                        <a:rPr lang="ru-RU" altLang="ru-RU" sz="1700" dirty="0" err="1">
                          <a:sym typeface="Verdana" panose="020B0604030504040204" pitchFamily="34" charset="0"/>
                        </a:rPr>
                        <a:t>Специалитет</a:t>
                      </a:r>
                      <a:r>
                        <a:rPr lang="ru-RU" altLang="ru-RU" sz="1700" dirty="0">
                          <a:sym typeface="Verdana" panose="020B0604030504040204" pitchFamily="34" charset="0"/>
                        </a:rPr>
                        <a:t>: </a:t>
                      </a:r>
                    </a:p>
                  </a:txBody>
                  <a:tcPr/>
                </a:tc>
                <a:tc>
                  <a:txBody>
                    <a:bodyPr/>
                    <a:lstStyle/>
                    <a:p>
                      <a:pPr marL="0" marR="0" lvl="0" indent="0" algn="l" defTabSz="914400" rtl="0" eaLnBrk="1" fontAlgn="auto" latinLnBrk="0" hangingPunct="1">
                        <a:lnSpc>
                          <a:spcPct val="100000"/>
                        </a:lnSpc>
                        <a:spcBef>
                          <a:spcPct val="0"/>
                        </a:spcBef>
                        <a:spcAft>
                          <a:spcPct val="0"/>
                        </a:spcAft>
                        <a:buClr>
                          <a:srgbClr val="C00000"/>
                        </a:buClr>
                        <a:buSzTx/>
                        <a:buFontTx/>
                        <a:buNone/>
                        <a:tabLst/>
                        <a:defRPr/>
                      </a:pPr>
                      <a:r>
                        <a:rPr lang="ru-RU" altLang="ru-RU" sz="1700" dirty="0">
                          <a:sym typeface="Verdana" panose="020B0604030504040204" pitchFamily="34" charset="0"/>
                        </a:rPr>
                        <a:t>5 лет</a:t>
                      </a:r>
                      <a:r>
                        <a:rPr lang="ru-RU" altLang="ru-RU" sz="1700" baseline="0" dirty="0">
                          <a:sym typeface="Verdana" panose="020B0604030504040204" pitchFamily="34" charset="0"/>
                        </a:rPr>
                        <a:t> / </a:t>
                      </a:r>
                      <a:r>
                        <a:rPr lang="ru-RU" altLang="ru-RU" sz="1700" dirty="0">
                          <a:sym typeface="Verdana" panose="020B0604030504040204" pitchFamily="34" charset="0"/>
                        </a:rPr>
                        <a:t>5 лет</a:t>
                      </a:r>
                      <a:r>
                        <a:rPr lang="ru-RU" altLang="ru-RU" sz="1700" baseline="0" dirty="0">
                          <a:sym typeface="Verdana" panose="020B0604030504040204" pitchFamily="34" charset="0"/>
                        </a:rPr>
                        <a:t> 6 месяцев /</a:t>
                      </a:r>
                    </a:p>
                    <a:p>
                      <a:pPr marL="0" marR="0" lvl="0" indent="0" algn="l" defTabSz="914400" rtl="0" eaLnBrk="1" fontAlgn="auto" latinLnBrk="0" hangingPunct="1">
                        <a:lnSpc>
                          <a:spcPct val="100000"/>
                        </a:lnSpc>
                        <a:spcBef>
                          <a:spcPct val="0"/>
                        </a:spcBef>
                        <a:spcAft>
                          <a:spcPct val="0"/>
                        </a:spcAft>
                        <a:buClr>
                          <a:srgbClr val="C00000"/>
                        </a:buClr>
                        <a:buSzTx/>
                        <a:buFontTx/>
                        <a:buNone/>
                        <a:tabLst/>
                        <a:defRPr/>
                      </a:pPr>
                      <a:r>
                        <a:rPr lang="ru-RU" altLang="ru-RU" sz="1700" dirty="0">
                          <a:sym typeface="Verdana" panose="020B0604030504040204" pitchFamily="34" charset="0"/>
                        </a:rPr>
                        <a:t>5 </a:t>
                      </a:r>
                      <a:r>
                        <a:rPr lang="ru-RU" altLang="ru-RU" sz="1700">
                          <a:sym typeface="Verdana" panose="020B0604030504040204" pitchFamily="34" charset="0"/>
                        </a:rPr>
                        <a:t>лет</a:t>
                      </a:r>
                      <a:r>
                        <a:rPr lang="ru-RU" altLang="ru-RU" sz="1700" baseline="0">
                          <a:sym typeface="Verdana" panose="020B0604030504040204" pitchFamily="34" charset="0"/>
                        </a:rPr>
                        <a:t> 6 </a:t>
                      </a:r>
                      <a:r>
                        <a:rPr lang="ru-RU" altLang="ru-RU" sz="1700" baseline="0" dirty="0">
                          <a:sym typeface="Verdana" panose="020B0604030504040204" pitchFamily="34" charset="0"/>
                        </a:rPr>
                        <a:t>месяцев </a:t>
                      </a:r>
                      <a:endParaRPr lang="ru-RU" altLang="ru-RU" sz="1700" dirty="0">
                        <a:sym typeface="Verdana" panose="020B0604030504040204" pitchFamily="34" charset="0"/>
                      </a:endParaRPr>
                    </a:p>
                  </a:txBody>
                  <a:tcPr/>
                </a:tc>
                <a:extLst>
                  <a:ext uri="{0D108BD9-81ED-4DB2-BD59-A6C34878D82A}">
                    <a16:rowId xmlns:a16="http://schemas.microsoft.com/office/drawing/2014/main" val="10001"/>
                  </a:ext>
                </a:extLst>
              </a:tr>
              <a:tr h="366582">
                <a:tc>
                  <a:txBody>
                    <a:bodyPr/>
                    <a:lstStyle/>
                    <a:p>
                      <a:pPr marL="285750" marR="0" lvl="0" indent="-285750" algn="l" defTabSz="914400" rtl="0" eaLnBrk="1" fontAlgn="auto" latinLnBrk="0" hangingPunct="1">
                        <a:lnSpc>
                          <a:spcPct val="100000"/>
                        </a:lnSpc>
                        <a:spcBef>
                          <a:spcPts val="0"/>
                        </a:spcBef>
                        <a:spcAft>
                          <a:spcPts val="0"/>
                        </a:spcAft>
                        <a:buClr>
                          <a:srgbClr val="D7712B"/>
                        </a:buClr>
                        <a:buSzTx/>
                        <a:buFont typeface="Wingdings" panose="05000000000000000000" pitchFamily="2" charset="2"/>
                        <a:buChar char="§"/>
                        <a:tabLst/>
                        <a:defRPr/>
                      </a:pPr>
                      <a:r>
                        <a:rPr lang="ru-RU" altLang="ru-RU" sz="1700" dirty="0">
                          <a:sym typeface="Verdana" panose="020B0604030504040204" pitchFamily="34" charset="0"/>
                        </a:rPr>
                        <a:t>Магистратура:</a:t>
                      </a:r>
                    </a:p>
                    <a:p>
                      <a:pPr marL="285750" marR="0" lvl="0" indent="-285750" algn="l" defTabSz="914400" rtl="0" eaLnBrk="1" fontAlgn="auto" latinLnBrk="0" hangingPunct="1">
                        <a:lnSpc>
                          <a:spcPct val="100000"/>
                        </a:lnSpc>
                        <a:spcBef>
                          <a:spcPts val="0"/>
                        </a:spcBef>
                        <a:spcAft>
                          <a:spcPts val="0"/>
                        </a:spcAft>
                        <a:buClr>
                          <a:srgbClr val="D7712B"/>
                        </a:buClr>
                        <a:buSzTx/>
                        <a:buFont typeface="Wingdings" panose="05000000000000000000" pitchFamily="2" charset="2"/>
                        <a:buChar char="§"/>
                        <a:tabLst/>
                        <a:defRPr/>
                      </a:pPr>
                      <a:endParaRPr lang="ru-RU" sz="1700" dirty="0">
                        <a:sym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
                          <a:srgbClr val="D7712B"/>
                        </a:buClr>
                        <a:buSzTx/>
                        <a:buFont typeface="Wingdings" panose="05000000000000000000" pitchFamily="2" charset="2"/>
                        <a:buChar char="§"/>
                        <a:tabLst/>
                        <a:defRPr/>
                      </a:pPr>
                      <a:endParaRPr lang="ru-RU" sz="1700" dirty="0">
                        <a:sym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
                          <a:srgbClr val="D7712B"/>
                        </a:buClr>
                        <a:buSzTx/>
                        <a:buFont typeface="Wingdings" panose="05000000000000000000" pitchFamily="2" charset="2"/>
                        <a:buChar char="§"/>
                        <a:tabLst/>
                        <a:defRPr/>
                      </a:pPr>
                      <a:r>
                        <a:rPr lang="ru-RU" sz="1700" dirty="0">
                          <a:sym typeface="Verdana" panose="020B0604030504040204" pitchFamily="34" charset="0"/>
                        </a:rPr>
                        <a:t>Аспирантура:   </a:t>
                      </a:r>
                      <a:endParaRPr lang="ru-RU" sz="1700" dirty="0"/>
                    </a:p>
                  </a:txBody>
                  <a:tcPr/>
                </a:tc>
                <a:tc>
                  <a:txBody>
                    <a:bodyPr/>
                    <a:lstStyle/>
                    <a:p>
                      <a:pPr>
                        <a:lnSpc>
                          <a:spcPct val="100000"/>
                        </a:lnSpc>
                        <a:spcBef>
                          <a:spcPct val="0"/>
                        </a:spcBef>
                        <a:spcAft>
                          <a:spcPct val="0"/>
                        </a:spcAft>
                        <a:buClr>
                          <a:srgbClr val="C00000"/>
                        </a:buClr>
                      </a:pPr>
                      <a:r>
                        <a:rPr lang="ru-RU" altLang="ru-RU" sz="1700" dirty="0">
                          <a:sym typeface="Verdana" panose="020B0604030504040204" pitchFamily="34" charset="0"/>
                        </a:rPr>
                        <a:t>2 года / 2</a:t>
                      </a:r>
                      <a:r>
                        <a:rPr lang="ru-RU" altLang="ru-RU" sz="1700" baseline="0" dirty="0">
                          <a:sym typeface="Verdana" panose="020B0604030504040204" pitchFamily="34" charset="0"/>
                        </a:rPr>
                        <a:t> </a:t>
                      </a:r>
                      <a:r>
                        <a:rPr lang="ru-RU" altLang="ru-RU" sz="1700" dirty="0">
                          <a:sym typeface="Verdana" panose="020B0604030504040204" pitchFamily="34" charset="0"/>
                        </a:rPr>
                        <a:t>года </a:t>
                      </a:r>
                      <a:r>
                        <a:rPr lang="ru-RU" altLang="ru-RU" sz="1700" baseline="0" dirty="0">
                          <a:sym typeface="Verdana" panose="020B0604030504040204" pitchFamily="34" charset="0"/>
                        </a:rPr>
                        <a:t>4 месяца /</a:t>
                      </a:r>
                    </a:p>
                    <a:p>
                      <a:pPr>
                        <a:lnSpc>
                          <a:spcPct val="100000"/>
                        </a:lnSpc>
                        <a:spcBef>
                          <a:spcPct val="0"/>
                        </a:spcBef>
                        <a:spcAft>
                          <a:spcPct val="0"/>
                        </a:spcAft>
                        <a:buClr>
                          <a:srgbClr val="C00000"/>
                        </a:buClr>
                      </a:pPr>
                      <a:r>
                        <a:rPr lang="ru-RU" altLang="ru-RU" sz="1700" dirty="0">
                          <a:sym typeface="Verdana" panose="020B0604030504040204" pitchFamily="34" charset="0"/>
                        </a:rPr>
                        <a:t>2</a:t>
                      </a:r>
                      <a:r>
                        <a:rPr lang="ru-RU" altLang="ru-RU" sz="1700" baseline="0" dirty="0">
                          <a:sym typeface="Verdana" panose="020B0604030504040204" pitchFamily="34" charset="0"/>
                        </a:rPr>
                        <a:t> </a:t>
                      </a:r>
                      <a:r>
                        <a:rPr lang="ru-RU" altLang="ru-RU" sz="1700" dirty="0">
                          <a:sym typeface="Verdana" panose="020B0604030504040204" pitchFamily="34" charset="0"/>
                        </a:rPr>
                        <a:t>года </a:t>
                      </a:r>
                      <a:r>
                        <a:rPr lang="ru-RU" altLang="ru-RU" sz="1700" baseline="0" dirty="0">
                          <a:sym typeface="Verdana" panose="020B0604030504040204" pitchFamily="34" charset="0"/>
                        </a:rPr>
                        <a:t>4 месяца</a:t>
                      </a:r>
                    </a:p>
                    <a:p>
                      <a:pPr>
                        <a:lnSpc>
                          <a:spcPct val="100000"/>
                        </a:lnSpc>
                        <a:spcBef>
                          <a:spcPct val="0"/>
                        </a:spcBef>
                        <a:spcAft>
                          <a:spcPct val="0"/>
                        </a:spcAft>
                        <a:buClr>
                          <a:srgbClr val="C00000"/>
                        </a:buClr>
                      </a:pPr>
                      <a:endParaRPr lang="ru-RU" altLang="ru-RU" sz="1700" baseline="0" dirty="0">
                        <a:sym typeface="Verdana" panose="020B0604030504040204" pitchFamily="34" charset="0"/>
                      </a:endParaRPr>
                    </a:p>
                    <a:p>
                      <a:pPr>
                        <a:lnSpc>
                          <a:spcPct val="100000"/>
                        </a:lnSpc>
                        <a:spcBef>
                          <a:spcPct val="0"/>
                        </a:spcBef>
                        <a:spcAft>
                          <a:spcPct val="0"/>
                        </a:spcAft>
                        <a:buClr>
                          <a:srgbClr val="C00000"/>
                        </a:buClr>
                      </a:pPr>
                      <a:r>
                        <a:rPr lang="ru-RU" altLang="ru-RU" sz="1700" baseline="0" dirty="0">
                          <a:sym typeface="Verdana" panose="020B0604030504040204" pitchFamily="34" charset="0"/>
                        </a:rPr>
                        <a:t>3 года</a:t>
                      </a:r>
                    </a:p>
                    <a:p>
                      <a:pPr>
                        <a:lnSpc>
                          <a:spcPct val="100000"/>
                        </a:lnSpc>
                        <a:spcBef>
                          <a:spcPct val="0"/>
                        </a:spcBef>
                        <a:spcAft>
                          <a:spcPct val="0"/>
                        </a:spcAft>
                        <a:buClr>
                          <a:srgbClr val="C00000"/>
                        </a:buClr>
                      </a:pPr>
                      <a:endParaRPr lang="ru-RU" altLang="ru-RU" sz="1700" baseline="0" dirty="0">
                        <a:sym typeface="Verdana" panose="020B0604030504040204" pitchFamily="34" charset="0"/>
                      </a:endParaRPr>
                    </a:p>
                    <a:p>
                      <a:pPr>
                        <a:lnSpc>
                          <a:spcPct val="100000"/>
                        </a:lnSpc>
                        <a:spcBef>
                          <a:spcPct val="0"/>
                        </a:spcBef>
                        <a:spcAft>
                          <a:spcPct val="0"/>
                        </a:spcAft>
                        <a:buClr>
                          <a:srgbClr val="C00000"/>
                        </a:buClr>
                      </a:pPr>
                      <a:endParaRPr lang="ru-RU" altLang="ru-RU" sz="1700" dirty="0">
                        <a:sym typeface="Verdana" panose="020B0604030504040204" pitchFamily="34" charset="0"/>
                      </a:endParaRPr>
                    </a:p>
                  </a:txBody>
                  <a:tcPr/>
                </a:tc>
                <a:extLst>
                  <a:ext uri="{0D108BD9-81ED-4DB2-BD59-A6C34878D82A}">
                    <a16:rowId xmlns:a16="http://schemas.microsoft.com/office/drawing/2014/main" val="10002"/>
                  </a:ext>
                </a:extLst>
              </a:tr>
            </a:tbl>
          </a:graphicData>
        </a:graphic>
      </p:graphicFrame>
      <p:sp>
        <p:nvSpPr>
          <p:cNvPr id="14" name="Прямоугольник 13"/>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Tree>
    <p:extLst>
      <p:ext uri="{BB962C8B-B14F-4D97-AF65-F5344CB8AC3E}">
        <p14:creationId xmlns:p14="http://schemas.microsoft.com/office/powerpoint/2010/main" val="918237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8" name="Прямоугольник 7"/>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pic>
        <p:nvPicPr>
          <p:cNvPr id="6" name="Рисунок 5"/>
          <p:cNvPicPr>
            <a:picLocks noChangeAspect="1"/>
          </p:cNvPicPr>
          <p:nvPr/>
        </p:nvPicPr>
        <p:blipFill rotWithShape="1">
          <a:blip r:embed="rId3"/>
          <a:srcRect t="642" r="1718" b="1"/>
          <a:stretch/>
        </p:blipFill>
        <p:spPr>
          <a:xfrm flipH="1">
            <a:off x="8309143" y="-11334"/>
            <a:ext cx="3882857" cy="5989341"/>
          </a:xfrm>
          <a:prstGeom prst="rect">
            <a:avLst/>
          </a:prstGeom>
        </p:spPr>
      </p:pic>
      <p:sp>
        <p:nvSpPr>
          <p:cNvPr id="12" name="Прямоугольник 11"/>
          <p:cNvSpPr/>
          <p:nvPr/>
        </p:nvSpPr>
        <p:spPr>
          <a:xfrm>
            <a:off x="295824" y="130585"/>
            <a:ext cx="8013318" cy="847989"/>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rPr>
              <a:t>В состав юридического факультета ИЭУП РГГУ входят следующие кафедры:</a:t>
            </a:r>
            <a:endParaRPr lang="ru-RU" altLang="ru-RU" sz="2200" b="1" dirty="0">
              <a:solidFill>
                <a:srgbClr val="19325F"/>
              </a:solidFill>
              <a:latin typeface="Arial Black" panose="020B0A04020102020204" pitchFamily="34" charset="0"/>
              <a:sym typeface="Raleway" charset="0"/>
            </a:endParaRPr>
          </a:p>
        </p:txBody>
      </p:sp>
      <p:graphicFrame>
        <p:nvGraphicFramePr>
          <p:cNvPr id="16" name="Схема 15"/>
          <p:cNvGraphicFramePr/>
          <p:nvPr>
            <p:extLst>
              <p:ext uri="{D42A27DB-BD31-4B8C-83A1-F6EECF244321}">
                <p14:modId xmlns:p14="http://schemas.microsoft.com/office/powerpoint/2010/main" val="3469773792"/>
              </p:ext>
            </p:extLst>
          </p:nvPr>
        </p:nvGraphicFramePr>
        <p:xfrm>
          <a:off x="108641" y="942160"/>
          <a:ext cx="8035622" cy="49721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Прямоугольник 13"/>
          <p:cNvSpPr/>
          <p:nvPr/>
        </p:nvSpPr>
        <p:spPr>
          <a:xfrm>
            <a:off x="5580367" y="5048426"/>
            <a:ext cx="2728776" cy="8019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Прямоугольник 12"/>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5" name="Прямоугольник 14"/>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spTree>
    <p:extLst>
      <p:ext uri="{BB962C8B-B14F-4D97-AF65-F5344CB8AC3E}">
        <p14:creationId xmlns:p14="http://schemas.microsoft.com/office/powerpoint/2010/main" val="3234913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Прямоугольник 43"/>
          <p:cNvSpPr/>
          <p:nvPr/>
        </p:nvSpPr>
        <p:spPr>
          <a:xfrm>
            <a:off x="1" y="-1"/>
            <a:ext cx="4947919" cy="1040437"/>
          </a:xfrm>
          <a:prstGeom prst="rect">
            <a:avLst/>
          </a:prstGeom>
          <a:solidFill>
            <a:srgbClr val="E2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3" name="Рисунок 42"/>
          <p:cNvPicPr>
            <a:picLocks noChangeAspect="1"/>
          </p:cNvPicPr>
          <p:nvPr/>
        </p:nvPicPr>
        <p:blipFill rotWithShape="1">
          <a:blip r:embed="rId2" cstate="print">
            <a:extLst>
              <a:ext uri="{28A0092B-C50C-407E-A947-70E740481C1C}">
                <a14:useLocalDpi xmlns:a14="http://schemas.microsoft.com/office/drawing/2010/main" val="0"/>
              </a:ext>
            </a:extLst>
          </a:blip>
          <a:srcRect l="19561" t="94" r="17221" b="194"/>
          <a:stretch/>
        </p:blipFill>
        <p:spPr>
          <a:xfrm>
            <a:off x="0" y="982237"/>
            <a:ext cx="4947920" cy="5203056"/>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4" name="Прямоугольник 13"/>
          <p:cNvSpPr/>
          <p:nvPr/>
        </p:nvSpPr>
        <p:spPr>
          <a:xfrm>
            <a:off x="295825" y="1118911"/>
            <a:ext cx="2112397" cy="307777"/>
          </a:xfrm>
          <a:prstGeom prst="rect">
            <a:avLst/>
          </a:prstGeom>
        </p:spPr>
        <p:txBody>
          <a:bodyPr wrap="square">
            <a:spAutoFit/>
          </a:bodyPr>
          <a:lstStyle/>
          <a:p>
            <a:pPr lvl="0"/>
            <a:endParaRPr lang="ru-RU" sz="1400" dirty="0"/>
          </a:p>
        </p:txBody>
      </p:sp>
      <p:sp>
        <p:nvSpPr>
          <p:cNvPr id="33" name="Прямоугольник 32"/>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34" name="Прямоугольник 33"/>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sp>
        <p:nvSpPr>
          <p:cNvPr id="13" name="Прямоугольник 12"/>
          <p:cNvSpPr/>
          <p:nvPr/>
        </p:nvSpPr>
        <p:spPr>
          <a:xfrm>
            <a:off x="8277547" y="783487"/>
            <a:ext cx="3675724" cy="2160639"/>
          </a:xfrm>
          <a:prstGeom prst="rect">
            <a:avLst/>
          </a:prstGeom>
        </p:spPr>
        <p:txBody>
          <a:bodyPr/>
          <a:lstStyle/>
          <a:p>
            <a:pPr lvl="0" algn="just"/>
            <a:r>
              <a:rPr lang="ru-RU" sz="1700" b="1" dirty="0">
                <a:solidFill>
                  <a:srgbClr val="D6421B"/>
                </a:solidFill>
              </a:rPr>
              <a:t>Кафедра предпринимательского права</a:t>
            </a:r>
          </a:p>
          <a:p>
            <a:pPr marL="0" lvl="1" algn="just">
              <a:buChar char="•"/>
            </a:pPr>
            <a:r>
              <a:rPr lang="ru-RU" sz="1400" b="1" dirty="0">
                <a:solidFill>
                  <a:srgbClr val="19325F"/>
                </a:solidFill>
              </a:rPr>
              <a:t>Магистратура:</a:t>
            </a:r>
          </a:p>
          <a:p>
            <a:pPr marL="263525" lvl="2" algn="just">
              <a:buChar char="•"/>
            </a:pPr>
            <a:r>
              <a:rPr lang="ru-RU" sz="1400" dirty="0"/>
              <a:t>Правовое обеспечение цифровой экономики и информационной безопасности;</a:t>
            </a:r>
          </a:p>
          <a:p>
            <a:pPr marL="263525" lvl="2" algn="just">
              <a:buFontTx/>
              <a:buChar char="•"/>
            </a:pPr>
            <a:r>
              <a:rPr lang="ru-RU" sz="1400" dirty="0"/>
              <a:t>Правовое сопровождение предпринимательской деятельности;</a:t>
            </a:r>
          </a:p>
          <a:p>
            <a:pPr marL="263525" lvl="2" algn="just">
              <a:buFontTx/>
              <a:buChar char="•"/>
            </a:pPr>
            <a:r>
              <a:rPr lang="ru-RU" sz="1400" dirty="0"/>
              <a:t>Правовое регулирование </a:t>
            </a:r>
            <a:r>
              <a:rPr lang="en-US" sz="1400" dirty="0"/>
              <a:t>PR</a:t>
            </a:r>
            <a:r>
              <a:rPr lang="ru-RU" sz="1400" dirty="0"/>
              <a:t> и</a:t>
            </a:r>
            <a:r>
              <a:rPr lang="en-US" sz="1400" dirty="0"/>
              <a:t> GR</a:t>
            </a:r>
            <a:r>
              <a:rPr lang="ru-RU" sz="1400" dirty="0"/>
              <a:t> технологий в политике и бизнесе</a:t>
            </a:r>
          </a:p>
        </p:txBody>
      </p:sp>
      <p:sp>
        <p:nvSpPr>
          <p:cNvPr id="9" name="Прямоугольник 8"/>
          <p:cNvSpPr/>
          <p:nvPr/>
        </p:nvSpPr>
        <p:spPr>
          <a:xfrm>
            <a:off x="0" y="90788"/>
            <a:ext cx="12033722" cy="707886"/>
          </a:xfrm>
          <a:prstGeom prst="rect">
            <a:avLst/>
          </a:prstGeom>
        </p:spPr>
        <p:txBody>
          <a:bodyPr wrap="square">
            <a:spAutoFit/>
          </a:bodyPr>
          <a:lstStyle/>
          <a:p>
            <a:pPr algn="ctr"/>
            <a:r>
              <a:rPr lang="ru-RU" altLang="ru-RU" dirty="0">
                <a:solidFill>
                  <a:srgbClr val="15285A"/>
                </a:solidFill>
                <a:latin typeface="Verdana" panose="020B0604030504040204" pitchFamily="34" charset="0"/>
                <a:cs typeface="Arial" panose="020B0604020202020204" pitchFamily="34" charset="0"/>
                <a:sym typeface="Raleway" charset="-52"/>
              </a:rPr>
              <a:t>	</a:t>
            </a:r>
            <a:r>
              <a:rPr lang="ru-RU" altLang="ru-RU" sz="2000" b="1" dirty="0">
                <a:solidFill>
                  <a:srgbClr val="19325F"/>
                </a:solidFill>
                <a:latin typeface="Arial Black" panose="020B0A04020102020204" pitchFamily="34" charset="0"/>
                <a:sym typeface="Raleway" charset="-52"/>
              </a:rPr>
              <a:t>Большинство кафедр являются выпускающими по своему профилю и функционируют на основе общей концепции развития РГГУ</a:t>
            </a:r>
            <a:endParaRPr lang="ru-RU" sz="2000" b="1" dirty="0">
              <a:solidFill>
                <a:srgbClr val="19325F"/>
              </a:solidFill>
              <a:latin typeface="Arial Black" panose="020B0A04020102020204" pitchFamily="34" charset="0"/>
            </a:endParaRPr>
          </a:p>
        </p:txBody>
      </p:sp>
      <p:sp>
        <p:nvSpPr>
          <p:cNvPr id="8" name="TextBox 7"/>
          <p:cNvSpPr txBox="1"/>
          <p:nvPr/>
        </p:nvSpPr>
        <p:spPr>
          <a:xfrm>
            <a:off x="4947920" y="753723"/>
            <a:ext cx="3465429" cy="1692771"/>
          </a:xfrm>
          <a:prstGeom prst="rect">
            <a:avLst/>
          </a:prstGeom>
          <a:noFill/>
        </p:spPr>
        <p:txBody>
          <a:bodyPr wrap="square" rtlCol="0">
            <a:spAutoFit/>
          </a:bodyPr>
          <a:lstStyle/>
          <a:p>
            <a:pPr lvl="0" algn="just"/>
            <a:r>
              <a:rPr lang="ru-RU" altLang="ru-RU" sz="1700" b="1" dirty="0">
                <a:solidFill>
                  <a:srgbClr val="D6421B"/>
                </a:solidFill>
                <a:sym typeface="Raleway" charset="-52"/>
              </a:rPr>
              <a:t>Кафедра  конституционного </a:t>
            </a:r>
          </a:p>
          <a:p>
            <a:pPr lvl="0" algn="just"/>
            <a:r>
              <a:rPr lang="ru-RU" altLang="ru-RU" sz="1700" b="1" dirty="0">
                <a:solidFill>
                  <a:srgbClr val="D6421B"/>
                </a:solidFill>
                <a:sym typeface="Raleway" charset="-52"/>
              </a:rPr>
              <a:t>и международного права</a:t>
            </a:r>
            <a:endParaRPr lang="ru-RU" sz="1700" b="1" dirty="0">
              <a:solidFill>
                <a:srgbClr val="D6421B"/>
              </a:solidFill>
            </a:endParaRPr>
          </a:p>
          <a:p>
            <a:pPr marL="0" lvl="1" algn="just">
              <a:buChar char="•"/>
            </a:pPr>
            <a:r>
              <a:rPr lang="ru-RU" sz="1400" b="1" dirty="0" err="1">
                <a:solidFill>
                  <a:srgbClr val="19325F"/>
                </a:solidFill>
              </a:rPr>
              <a:t>Бакалавриат</a:t>
            </a:r>
            <a:r>
              <a:rPr lang="ru-RU" sz="1400" b="1" dirty="0">
                <a:solidFill>
                  <a:srgbClr val="19325F"/>
                </a:solidFill>
              </a:rPr>
              <a:t>:</a:t>
            </a:r>
          </a:p>
          <a:p>
            <a:pPr marL="263525" lvl="2" algn="just">
              <a:buChar char="•"/>
            </a:pPr>
            <a:r>
              <a:rPr lang="ru-RU" sz="1400" dirty="0"/>
              <a:t>Государственно-правовой профиль </a:t>
            </a:r>
          </a:p>
          <a:p>
            <a:pPr marL="0" lvl="1" algn="just">
              <a:buChar char="•"/>
            </a:pPr>
            <a:r>
              <a:rPr lang="ru-RU" sz="1400" b="1" dirty="0">
                <a:solidFill>
                  <a:srgbClr val="19325F"/>
                </a:solidFill>
              </a:rPr>
              <a:t>Магистратура:</a:t>
            </a:r>
          </a:p>
          <a:p>
            <a:pPr marL="263525" lvl="2" algn="just">
              <a:buChar char="•"/>
            </a:pPr>
            <a:r>
              <a:rPr lang="ru-RU" sz="1400" dirty="0"/>
              <a:t>Правовое обеспечение деятельности органов публичной власти</a:t>
            </a:r>
          </a:p>
        </p:txBody>
      </p:sp>
      <p:sp>
        <p:nvSpPr>
          <p:cNvPr id="10" name="TextBox 9"/>
          <p:cNvSpPr txBox="1"/>
          <p:nvPr/>
        </p:nvSpPr>
        <p:spPr>
          <a:xfrm>
            <a:off x="8288019" y="3001683"/>
            <a:ext cx="3675724" cy="3200876"/>
          </a:xfrm>
          <a:prstGeom prst="rect">
            <a:avLst/>
          </a:prstGeom>
          <a:noFill/>
        </p:spPr>
        <p:txBody>
          <a:bodyPr wrap="square" rtlCol="0">
            <a:spAutoFit/>
          </a:bodyPr>
          <a:lstStyle/>
          <a:p>
            <a:pPr algn="just"/>
            <a:r>
              <a:rPr lang="ru-RU" altLang="ru-RU" sz="1700" b="1" dirty="0">
                <a:solidFill>
                  <a:srgbClr val="D6421B"/>
                </a:solidFill>
                <a:sym typeface="Raleway" charset="-52"/>
              </a:rPr>
              <a:t>Кафедра  уголовного права и процесса</a:t>
            </a:r>
          </a:p>
          <a:p>
            <a:pPr marL="0" lvl="1" algn="just">
              <a:buChar char="•"/>
            </a:pPr>
            <a:r>
              <a:rPr lang="ru-RU" sz="1400" b="1" dirty="0" err="1">
                <a:solidFill>
                  <a:srgbClr val="19325F"/>
                </a:solidFill>
              </a:rPr>
              <a:t>Бакалавриат</a:t>
            </a:r>
            <a:r>
              <a:rPr lang="ru-RU" sz="1400" b="1" dirty="0">
                <a:solidFill>
                  <a:srgbClr val="19325F"/>
                </a:solidFill>
              </a:rPr>
              <a:t>:</a:t>
            </a:r>
          </a:p>
          <a:p>
            <a:pPr marL="263525" lvl="1" algn="just">
              <a:buFontTx/>
              <a:buChar char="•"/>
            </a:pPr>
            <a:r>
              <a:rPr lang="ru-RU" sz="1400" dirty="0"/>
              <a:t>Уголовно-правовой профиль;</a:t>
            </a:r>
          </a:p>
          <a:p>
            <a:pPr marL="0" lvl="1" algn="just">
              <a:buFontTx/>
              <a:buChar char="•"/>
            </a:pPr>
            <a:r>
              <a:rPr lang="ru-RU" sz="1400" b="1" dirty="0">
                <a:solidFill>
                  <a:srgbClr val="19325F"/>
                </a:solidFill>
              </a:rPr>
              <a:t>Магистратура:</a:t>
            </a:r>
          </a:p>
          <a:p>
            <a:pPr marL="263525" lvl="2" algn="just">
              <a:buChar char="•"/>
            </a:pPr>
            <a:r>
              <a:rPr lang="ru-RU" sz="1400" dirty="0"/>
              <a:t>Защита прав личности в сфере уголовно-правовых отношений</a:t>
            </a:r>
          </a:p>
          <a:p>
            <a:pPr marL="263525" lvl="2" algn="just">
              <a:buFontTx/>
              <a:buChar char="•"/>
            </a:pPr>
            <a:r>
              <a:rPr lang="ru-RU" altLang="ru-RU" sz="1400" dirty="0"/>
              <a:t>Правовое обеспечение правоохранительной деятельности (с дополнительной квалификацией "Эксперт по предупреждению коррупционных правонарушений") .</a:t>
            </a:r>
            <a:endParaRPr lang="ru-RU" sz="1400" dirty="0"/>
          </a:p>
          <a:p>
            <a:pPr marL="0" lvl="1" algn="just">
              <a:buFontTx/>
              <a:buChar char="•"/>
            </a:pPr>
            <a:r>
              <a:rPr lang="ru-RU" sz="1400" b="1" dirty="0" err="1">
                <a:solidFill>
                  <a:srgbClr val="19325F"/>
                </a:solidFill>
              </a:rPr>
              <a:t>Специалитет</a:t>
            </a:r>
            <a:r>
              <a:rPr lang="ru-RU" sz="1400" b="1" dirty="0">
                <a:solidFill>
                  <a:srgbClr val="19325F"/>
                </a:solidFill>
              </a:rPr>
              <a:t>:</a:t>
            </a:r>
          </a:p>
          <a:p>
            <a:pPr marL="263525" lvl="2" algn="just">
              <a:buChar char="•"/>
            </a:pPr>
            <a:r>
              <a:rPr lang="ru-RU" sz="1400" dirty="0"/>
              <a:t>Судебная и прокурорская деятельность</a:t>
            </a:r>
          </a:p>
        </p:txBody>
      </p:sp>
      <p:sp>
        <p:nvSpPr>
          <p:cNvPr id="12" name="TextBox 11"/>
          <p:cNvSpPr txBox="1"/>
          <p:nvPr/>
        </p:nvSpPr>
        <p:spPr>
          <a:xfrm>
            <a:off x="4969235" y="3828563"/>
            <a:ext cx="3150034" cy="2769989"/>
          </a:xfrm>
          <a:prstGeom prst="rect">
            <a:avLst/>
          </a:prstGeom>
          <a:noFill/>
        </p:spPr>
        <p:txBody>
          <a:bodyPr wrap="square" rtlCol="0">
            <a:spAutoFit/>
          </a:bodyPr>
          <a:lstStyle/>
          <a:p>
            <a:pPr lvl="0" algn="just"/>
            <a:r>
              <a:rPr lang="ru-RU" altLang="ru-RU" sz="1700" b="1" dirty="0">
                <a:solidFill>
                  <a:srgbClr val="D6421B"/>
                </a:solidFill>
                <a:sym typeface="Raleway" charset="-52"/>
              </a:rPr>
              <a:t>Кафедра  гражданского права и процесса</a:t>
            </a:r>
            <a:endParaRPr lang="ru-RU" sz="1700" b="1" dirty="0">
              <a:solidFill>
                <a:srgbClr val="D6421B"/>
              </a:solidFill>
            </a:endParaRPr>
          </a:p>
          <a:p>
            <a:pPr marL="0" lvl="1" algn="just">
              <a:buChar char="•"/>
            </a:pPr>
            <a:r>
              <a:rPr lang="ru-RU" sz="1400" b="1" dirty="0" err="1">
                <a:solidFill>
                  <a:srgbClr val="19325F"/>
                </a:solidFill>
              </a:rPr>
              <a:t>Бакалавриат</a:t>
            </a:r>
            <a:r>
              <a:rPr lang="ru-RU" sz="1400" b="1" dirty="0">
                <a:solidFill>
                  <a:srgbClr val="19325F"/>
                </a:solidFill>
              </a:rPr>
              <a:t>:</a:t>
            </a:r>
          </a:p>
          <a:p>
            <a:pPr marL="263525" lvl="2" algn="just">
              <a:buChar char="•"/>
            </a:pPr>
            <a:r>
              <a:rPr lang="ru-RU" sz="1400" dirty="0"/>
              <a:t>Гражданско-правовой профиль</a:t>
            </a:r>
          </a:p>
          <a:p>
            <a:pPr marL="0" lvl="1" algn="just">
              <a:buFontTx/>
              <a:buChar char="•"/>
            </a:pPr>
            <a:r>
              <a:rPr lang="ru-RU" sz="1400" b="1" dirty="0">
                <a:solidFill>
                  <a:srgbClr val="19325F"/>
                </a:solidFill>
              </a:rPr>
              <a:t>Специалитет:</a:t>
            </a:r>
          </a:p>
          <a:p>
            <a:pPr marL="263525" lvl="2" algn="just">
              <a:buChar char="•"/>
            </a:pPr>
            <a:r>
              <a:rPr lang="ru-RU" sz="1400" dirty="0"/>
              <a:t>Судебная и прокурорская деятельность </a:t>
            </a:r>
            <a:r>
              <a:rPr lang="ru-RU" altLang="ru-RU" sz="1400" dirty="0"/>
              <a:t>(специализация Судебная деятельность) </a:t>
            </a:r>
            <a:r>
              <a:rPr lang="ru-RU" altLang="ru-RU" sz="1400" i="1" dirty="0"/>
              <a:t>с дополнительной квалификацией «Специалист в области медиации (медиатор)</a:t>
            </a:r>
          </a:p>
          <a:p>
            <a:pPr marL="263525" lvl="2" algn="just">
              <a:buChar char="•"/>
            </a:pPr>
            <a:endParaRPr lang="ru-RU" sz="1400" dirty="0"/>
          </a:p>
        </p:txBody>
      </p:sp>
      <p:sp>
        <p:nvSpPr>
          <p:cNvPr id="15" name="TextBox 14"/>
          <p:cNvSpPr txBox="1"/>
          <p:nvPr/>
        </p:nvSpPr>
        <p:spPr>
          <a:xfrm>
            <a:off x="4937760" y="2437016"/>
            <a:ext cx="3151756" cy="1431161"/>
          </a:xfrm>
          <a:prstGeom prst="rect">
            <a:avLst/>
          </a:prstGeom>
          <a:noFill/>
        </p:spPr>
        <p:txBody>
          <a:bodyPr wrap="square" rtlCol="0">
            <a:spAutoFit/>
          </a:bodyPr>
          <a:lstStyle/>
          <a:p>
            <a:pPr algn="just"/>
            <a:r>
              <a:rPr lang="ru-RU" altLang="ru-RU" sz="1700" b="1" dirty="0">
                <a:solidFill>
                  <a:srgbClr val="D6421B"/>
                </a:solidFill>
                <a:sym typeface="Raleway" charset="-52"/>
              </a:rPr>
              <a:t>Кафедра  финансового права</a:t>
            </a:r>
            <a:endParaRPr lang="ru-RU" sz="1700" b="1" dirty="0">
              <a:solidFill>
                <a:srgbClr val="D6421B"/>
              </a:solidFill>
            </a:endParaRPr>
          </a:p>
          <a:p>
            <a:pPr marL="0" lvl="1" algn="just">
              <a:buChar char="•"/>
            </a:pPr>
            <a:r>
              <a:rPr lang="ru-RU" sz="1400" b="1" dirty="0" err="1">
                <a:solidFill>
                  <a:srgbClr val="19325F"/>
                </a:solidFill>
              </a:rPr>
              <a:t>Бакалавриат</a:t>
            </a:r>
            <a:r>
              <a:rPr lang="ru-RU" sz="1400" b="1" dirty="0">
                <a:solidFill>
                  <a:srgbClr val="19325F"/>
                </a:solidFill>
              </a:rPr>
              <a:t>:</a:t>
            </a:r>
          </a:p>
          <a:p>
            <a:pPr marL="263525" lvl="2" algn="just">
              <a:buChar char="•"/>
            </a:pPr>
            <a:r>
              <a:rPr lang="ru-RU" sz="1400" dirty="0"/>
              <a:t>Финансово-правовой профиль </a:t>
            </a:r>
          </a:p>
          <a:p>
            <a:pPr marL="0" lvl="2" algn="just">
              <a:buFontTx/>
              <a:buChar char="•"/>
            </a:pPr>
            <a:r>
              <a:rPr lang="ru-RU" sz="1400" b="1" dirty="0">
                <a:solidFill>
                  <a:srgbClr val="19325F"/>
                </a:solidFill>
              </a:rPr>
              <a:t>Магистратура:</a:t>
            </a:r>
          </a:p>
          <a:p>
            <a:pPr marL="263525" lvl="2" algn="just">
              <a:buChar char="•"/>
            </a:pPr>
            <a:r>
              <a:rPr lang="ru-RU" sz="1400" dirty="0"/>
              <a:t>Юрист в финансовой сфере; </a:t>
            </a:r>
          </a:p>
          <a:p>
            <a:pPr marL="263525" lvl="2" algn="just">
              <a:buChar char="•"/>
            </a:pPr>
            <a:r>
              <a:rPr lang="ru-RU" sz="1400" dirty="0"/>
              <a:t>Корпоративный юрист</a:t>
            </a:r>
            <a:endParaRPr lang="ru-RU" sz="1200" dirty="0"/>
          </a:p>
        </p:txBody>
      </p:sp>
    </p:spTree>
    <p:extLst>
      <p:ext uri="{BB962C8B-B14F-4D97-AF65-F5344CB8AC3E}">
        <p14:creationId xmlns:p14="http://schemas.microsoft.com/office/powerpoint/2010/main" val="2648063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Прямоугольник 28"/>
          <p:cNvSpPr/>
          <p:nvPr/>
        </p:nvSpPr>
        <p:spPr>
          <a:xfrm>
            <a:off x="-1" y="-10586"/>
            <a:ext cx="5884083" cy="5986845"/>
          </a:xfrm>
          <a:prstGeom prst="rect">
            <a:avLst/>
          </a:prstGeom>
          <a:solidFill>
            <a:srgbClr val="AFCDF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2"/>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pic>
        <p:nvPicPr>
          <p:cNvPr id="9" name="Рисунок 8"/>
          <p:cNvPicPr>
            <a:picLocks noChangeAspect="1"/>
          </p:cNvPicPr>
          <p:nvPr/>
        </p:nvPicPr>
        <p:blipFill rotWithShape="1">
          <a:blip r:embed="rId3"/>
          <a:srcRect l="6777" t="9823" r="3129" b="11627"/>
          <a:stretch/>
        </p:blipFill>
        <p:spPr>
          <a:xfrm>
            <a:off x="6291403" y="83702"/>
            <a:ext cx="5480212" cy="1324887"/>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1781" y="1514933"/>
            <a:ext cx="4039455" cy="877867"/>
          </a:xfrm>
          <a:prstGeom prst="rect">
            <a:avLst/>
          </a:prstGeom>
        </p:spPr>
      </p:pic>
      <p:sp>
        <p:nvSpPr>
          <p:cNvPr id="11" name="Прямоугольник 10"/>
          <p:cNvSpPr/>
          <p:nvPr/>
        </p:nvSpPr>
        <p:spPr>
          <a:xfrm>
            <a:off x="6291403" y="2510740"/>
            <a:ext cx="5480212" cy="1295739"/>
          </a:xfrm>
          <a:prstGeom prst="rect">
            <a:avLst/>
          </a:prstGeom>
        </p:spPr>
        <p:txBody>
          <a:bodyPr wrap="square">
            <a:spAutoFit/>
          </a:bodyPr>
          <a:lstStyle/>
          <a:p>
            <a:pPr marL="285750" indent="-285750">
              <a:lnSpc>
                <a:spcPct val="115000"/>
              </a:lnSpc>
              <a:spcBef>
                <a:spcPct val="0"/>
              </a:spcBef>
              <a:spcAft>
                <a:spcPct val="0"/>
              </a:spcAft>
              <a:buClr>
                <a:srgbClr val="D7712B"/>
              </a:buClr>
              <a:buFont typeface="Wingdings" panose="05000000000000000000" pitchFamily="2" charset="2"/>
              <a:buChar char="§"/>
            </a:pPr>
            <a:r>
              <a:rPr lang="ru-RU" altLang="ru-RU" sz="1700" dirty="0">
                <a:sym typeface="Lato" charset="0"/>
              </a:rPr>
              <a:t>Все кафедры юридического факультета укомплектованы постоянно обновляемыми юридическими базами информационных справочно-правовых систем типа “Консультант плюс”, “Гарант”. </a:t>
            </a:r>
          </a:p>
        </p:txBody>
      </p:sp>
      <p:sp>
        <p:nvSpPr>
          <p:cNvPr id="12" name="Прямоугольник 11"/>
          <p:cNvSpPr/>
          <p:nvPr/>
        </p:nvSpPr>
        <p:spPr>
          <a:xfrm>
            <a:off x="295825" y="940205"/>
            <a:ext cx="4794336" cy="830997"/>
          </a:xfrm>
          <a:prstGeom prst="rect">
            <a:avLst/>
          </a:prstGeom>
        </p:spPr>
        <p:txBody>
          <a:bodyPr wrap="square">
            <a:spAutoFit/>
          </a:bodyPr>
          <a:lstStyle/>
          <a:p>
            <a:pPr algn="just"/>
            <a:r>
              <a:rPr lang="ru-RU" altLang="ru-RU" sz="1600" dirty="0">
                <a:sym typeface="Raleway" charset="-52"/>
              </a:rPr>
              <a:t>Моделирование судебных процессов проводится в зале судебных заседаний юридического факультета.</a:t>
            </a:r>
            <a:br>
              <a:rPr lang="ru-RU" altLang="ru-RU" sz="1600" dirty="0">
                <a:sym typeface="Raleway" charset="-52"/>
              </a:rPr>
            </a:br>
            <a:endParaRPr lang="ru-RU" sz="1600" dirty="0"/>
          </a:p>
        </p:txBody>
      </p:sp>
      <p:sp>
        <p:nvSpPr>
          <p:cNvPr id="25" name="Прямоугольник 24"/>
          <p:cNvSpPr/>
          <p:nvPr/>
        </p:nvSpPr>
        <p:spPr>
          <a:xfrm>
            <a:off x="0" y="116137"/>
            <a:ext cx="5975288" cy="1224951"/>
          </a:xfrm>
          <a:prstGeom prst="rect">
            <a:avLst/>
          </a:prstGeom>
        </p:spPr>
        <p:txBody>
          <a:bodyPr wrap="square">
            <a:spAutoFit/>
          </a:bodyPr>
          <a:lstStyle/>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sym typeface="Raleway" charset="-52"/>
              </a:rPr>
              <a:t>Специализированные кабинеты и </a:t>
            </a:r>
          </a:p>
          <a:p>
            <a:pPr algn="ctr">
              <a:lnSpc>
                <a:spcPct val="115000"/>
              </a:lnSpc>
              <a:spcBef>
                <a:spcPct val="0"/>
              </a:spcBef>
              <a:spcAft>
                <a:spcPct val="0"/>
              </a:spcAft>
              <a:buClr>
                <a:schemeClr val="accent1"/>
              </a:buClr>
              <a:defRPr/>
            </a:pPr>
            <a:r>
              <a:rPr lang="ru-RU" altLang="ru-RU" sz="2200" b="1" dirty="0">
                <a:solidFill>
                  <a:srgbClr val="19325F"/>
                </a:solidFill>
                <a:latin typeface="Arial Black" panose="020B0A04020102020204" pitchFamily="34" charset="0"/>
                <a:sym typeface="Raleway" charset="-52"/>
              </a:rPr>
              <a:t>информационно-правовые системы</a:t>
            </a:r>
            <a:br>
              <a:rPr lang="ru-RU" altLang="ru-RU" sz="2000" b="1" u="sng" dirty="0">
                <a:sym typeface="Raleway" charset="-52"/>
              </a:rPr>
            </a:br>
            <a:endParaRPr lang="ru-RU" sz="2000" b="1" u="sng" dirty="0"/>
          </a:p>
        </p:txBody>
      </p:sp>
      <p:pic>
        <p:nvPicPr>
          <p:cNvPr id="30" name="Рисунок 29"/>
          <p:cNvPicPr>
            <a:picLocks noChangeAspect="1"/>
          </p:cNvPicPr>
          <p:nvPr/>
        </p:nvPicPr>
        <p:blipFill rotWithShape="1">
          <a:blip r:embed="rId5" cstate="print">
            <a:extLst>
              <a:ext uri="{28A0092B-C50C-407E-A947-70E740481C1C}">
                <a14:useLocalDpi xmlns:a14="http://schemas.microsoft.com/office/drawing/2010/main" val="0"/>
              </a:ext>
            </a:extLst>
          </a:blip>
          <a:srcRect l="8088" t="14987" r="7529" b="14444"/>
          <a:stretch/>
        </p:blipFill>
        <p:spPr>
          <a:xfrm>
            <a:off x="-7503" y="1536927"/>
            <a:ext cx="3631904" cy="2306089"/>
          </a:xfrm>
          <a:prstGeom prst="rect">
            <a:avLst/>
          </a:prstGeom>
        </p:spPr>
      </p:pic>
      <p:pic>
        <p:nvPicPr>
          <p:cNvPr id="31" name="Рисунок 30"/>
          <p:cNvPicPr>
            <a:picLocks noChangeAspect="1"/>
          </p:cNvPicPr>
          <p:nvPr/>
        </p:nvPicPr>
        <p:blipFill rotWithShape="1">
          <a:blip r:embed="rId6" cstate="print">
            <a:extLst>
              <a:ext uri="{28A0092B-C50C-407E-A947-70E740481C1C}">
                <a14:useLocalDpi xmlns:a14="http://schemas.microsoft.com/office/drawing/2010/main" val="0"/>
              </a:ext>
            </a:extLst>
          </a:blip>
          <a:srcRect l="2362" t="10285" r="35804"/>
          <a:stretch/>
        </p:blipFill>
        <p:spPr>
          <a:xfrm>
            <a:off x="3667067" y="3880034"/>
            <a:ext cx="2200708" cy="2115557"/>
          </a:xfrm>
          <a:prstGeom prst="rect">
            <a:avLst/>
          </a:prstGeom>
        </p:spPr>
      </p:pic>
      <p:pic>
        <p:nvPicPr>
          <p:cNvPr id="32" name="Рисунок 31"/>
          <p:cNvPicPr>
            <a:picLocks noChangeAspect="1"/>
          </p:cNvPicPr>
          <p:nvPr/>
        </p:nvPicPr>
        <p:blipFill rotWithShape="1">
          <a:blip r:embed="rId7" cstate="print">
            <a:extLst>
              <a:ext uri="{28A0092B-C50C-407E-A947-70E740481C1C}">
                <a14:useLocalDpi xmlns:a14="http://schemas.microsoft.com/office/drawing/2010/main" val="0"/>
              </a:ext>
            </a:extLst>
          </a:blip>
          <a:srcRect l="15602" t="39076" r="11320" b="4687"/>
          <a:stretch/>
        </p:blipFill>
        <p:spPr>
          <a:xfrm>
            <a:off x="-1" y="3880034"/>
            <a:ext cx="3631903" cy="2096225"/>
          </a:xfrm>
          <a:prstGeom prst="rect">
            <a:avLst/>
          </a:prstGeom>
        </p:spPr>
      </p:pic>
      <p:pic>
        <p:nvPicPr>
          <p:cNvPr id="33" name="Рисунок 32"/>
          <p:cNvPicPr>
            <a:picLocks noChangeAspect="1"/>
          </p:cNvPicPr>
          <p:nvPr/>
        </p:nvPicPr>
        <p:blipFill rotWithShape="1">
          <a:blip r:embed="rId8">
            <a:extLst>
              <a:ext uri="{28A0092B-C50C-407E-A947-70E740481C1C}">
                <a14:useLocalDpi xmlns:a14="http://schemas.microsoft.com/office/drawing/2010/main" val="0"/>
              </a:ext>
            </a:extLst>
          </a:blip>
          <a:srcRect l="26436" t="33717" r="38720" b="19704"/>
          <a:stretch/>
        </p:blipFill>
        <p:spPr>
          <a:xfrm>
            <a:off x="3667067" y="1534160"/>
            <a:ext cx="2217015" cy="2286862"/>
          </a:xfrm>
          <a:prstGeom prst="rect">
            <a:avLst/>
          </a:prstGeom>
        </p:spPr>
      </p:pic>
      <p:sp>
        <p:nvSpPr>
          <p:cNvPr id="34" name="Прямоугольник 33"/>
          <p:cNvSpPr/>
          <p:nvPr/>
        </p:nvSpPr>
        <p:spPr>
          <a:xfrm>
            <a:off x="6291403" y="4115902"/>
            <a:ext cx="5480212" cy="1295739"/>
          </a:xfrm>
          <a:prstGeom prst="rect">
            <a:avLst/>
          </a:prstGeom>
        </p:spPr>
        <p:txBody>
          <a:bodyPr wrap="square">
            <a:spAutoFit/>
          </a:bodyPr>
          <a:lstStyle/>
          <a:p>
            <a:pPr marL="285750" indent="-285750">
              <a:lnSpc>
                <a:spcPct val="115000"/>
              </a:lnSpc>
              <a:spcBef>
                <a:spcPct val="0"/>
              </a:spcBef>
              <a:spcAft>
                <a:spcPct val="0"/>
              </a:spcAft>
              <a:buClr>
                <a:srgbClr val="D7712B"/>
              </a:buClr>
              <a:buFont typeface="Wingdings" panose="05000000000000000000" pitchFamily="2" charset="2"/>
              <a:buChar char="§"/>
            </a:pPr>
            <a:r>
              <a:rPr lang="ru-RU" altLang="ru-RU" sz="1700" dirty="0">
                <a:sym typeface="Raleway" charset="-52"/>
              </a:rPr>
              <a:t>Также факультет оснащен </a:t>
            </a:r>
            <a:r>
              <a:rPr lang="ru-RU" altLang="ru-RU" sz="1700" i="1" dirty="0">
                <a:effectLst>
                  <a:outerShdw blurRad="38100" dist="38100" dir="2700000" algn="tl">
                    <a:srgbClr val="000000">
                      <a:alpha val="43137"/>
                    </a:srgbClr>
                  </a:outerShdw>
                </a:effectLst>
                <a:sym typeface="Raleway" charset="-52"/>
              </a:rPr>
              <a:t>криминалистической лабораторией</a:t>
            </a:r>
            <a:r>
              <a:rPr lang="ru-RU" altLang="ru-RU" sz="1700" dirty="0">
                <a:sym typeface="Raleway" charset="-52"/>
              </a:rPr>
              <a:t>, в которой проводятся практические занятия с использованием оборудования для проведения различных судебных экспертиз. </a:t>
            </a:r>
            <a:endParaRPr lang="ru-RU" sz="1700" dirty="0"/>
          </a:p>
        </p:txBody>
      </p:sp>
      <p:sp>
        <p:nvSpPr>
          <p:cNvPr id="20" name="Прямоугольник 19"/>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21" name="Прямоугольник 20"/>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spTree>
    <p:extLst>
      <p:ext uri="{BB962C8B-B14F-4D97-AF65-F5344CB8AC3E}">
        <p14:creationId xmlns:p14="http://schemas.microsoft.com/office/powerpoint/2010/main" val="1615217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1" y="1"/>
            <a:ext cx="7242313" cy="1584960"/>
          </a:xfrm>
          <a:prstGeom prst="rect">
            <a:avLst/>
          </a:prstGeom>
          <a:solidFill>
            <a:schemeClr val="bg1">
              <a:lumMod val="85000"/>
              <a:alpha val="69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3"/>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9" name="Прямоугольник 8"/>
          <p:cNvSpPr/>
          <p:nvPr/>
        </p:nvSpPr>
        <p:spPr>
          <a:xfrm>
            <a:off x="163793" y="1496547"/>
            <a:ext cx="6854687" cy="877163"/>
          </a:xfrm>
          <a:prstGeom prst="rect">
            <a:avLst/>
          </a:prstGeom>
        </p:spPr>
        <p:txBody>
          <a:bodyPr wrap="square">
            <a:spAutoFit/>
          </a:bodyPr>
          <a:lstStyle/>
          <a:p>
            <a:pPr>
              <a:buClr>
                <a:srgbClr val="000000"/>
              </a:buClr>
              <a:defRPr/>
            </a:pPr>
            <a:r>
              <a:rPr lang="ru-RU" sz="1700" dirty="0">
                <a:sym typeface="Arial" charset="0"/>
              </a:rPr>
              <a:t>Ежегодно юридический факультет проводит международную конференцию </a:t>
            </a:r>
            <a:r>
              <a:rPr lang="ru-RU" sz="1700" b="1" dirty="0">
                <a:effectLst>
                  <a:outerShdw blurRad="38100" dist="38100" dir="2700000" algn="tl">
                    <a:srgbClr val="000000">
                      <a:alpha val="43137"/>
                    </a:srgbClr>
                  </a:outerShdw>
                </a:effectLst>
                <a:sym typeface="Arial" charset="0"/>
              </a:rPr>
              <a:t>«</a:t>
            </a:r>
            <a:r>
              <a:rPr lang="ru-RU" sz="1700" b="1" dirty="0" err="1">
                <a:effectLst>
                  <a:outerShdw blurRad="38100" dist="38100" dir="2700000" algn="tl">
                    <a:srgbClr val="000000">
                      <a:alpha val="43137"/>
                    </a:srgbClr>
                  </a:outerShdw>
                </a:effectLst>
                <a:sym typeface="Arial" charset="0"/>
              </a:rPr>
              <a:t>Муромцевские</a:t>
            </a:r>
            <a:r>
              <a:rPr lang="ru-RU" sz="1700" b="1" dirty="0">
                <a:effectLst>
                  <a:outerShdw blurRad="38100" dist="38100" dir="2700000" algn="tl">
                    <a:srgbClr val="000000">
                      <a:alpha val="43137"/>
                    </a:srgbClr>
                  </a:outerShdw>
                </a:effectLst>
                <a:sym typeface="Arial" charset="0"/>
              </a:rPr>
              <a:t> чтения» </a:t>
            </a:r>
            <a:r>
              <a:rPr lang="ru-RU" sz="1700" dirty="0">
                <a:sym typeface="Arial" charset="0"/>
              </a:rPr>
              <a:t>с последующим изданием сборника. </a:t>
            </a:r>
            <a:endParaRPr lang="ru-RU" sz="1700" dirty="0">
              <a:sym typeface="Lato" charset="0"/>
            </a:endParaRPr>
          </a:p>
        </p:txBody>
      </p:sp>
      <p:sp>
        <p:nvSpPr>
          <p:cNvPr id="10" name="Прямоугольник 9"/>
          <p:cNvSpPr/>
          <p:nvPr/>
        </p:nvSpPr>
        <p:spPr>
          <a:xfrm>
            <a:off x="172786" y="2452182"/>
            <a:ext cx="5286454" cy="3046988"/>
          </a:xfrm>
          <a:prstGeom prst="rect">
            <a:avLst/>
          </a:prstGeom>
        </p:spPr>
        <p:txBody>
          <a:bodyPr wrap="square">
            <a:spAutoFit/>
          </a:bodyPr>
          <a:lstStyle/>
          <a:p>
            <a:r>
              <a:rPr lang="ru-RU" altLang="ru-RU" sz="1700" dirty="0">
                <a:sym typeface="Raleway" charset="-52"/>
              </a:rPr>
              <a:t>Специально для студентов, занимающихся научной деятельностью и желающих опубликовать свои статьи, проводится студенческая конференция </a:t>
            </a:r>
            <a:r>
              <a:rPr lang="ru-RU" altLang="ru-RU" sz="1700" b="1" dirty="0">
                <a:effectLst>
                  <a:outerShdw blurRad="38100" dist="38100" dir="2700000" algn="tl">
                    <a:srgbClr val="000000">
                      <a:alpha val="43137"/>
                    </a:srgbClr>
                  </a:outerShdw>
                </a:effectLst>
                <a:sym typeface="Raleway" charset="-52"/>
              </a:rPr>
              <a:t>“Молодежный научный потенциал в юриспруденции XXI века: от теории к практике” </a:t>
            </a:r>
            <a:r>
              <a:rPr lang="ru-RU" altLang="ru-RU" sz="1700" dirty="0">
                <a:sym typeface="Raleway" charset="-52"/>
              </a:rPr>
              <a:t>и издается журнал «Юность науки».</a:t>
            </a:r>
          </a:p>
          <a:p>
            <a:br>
              <a:rPr lang="ru-RU" altLang="ru-RU" b="1" dirty="0">
                <a:solidFill>
                  <a:srgbClr val="15285A"/>
                </a:solidFill>
                <a:latin typeface="Verdana" panose="020B0604030504040204" pitchFamily="34" charset="0"/>
                <a:cs typeface="Arial" panose="020B0604020202020204" pitchFamily="34" charset="0"/>
                <a:sym typeface="Raleway" charset="-52"/>
              </a:rPr>
            </a:br>
            <a:r>
              <a:rPr lang="ru-RU" altLang="ru-RU" dirty="0">
                <a:sym typeface="Raleway" charset="-52"/>
              </a:rPr>
              <a:t>Кроме того, каждая кафедра юридического факультета ежегодно проводит </a:t>
            </a:r>
            <a:r>
              <a:rPr lang="ru-RU" altLang="ru-RU" b="1" dirty="0">
                <a:sym typeface="Raleway" charset="-52"/>
              </a:rPr>
              <a:t>студенческие круглые столы</a:t>
            </a:r>
            <a:r>
              <a:rPr lang="ru-RU" altLang="ru-RU" dirty="0">
                <a:sym typeface="Raleway" charset="-52"/>
              </a:rPr>
              <a:t> по соответствующей тематике с привлечением ведущих специалистов-практиков.</a:t>
            </a:r>
            <a:endParaRPr lang="ru-RU" b="1" dirty="0">
              <a:solidFill>
                <a:srgbClr val="15285A"/>
              </a:solidFill>
              <a:latin typeface="Verdana" panose="020B0604030504040204" pitchFamily="34" charset="0"/>
              <a:cs typeface="Arial" panose="020B0604020202020204" pitchFamily="34" charset="0"/>
            </a:endParaRPr>
          </a:p>
        </p:txBody>
      </p:sp>
      <p:sp>
        <p:nvSpPr>
          <p:cNvPr id="13" name="Прямоугольник 12"/>
          <p:cNvSpPr/>
          <p:nvPr/>
        </p:nvSpPr>
        <p:spPr>
          <a:xfrm>
            <a:off x="368252" y="556299"/>
            <a:ext cx="5570821" cy="861774"/>
          </a:xfrm>
          <a:prstGeom prst="rect">
            <a:avLst/>
          </a:prstGeom>
        </p:spPr>
        <p:txBody>
          <a:bodyPr wrap="square">
            <a:spAutoFit/>
          </a:bodyPr>
          <a:lstStyle/>
          <a:p>
            <a:pPr algn="ctr"/>
            <a:r>
              <a:rPr lang="ru-RU" altLang="ru-RU" dirty="0">
                <a:solidFill>
                  <a:srgbClr val="15285A"/>
                </a:solidFill>
                <a:latin typeface="Verdana" panose="020B0604030504040204" pitchFamily="34" charset="0"/>
                <a:cs typeface="Arial" panose="020B0604020202020204" pitchFamily="34" charset="0"/>
                <a:sym typeface="Raleway" charset="-52"/>
              </a:rPr>
              <a:t>	</a:t>
            </a:r>
            <a:r>
              <a:rPr lang="ru-RU" altLang="ru-RU" sz="2200" b="1" dirty="0">
                <a:solidFill>
                  <a:srgbClr val="19325F"/>
                </a:solidFill>
                <a:latin typeface="Arial Black" panose="020B0A04020102020204" pitchFamily="34" charset="0"/>
                <a:sym typeface="Raleway" charset="-52"/>
              </a:rPr>
              <a:t>Научная деятельность </a:t>
            </a:r>
            <a:br>
              <a:rPr lang="ru-RU" altLang="ru-RU" sz="2800" b="1" u="sng" dirty="0">
                <a:solidFill>
                  <a:srgbClr val="19325F"/>
                </a:solidFill>
                <a:sym typeface="Raleway" charset="-52"/>
              </a:rPr>
            </a:br>
            <a:endParaRPr lang="ru-RU" sz="2800" b="1" u="sng" dirty="0">
              <a:solidFill>
                <a:srgbClr val="19325F"/>
              </a:solidFill>
            </a:endParaRP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4" name="Прямоугольник 13"/>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l="1527" t="18103" r="6925"/>
          <a:stretch/>
        </p:blipFill>
        <p:spPr>
          <a:xfrm>
            <a:off x="7242313" y="402691"/>
            <a:ext cx="4949687" cy="2951920"/>
          </a:xfrm>
          <a:prstGeom prst="rect">
            <a:avLst/>
          </a:prstGeom>
          <a:effectLst>
            <a:softEdge rad="50800"/>
          </a:effectLst>
        </p:spPr>
      </p:pic>
      <p:pic>
        <p:nvPicPr>
          <p:cNvPr id="15" name="Рисунок 14"/>
          <p:cNvPicPr>
            <a:picLocks noChangeAspect="1"/>
          </p:cNvPicPr>
          <p:nvPr/>
        </p:nvPicPr>
        <p:blipFill rotWithShape="1">
          <a:blip r:embed="rId5" cstate="print">
            <a:extLst>
              <a:ext uri="{28A0092B-C50C-407E-A947-70E740481C1C}">
                <a14:useLocalDpi xmlns:a14="http://schemas.microsoft.com/office/drawing/2010/main" val="0"/>
              </a:ext>
            </a:extLst>
          </a:blip>
          <a:srcRect l="385" t="22631"/>
          <a:stretch/>
        </p:blipFill>
        <p:spPr>
          <a:xfrm>
            <a:off x="7782339" y="3448062"/>
            <a:ext cx="4376530" cy="2529952"/>
          </a:xfrm>
          <a:prstGeom prst="rect">
            <a:avLst/>
          </a:prstGeom>
          <a:effectLst>
            <a:softEdge rad="50800"/>
          </a:effectLst>
        </p:spPr>
      </p:pic>
      <p:pic>
        <p:nvPicPr>
          <p:cNvPr id="16" name="Рисунок 1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04" b="100000" l="28261" r="73570">
                        <a14:foregroundMark x1="48627" y1="6517" x2="48627" y2="6925"/>
                        <a14:foregroundMark x1="29634" y1="97760" x2="29634" y2="97760"/>
                        <a14:foregroundMark x1="29176" y1="60489" x2="29176" y2="60489"/>
                        <a14:foregroundMark x1="72426" y1="63544" x2="72426" y2="63544"/>
                        <a14:foregroundMark x1="72426" y1="68635" x2="72426" y2="68635"/>
                        <a14:foregroundMark x1="70137" y1="69450" x2="70137" y2="69450"/>
                        <a14:foregroundMark x1="70137" y1="97760" x2="70137" y2="97760"/>
                        <a14:foregroundMark x1="37643" y1="32179" x2="37643" y2="32179"/>
                        <a14:foregroundMark x1="63158" y1="24847" x2="63158" y2="24847"/>
                        <a14:foregroundMark x1="45881" y1="24440" x2="45881" y2="24440"/>
                        <a14:foregroundMark x1="44851" y1="18941" x2="44851" y2="18941"/>
                        <a14:foregroundMark x1="53890" y1="17719" x2="53890" y2="17719"/>
                        <a14:foregroundMark x1="53089" y1="21589" x2="53089" y2="21589"/>
                        <a14:foregroundMark x1="36957" y1="58248" x2="36957" y2="58248"/>
                        <a14:foregroundMark x1="36957" y1="50102" x2="36957" y2="50102"/>
                        <a14:foregroundMark x1="65904" y1="44196" x2="65904" y2="44196"/>
                        <a14:foregroundMark x1="66590" y1="42159" x2="66590" y2="42159"/>
                        <a14:foregroundMark x1="67620" y1="45825" x2="67620" y2="45825"/>
                      </a14:backgroundRemoval>
                    </a14:imgEffect>
                  </a14:imgLayer>
                </a14:imgProps>
              </a:ext>
              <a:ext uri="{28A0092B-C50C-407E-A947-70E740481C1C}">
                <a14:useLocalDpi xmlns:a14="http://schemas.microsoft.com/office/drawing/2010/main" val="0"/>
              </a:ext>
            </a:extLst>
          </a:blip>
          <a:srcRect l="24873" t="1580" r="24126" b="1"/>
          <a:stretch/>
        </p:blipFill>
        <p:spPr>
          <a:xfrm>
            <a:off x="5135830" y="2772722"/>
            <a:ext cx="2844676" cy="3205290"/>
          </a:xfrm>
          <a:prstGeom prst="rect">
            <a:avLst/>
          </a:prstGeom>
          <a:effectLst>
            <a:softEdge rad="19050"/>
          </a:effectLst>
        </p:spPr>
      </p:pic>
    </p:spTree>
    <p:extLst>
      <p:ext uri="{BB962C8B-B14F-4D97-AF65-F5344CB8AC3E}">
        <p14:creationId xmlns:p14="http://schemas.microsoft.com/office/powerpoint/2010/main" val="3025277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313208" cy="6469812"/>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4"/>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sp>
        <p:nvSpPr>
          <p:cNvPr id="11" name="Прямоугольник 10"/>
          <p:cNvSpPr/>
          <p:nvPr/>
        </p:nvSpPr>
        <p:spPr>
          <a:xfrm>
            <a:off x="4472047" y="1570266"/>
            <a:ext cx="7561112" cy="3754874"/>
          </a:xfrm>
          <a:prstGeom prst="rect">
            <a:avLst/>
          </a:prstGeom>
        </p:spPr>
        <p:txBody>
          <a:bodyPr wrap="square">
            <a:spAutoFit/>
          </a:bodyPr>
          <a:lstStyle/>
          <a:p>
            <a:pPr algn="just">
              <a:defRPr/>
            </a:pPr>
            <a:r>
              <a:rPr lang="ru-RU" altLang="ru-RU" sz="1700" dirty="0"/>
              <a:t>Студенты юридического факультета  РГГУ, как будущие юристы, адвокаты, следователи, прокуроры и судьи, проходят практику в органах прокуратуры, в следственных органах, в судах, в иных органах правопорядка, в правовых отделах и департаментах государственных органов и органов местного самоуправления, в юридических подразделениях коммерческих и некоммерческих  организаций. </a:t>
            </a:r>
            <a:r>
              <a:rPr lang="ru-RU" altLang="ru-RU" sz="1700" dirty="0" err="1"/>
              <a:t>Юрфак</a:t>
            </a:r>
            <a:r>
              <a:rPr lang="ru-RU" altLang="ru-RU" sz="1700" dirty="0"/>
              <a:t> РГГУ имеет более 100 заключенных договоров с профильными организациями для прохождения практик.</a:t>
            </a:r>
          </a:p>
          <a:p>
            <a:pPr algn="just">
              <a:defRPr/>
            </a:pPr>
            <a:endParaRPr lang="ru-RU" altLang="ru-RU" sz="1700" dirty="0"/>
          </a:p>
          <a:p>
            <a:pPr algn="just">
              <a:defRPr/>
            </a:pPr>
            <a:r>
              <a:rPr lang="ru-RU" altLang="ru-RU" sz="1700" dirty="0"/>
              <a:t>Наши студенты получают практические навыки и умения как при прохождении практики, так и при работе на добровольной основе в </a:t>
            </a:r>
            <a:r>
              <a:rPr lang="ru-RU" altLang="ru-RU" sz="1700" b="1" dirty="0">
                <a:effectLst>
                  <a:outerShdw blurRad="38100" dist="38100" dir="2700000" algn="tl">
                    <a:srgbClr val="000000">
                      <a:alpha val="43137"/>
                    </a:srgbClr>
                  </a:outerShdw>
                </a:effectLst>
              </a:rPr>
              <a:t>Юридической клинике РГГУ</a:t>
            </a:r>
            <a:r>
              <a:rPr lang="ru-RU" altLang="ru-RU" sz="1700" dirty="0"/>
              <a:t>, где под руководством преподавателей-практиков студенты оказывают бесплатную квалифицированную юридическую помощь гражданам в форме устных и письменных консультаций, подготавливают необходимые заявления, ходатайства и иные документы правового характера. </a:t>
            </a:r>
          </a:p>
        </p:txBody>
      </p:sp>
      <p:sp>
        <p:nvSpPr>
          <p:cNvPr id="12" name="Прямоугольник 11"/>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13" name="Прямоугольник 12"/>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sp>
        <p:nvSpPr>
          <p:cNvPr id="15" name="Прямоугольник 14"/>
          <p:cNvSpPr/>
          <p:nvPr/>
        </p:nvSpPr>
        <p:spPr>
          <a:xfrm>
            <a:off x="1" y="0"/>
            <a:ext cx="4313208" cy="1695097"/>
          </a:xfrm>
          <a:prstGeom prst="rect">
            <a:avLst/>
          </a:prstGeom>
          <a:solidFill>
            <a:schemeClr val="bg1">
              <a:lumMod val="85000"/>
              <a:alpha val="69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95825" y="340880"/>
            <a:ext cx="11969265" cy="1354217"/>
          </a:xfrm>
          <a:prstGeom prst="rect">
            <a:avLst/>
          </a:prstGeom>
        </p:spPr>
        <p:txBody>
          <a:bodyPr wrap="square">
            <a:spAutoFit/>
          </a:bodyPr>
          <a:lstStyle/>
          <a:p>
            <a:pPr algn="ctr"/>
            <a:r>
              <a:rPr lang="ru-RU" altLang="ru-RU" sz="2200" b="1" dirty="0">
                <a:solidFill>
                  <a:srgbClr val="19325F"/>
                </a:solidFill>
                <a:latin typeface="Arial Black" panose="020B0A04020102020204" pitchFamily="34" charset="0"/>
                <a:sym typeface="Raleway" charset="-52"/>
              </a:rPr>
              <a:t>ПРАКТИКА СТУДЕНТОВ ЮРИДИЧЕСКОГО ФАКУЛЬТЕТА РГГУ – ЭТО ПЕРВЫЕ </a:t>
            </a:r>
            <a:r>
              <a:rPr lang="ru-RU" altLang="ru-RU" sz="2200" b="1" dirty="0">
                <a:solidFill>
                  <a:srgbClr val="19325F"/>
                </a:solidFill>
                <a:latin typeface="Arial Black" panose="020B0A04020102020204" pitchFamily="34" charset="0"/>
              </a:rPr>
              <a:t>ШАГИ В КАРЬЕРЕ</a:t>
            </a:r>
            <a:br>
              <a:rPr lang="ru-RU" altLang="ru-RU" sz="2200" b="1" dirty="0">
                <a:solidFill>
                  <a:srgbClr val="19325F"/>
                </a:solidFill>
                <a:latin typeface="Arial Black" panose="020B0A04020102020204" pitchFamily="34" charset="0"/>
              </a:rPr>
            </a:br>
            <a:br>
              <a:rPr lang="ru-RU" altLang="ru-RU" sz="2000" b="1" dirty="0">
                <a:solidFill>
                  <a:srgbClr val="15285A"/>
                </a:solidFill>
                <a:effectLst>
                  <a:outerShdw blurRad="38100" dist="38100" dir="2700000" algn="tl">
                    <a:srgbClr val="000000"/>
                  </a:outerShdw>
                </a:effectLst>
                <a:latin typeface="Verdana" panose="020B0604030504040204" pitchFamily="34" charset="0"/>
                <a:cs typeface="Arial" panose="020B0604020202020204" pitchFamily="34" charset="0"/>
              </a:rPr>
            </a:br>
            <a:endParaRPr lang="ru-RU" dirty="0"/>
          </a:p>
        </p:txBody>
      </p:sp>
    </p:spTree>
    <p:extLst>
      <p:ext uri="{BB962C8B-B14F-4D97-AF65-F5344CB8AC3E}">
        <p14:creationId xmlns:p14="http://schemas.microsoft.com/office/powerpoint/2010/main" val="2905684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Рисунок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8625" y="4071576"/>
            <a:ext cx="953563" cy="953563"/>
          </a:xfrm>
          <a:prstGeom prst="rect">
            <a:avLst/>
          </a:prstGeom>
        </p:spPr>
      </p:pic>
      <p:pic>
        <p:nvPicPr>
          <p:cNvPr id="12" name="Рисунок 11"/>
          <p:cNvPicPr>
            <a:picLocks noChangeAspect="1"/>
          </p:cNvPicPr>
          <p:nvPr/>
        </p:nvPicPr>
        <p:blipFill rotWithShape="1">
          <a:blip r:embed="rId3"/>
          <a:srcRect t="1023"/>
          <a:stretch/>
        </p:blipFill>
        <p:spPr>
          <a:xfrm>
            <a:off x="4347933" y="2270719"/>
            <a:ext cx="687964" cy="1070430"/>
          </a:xfrm>
          <a:prstGeom prst="rect">
            <a:avLst/>
          </a:prstGeom>
        </p:spPr>
      </p:pic>
      <p:sp>
        <p:nvSpPr>
          <p:cNvPr id="2" name="Прямоугольник 1"/>
          <p:cNvSpPr/>
          <p:nvPr/>
        </p:nvSpPr>
        <p:spPr>
          <a:xfrm rot="5400000">
            <a:off x="8323007" y="2989008"/>
            <a:ext cx="879985" cy="6858000"/>
          </a:xfrm>
          <a:prstGeom prst="rect">
            <a:avLst/>
          </a:prstGeom>
          <a:solidFill>
            <a:srgbClr val="D64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37188" y="5978013"/>
            <a:ext cx="3996812" cy="879987"/>
          </a:xfrm>
          <a:prstGeom prst="rect">
            <a:avLst/>
          </a:prstGeom>
          <a:solidFill>
            <a:srgbClr val="19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0" y="5978013"/>
            <a:ext cx="1337187" cy="879987"/>
          </a:xfrm>
          <a:prstGeom prst="rect">
            <a:avLst/>
          </a:prstGeom>
          <a:solidFill>
            <a:srgbClr val="AFC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Google Shape;187;p19"/>
          <p:cNvPicPr preferRelativeResize="0"/>
          <p:nvPr/>
        </p:nvPicPr>
        <p:blipFill>
          <a:blip r:embed="rId4"/>
          <a:stretch>
            <a:fillRect/>
          </a:stretch>
        </p:blipFill>
        <p:spPr>
          <a:xfrm>
            <a:off x="295825" y="6056485"/>
            <a:ext cx="745535" cy="723041"/>
          </a:xfrm>
          <a:prstGeom prst="rect">
            <a:avLst/>
          </a:prstGeom>
          <a:noFill/>
          <a:ln>
            <a:noFill/>
          </a:ln>
          <a:effectLst/>
        </p:spPr>
      </p:pic>
      <p:sp>
        <p:nvSpPr>
          <p:cNvPr id="6" name="Прямоугольник 5"/>
          <p:cNvSpPr/>
          <p:nvPr/>
        </p:nvSpPr>
        <p:spPr>
          <a:xfrm>
            <a:off x="1337184" y="6187172"/>
            <a:ext cx="3996814" cy="461665"/>
          </a:xfrm>
          <a:prstGeom prst="rect">
            <a:avLst/>
          </a:prstGeom>
        </p:spPr>
        <p:txBody>
          <a:bodyPr wrap="square">
            <a:spAutoFit/>
          </a:bodyPr>
          <a:lstStyle/>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РОССИЙСКИЙ ГОСУДАРСТВЕННЫЙ </a:t>
            </a:r>
          </a:p>
          <a:p>
            <a:pPr algn="ctr"/>
            <a:r>
              <a:rPr lang="ru-RU" sz="1200" dirty="0">
                <a:ln w="0"/>
                <a:solidFill>
                  <a:schemeClr val="bg1"/>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ГУМАНИТАРНЫЙ УНИВЕРСИТЕТ</a:t>
            </a:r>
          </a:p>
        </p:txBody>
      </p:sp>
      <p:pic>
        <p:nvPicPr>
          <p:cNvPr id="13" name="Рисунок 12"/>
          <p:cNvPicPr>
            <a:picLocks noChangeAspect="1"/>
          </p:cNvPicPr>
          <p:nvPr/>
        </p:nvPicPr>
        <p:blipFill rotWithShape="1">
          <a:blip r:embed="rId5"/>
          <a:srcRect l="4752" r="47117" b="4524"/>
          <a:stretch/>
        </p:blipFill>
        <p:spPr>
          <a:xfrm>
            <a:off x="668592" y="751859"/>
            <a:ext cx="1108787" cy="676057"/>
          </a:xfrm>
          <a:prstGeom prst="rect">
            <a:avLst/>
          </a:prstGeom>
          <a:noFill/>
          <a:ln>
            <a:noFill/>
          </a:ln>
        </p:spPr>
      </p:pic>
      <p:pic>
        <p:nvPicPr>
          <p:cNvPr id="16" name="Рисунок 15"/>
          <p:cNvPicPr>
            <a:picLocks noChangeAspect="1"/>
          </p:cNvPicPr>
          <p:nvPr/>
        </p:nvPicPr>
        <p:blipFill>
          <a:blip r:embed="rId6"/>
          <a:stretch>
            <a:fillRect/>
          </a:stretch>
        </p:blipFill>
        <p:spPr>
          <a:xfrm>
            <a:off x="5248990" y="648450"/>
            <a:ext cx="896193" cy="942397"/>
          </a:xfrm>
          <a:prstGeom prst="rect">
            <a:avLst/>
          </a:prstGeom>
          <a:noFill/>
          <a:ln>
            <a:noFill/>
          </a:ln>
        </p:spPr>
      </p:pic>
      <p:pic>
        <p:nvPicPr>
          <p:cNvPr id="17" name="Рисунок 16"/>
          <p:cNvPicPr>
            <a:picLocks noChangeAspect="1"/>
          </p:cNvPicPr>
          <p:nvPr/>
        </p:nvPicPr>
        <p:blipFill rotWithShape="1">
          <a:blip r:embed="rId7"/>
          <a:srcRect l="14157" t="27613" r="15484" b="28067"/>
          <a:stretch/>
        </p:blipFill>
        <p:spPr>
          <a:xfrm>
            <a:off x="1931819" y="2540257"/>
            <a:ext cx="1003239" cy="631961"/>
          </a:xfrm>
          <a:prstGeom prst="rect">
            <a:avLst/>
          </a:prstGeom>
          <a:noFill/>
          <a:ln>
            <a:noFill/>
          </a:ln>
        </p:spPr>
      </p:pic>
      <p:pic>
        <p:nvPicPr>
          <p:cNvPr id="20" name="Рисунок 19"/>
          <p:cNvPicPr>
            <a:picLocks noChangeAspect="1"/>
          </p:cNvPicPr>
          <p:nvPr/>
        </p:nvPicPr>
        <p:blipFill rotWithShape="1">
          <a:blip r:embed="rId8"/>
          <a:srcRect l="3976" t="10019" r="68507" b="-469"/>
          <a:stretch/>
        </p:blipFill>
        <p:spPr>
          <a:xfrm>
            <a:off x="7443873" y="636924"/>
            <a:ext cx="924713" cy="916810"/>
          </a:xfrm>
          <a:prstGeom prst="rect">
            <a:avLst/>
          </a:prstGeom>
          <a:noFill/>
          <a:ln>
            <a:noFill/>
          </a:ln>
        </p:spPr>
      </p:pic>
      <p:sp>
        <p:nvSpPr>
          <p:cNvPr id="21" name="TextBox 20"/>
          <p:cNvSpPr txBox="1"/>
          <p:nvPr/>
        </p:nvSpPr>
        <p:spPr>
          <a:xfrm>
            <a:off x="4625230" y="1591446"/>
            <a:ext cx="2143712" cy="600164"/>
          </a:xfrm>
          <a:prstGeom prst="rect">
            <a:avLst/>
          </a:prstGeom>
          <a:noFill/>
        </p:spPr>
        <p:txBody>
          <a:bodyPr wrap="square" rtlCol="0">
            <a:spAutoFit/>
          </a:bodyPr>
          <a:lstStyle/>
          <a:p>
            <a:pPr algn="ctr"/>
            <a:r>
              <a:rPr lang="ru-RU" altLang="ru-RU" sz="1100" b="1" dirty="0">
                <a:solidFill>
                  <a:srgbClr val="073763"/>
                </a:solidFill>
              </a:rPr>
              <a:t>УПРАВЛЕНИЕ ФЕДЕРАЛЬНОЙ НАЛОГОВОЙ СЛУЖБЫ ПО</a:t>
            </a:r>
            <a:br>
              <a:rPr lang="ru-RU" altLang="ru-RU" sz="1100" b="1" dirty="0">
                <a:solidFill>
                  <a:srgbClr val="073763"/>
                </a:solidFill>
              </a:rPr>
            </a:br>
            <a:r>
              <a:rPr lang="ru-RU" altLang="ru-RU" sz="1100" b="1" dirty="0">
                <a:solidFill>
                  <a:srgbClr val="073763"/>
                </a:solidFill>
              </a:rPr>
              <a:t>Г. МОСКВЕ</a:t>
            </a:r>
          </a:p>
        </p:txBody>
      </p:sp>
      <p:sp>
        <p:nvSpPr>
          <p:cNvPr id="22" name="TextBox 21"/>
          <p:cNvSpPr txBox="1"/>
          <p:nvPr/>
        </p:nvSpPr>
        <p:spPr>
          <a:xfrm>
            <a:off x="183841" y="1582755"/>
            <a:ext cx="2078287" cy="600164"/>
          </a:xfrm>
          <a:prstGeom prst="rect">
            <a:avLst/>
          </a:prstGeom>
          <a:noFill/>
        </p:spPr>
        <p:txBody>
          <a:bodyPr wrap="square" rtlCol="0">
            <a:spAutoFit/>
          </a:bodyPr>
          <a:lstStyle/>
          <a:p>
            <a:pPr algn="ctr"/>
            <a:r>
              <a:rPr lang="ru-RU" altLang="ru-RU" sz="1100" b="1" dirty="0">
                <a:solidFill>
                  <a:srgbClr val="073763"/>
                </a:solidFill>
              </a:rPr>
              <a:t>ТЕРРИТОРИАЛЬНОЕ УПРАВЛЕНИЕ РОСИМУЩЕСТВА В ГОРОДЕ МОСКВЕ</a:t>
            </a:r>
          </a:p>
        </p:txBody>
      </p:sp>
      <p:sp>
        <p:nvSpPr>
          <p:cNvPr id="24" name="TextBox 23"/>
          <p:cNvSpPr txBox="1"/>
          <p:nvPr/>
        </p:nvSpPr>
        <p:spPr>
          <a:xfrm>
            <a:off x="2421528" y="1582755"/>
            <a:ext cx="1948756" cy="769441"/>
          </a:xfrm>
          <a:prstGeom prst="rect">
            <a:avLst/>
          </a:prstGeom>
          <a:noFill/>
        </p:spPr>
        <p:txBody>
          <a:bodyPr wrap="square" rtlCol="0">
            <a:spAutoFit/>
          </a:bodyPr>
          <a:lstStyle/>
          <a:p>
            <a:pPr algn="ctr"/>
            <a:r>
              <a:rPr lang="ru-RU" altLang="ru-RU" sz="1100" b="1" dirty="0">
                <a:solidFill>
                  <a:srgbClr val="073763"/>
                </a:solidFill>
              </a:rPr>
              <a:t>ТЕРРИТОРИАЛЬНОЕ УПРАВЛЕНИЕ РОСИМУЩЕСТВА В МОСКОВСКОЙ ОБЛАСТИ</a:t>
            </a:r>
          </a:p>
        </p:txBody>
      </p:sp>
      <p:sp>
        <p:nvSpPr>
          <p:cNvPr id="25" name="TextBox 24"/>
          <p:cNvSpPr txBox="1"/>
          <p:nvPr/>
        </p:nvSpPr>
        <p:spPr>
          <a:xfrm>
            <a:off x="6926164" y="1576911"/>
            <a:ext cx="2143712" cy="600164"/>
          </a:xfrm>
          <a:prstGeom prst="rect">
            <a:avLst/>
          </a:prstGeom>
          <a:noFill/>
        </p:spPr>
        <p:txBody>
          <a:bodyPr wrap="square" rtlCol="0">
            <a:spAutoFit/>
          </a:bodyPr>
          <a:lstStyle/>
          <a:p>
            <a:pPr algn="ctr"/>
            <a:r>
              <a:rPr lang="ru-RU" altLang="ru-RU" sz="1100" b="1" dirty="0">
                <a:solidFill>
                  <a:srgbClr val="073763"/>
                </a:solidFill>
              </a:rPr>
              <a:t>МИНИСТЕРСТВО НАУКИ И ВЫСШЕГО ОБРАЗОВАНИЯ РОССИЙСКОЙ ФЕДЕРАЦИИ</a:t>
            </a:r>
          </a:p>
        </p:txBody>
      </p:sp>
      <p:sp>
        <p:nvSpPr>
          <p:cNvPr id="9" name="Прямоугольник 8"/>
          <p:cNvSpPr/>
          <p:nvPr/>
        </p:nvSpPr>
        <p:spPr>
          <a:xfrm>
            <a:off x="1336144" y="3355435"/>
            <a:ext cx="2363246" cy="600164"/>
          </a:xfrm>
          <a:prstGeom prst="rect">
            <a:avLst/>
          </a:prstGeom>
        </p:spPr>
        <p:txBody>
          <a:bodyPr wrap="square">
            <a:spAutoFit/>
          </a:bodyPr>
          <a:lstStyle/>
          <a:p>
            <a:pPr algn="ctr">
              <a:buClr>
                <a:srgbClr val="000000"/>
              </a:buClr>
              <a:defRPr/>
            </a:pPr>
            <a:r>
              <a:rPr lang="ru-RU" sz="1100" b="1" dirty="0">
                <a:solidFill>
                  <a:srgbClr val="073763"/>
                </a:solidFill>
                <a:sym typeface="Lato" charset="0"/>
              </a:rPr>
              <a:t>ФОНД КАПИТАЛЬНОГО РЕМОНТА МНОГОКВАРТИРНЫХ ДОМОВ</a:t>
            </a:r>
            <a:br>
              <a:rPr lang="ru-RU" sz="1100" b="1" dirty="0">
                <a:solidFill>
                  <a:srgbClr val="073763"/>
                </a:solidFill>
                <a:sym typeface="Lato" charset="0"/>
              </a:rPr>
            </a:br>
            <a:r>
              <a:rPr lang="ru-RU" sz="1100" b="1" dirty="0">
                <a:solidFill>
                  <a:srgbClr val="073763"/>
                </a:solidFill>
                <a:sym typeface="Lato" charset="0"/>
              </a:rPr>
              <a:t>Г. МОСКВЫ</a:t>
            </a:r>
          </a:p>
        </p:txBody>
      </p:sp>
      <p:pic>
        <p:nvPicPr>
          <p:cNvPr id="27" name="Рисунок 26"/>
          <p:cNvPicPr>
            <a:picLocks noChangeAspect="1"/>
          </p:cNvPicPr>
          <p:nvPr/>
        </p:nvPicPr>
        <p:blipFill rotWithShape="1">
          <a:blip r:embed="rId5"/>
          <a:srcRect l="4752" r="47117" b="4524"/>
          <a:stretch/>
        </p:blipFill>
        <p:spPr>
          <a:xfrm>
            <a:off x="2841513" y="783902"/>
            <a:ext cx="1108787" cy="676057"/>
          </a:xfrm>
          <a:prstGeom prst="rect">
            <a:avLst/>
          </a:prstGeom>
          <a:noFill/>
          <a:ln>
            <a:noFill/>
          </a:ln>
        </p:spPr>
      </p:pic>
      <p:sp>
        <p:nvSpPr>
          <p:cNvPr id="28" name="Прямоугольник 27"/>
          <p:cNvSpPr/>
          <p:nvPr/>
        </p:nvSpPr>
        <p:spPr>
          <a:xfrm>
            <a:off x="3449555" y="3353204"/>
            <a:ext cx="2484719" cy="600164"/>
          </a:xfrm>
          <a:prstGeom prst="rect">
            <a:avLst/>
          </a:prstGeom>
        </p:spPr>
        <p:txBody>
          <a:bodyPr wrap="square">
            <a:spAutoFit/>
          </a:bodyPr>
          <a:lstStyle/>
          <a:p>
            <a:pPr algn="ctr">
              <a:buClr>
                <a:srgbClr val="000000"/>
              </a:buClr>
              <a:defRPr/>
            </a:pPr>
            <a:r>
              <a:rPr lang="ru-RU" sz="1100" b="1" dirty="0">
                <a:solidFill>
                  <a:srgbClr val="073763"/>
                </a:solidFill>
                <a:sym typeface="Lato" charset="0"/>
              </a:rPr>
              <a:t>ГЛАВНОЕ СЛЕДСТВЕННОЕ УПРАВЛЕНИЕ ГУ  МВД РФ ПО</a:t>
            </a:r>
            <a:br>
              <a:rPr lang="ru-RU" sz="1100" b="1" dirty="0">
                <a:solidFill>
                  <a:srgbClr val="073763"/>
                </a:solidFill>
                <a:sym typeface="Lato" charset="0"/>
              </a:rPr>
            </a:br>
            <a:r>
              <a:rPr lang="ru-RU" sz="1100" b="1" dirty="0">
                <a:solidFill>
                  <a:srgbClr val="073763"/>
                </a:solidFill>
                <a:sym typeface="Lato" charset="0"/>
              </a:rPr>
              <a:t>Г. МОСКВЕ (ГСУ ГУ МВД) </a:t>
            </a:r>
          </a:p>
        </p:txBody>
      </p:sp>
      <p:pic>
        <p:nvPicPr>
          <p:cNvPr id="29" name="Рисунок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66461" y="2272714"/>
            <a:ext cx="868359" cy="94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Рисунок 29"/>
          <p:cNvPicPr>
            <a:picLocks noChangeAspect="1"/>
          </p:cNvPicPr>
          <p:nvPr/>
        </p:nvPicPr>
        <p:blipFill>
          <a:blip r:embed="rId10"/>
          <a:stretch>
            <a:fillRect/>
          </a:stretch>
        </p:blipFill>
        <p:spPr>
          <a:xfrm>
            <a:off x="8874854" y="2173764"/>
            <a:ext cx="944269" cy="944269"/>
          </a:xfrm>
          <a:prstGeom prst="rect">
            <a:avLst/>
          </a:prstGeom>
          <a:noFill/>
          <a:ln>
            <a:noFill/>
          </a:ln>
        </p:spPr>
      </p:pic>
      <p:sp>
        <p:nvSpPr>
          <p:cNvPr id="31" name="Прямоугольник 30"/>
          <p:cNvSpPr/>
          <p:nvPr/>
        </p:nvSpPr>
        <p:spPr>
          <a:xfrm>
            <a:off x="8384516" y="3321995"/>
            <a:ext cx="1924943" cy="430887"/>
          </a:xfrm>
          <a:prstGeom prst="rect">
            <a:avLst/>
          </a:prstGeom>
        </p:spPr>
        <p:txBody>
          <a:bodyPr wrap="square">
            <a:spAutoFit/>
          </a:bodyPr>
          <a:lstStyle/>
          <a:p>
            <a:pPr algn="ctr">
              <a:buClr>
                <a:srgbClr val="000000"/>
              </a:buClr>
              <a:defRPr/>
            </a:pPr>
            <a:r>
              <a:rPr lang="ru-RU" sz="1100" b="1" dirty="0">
                <a:solidFill>
                  <a:srgbClr val="073763"/>
                </a:solidFill>
                <a:sym typeface="Lato" charset="0"/>
              </a:rPr>
              <a:t>СЧЕТНАЯ ПАЛАТА РОССИЙСКОЙ ФЕДЕРАЦИИ</a:t>
            </a:r>
          </a:p>
        </p:txBody>
      </p:sp>
      <p:sp>
        <p:nvSpPr>
          <p:cNvPr id="32" name="Прямоугольник 31"/>
          <p:cNvSpPr/>
          <p:nvPr/>
        </p:nvSpPr>
        <p:spPr>
          <a:xfrm>
            <a:off x="543948" y="154238"/>
            <a:ext cx="11109966" cy="430887"/>
          </a:xfrm>
          <a:prstGeom prst="rect">
            <a:avLst/>
          </a:prstGeom>
        </p:spPr>
        <p:txBody>
          <a:bodyPr wrap="square">
            <a:spAutoFit/>
          </a:bodyPr>
          <a:lstStyle/>
          <a:p>
            <a:pPr algn="ctr">
              <a:buClr>
                <a:srgbClr val="000000"/>
              </a:buClr>
              <a:defRPr/>
            </a:pPr>
            <a:r>
              <a:rPr lang="ru-RU" altLang="ru-RU" sz="2200" b="1" dirty="0">
                <a:solidFill>
                  <a:srgbClr val="19325F"/>
                </a:solidFill>
                <a:latin typeface="Arial Black" panose="020B0A04020102020204" pitchFamily="34" charset="0"/>
              </a:rPr>
              <a:t>НЕКОТОРЫЕ БАЗЫ ПРАКТИК ЮРИДИЧЕСКОГО ФАКУЛЬТЕТА РГГУ</a:t>
            </a:r>
            <a:endParaRPr lang="ru-RU" altLang="ru-RU" sz="2200" b="1" dirty="0">
              <a:solidFill>
                <a:srgbClr val="19325F"/>
              </a:solidFill>
              <a:latin typeface="Arial Black" panose="020B0A04020102020204" pitchFamily="34" charset="0"/>
              <a:sym typeface="Raleway" charset="0"/>
            </a:endParaRPr>
          </a:p>
        </p:txBody>
      </p:sp>
      <p:sp>
        <p:nvSpPr>
          <p:cNvPr id="34" name="Прямоугольник 33"/>
          <p:cNvSpPr/>
          <p:nvPr/>
        </p:nvSpPr>
        <p:spPr>
          <a:xfrm>
            <a:off x="1470965" y="5025139"/>
            <a:ext cx="1924943" cy="430887"/>
          </a:xfrm>
          <a:prstGeom prst="rect">
            <a:avLst/>
          </a:prstGeom>
        </p:spPr>
        <p:txBody>
          <a:bodyPr wrap="square">
            <a:spAutoFit/>
          </a:bodyPr>
          <a:lstStyle/>
          <a:p>
            <a:pPr algn="ctr">
              <a:buClr>
                <a:srgbClr val="000000"/>
              </a:buClr>
              <a:defRPr/>
            </a:pPr>
            <a:r>
              <a:rPr lang="ru-RU" sz="1100" b="1" dirty="0">
                <a:solidFill>
                  <a:srgbClr val="073763"/>
                </a:solidFill>
                <a:sym typeface="Lato" charset="0"/>
              </a:rPr>
              <a:t>ВТОРОЙ КАССАЦИОННЫЙ СУД ОБЩЕЙ ЮРИСДИКЦИИ</a:t>
            </a:r>
          </a:p>
        </p:txBody>
      </p:sp>
      <p:sp>
        <p:nvSpPr>
          <p:cNvPr id="35" name="Прямоугольник 34"/>
          <p:cNvSpPr/>
          <p:nvPr/>
        </p:nvSpPr>
        <p:spPr>
          <a:xfrm>
            <a:off x="3490651" y="5035449"/>
            <a:ext cx="2402523" cy="938719"/>
          </a:xfrm>
          <a:prstGeom prst="rect">
            <a:avLst/>
          </a:prstGeom>
        </p:spPr>
        <p:txBody>
          <a:bodyPr wrap="square">
            <a:spAutoFit/>
          </a:bodyPr>
          <a:lstStyle/>
          <a:p>
            <a:pPr algn="ctr">
              <a:buClr>
                <a:srgbClr val="000000"/>
              </a:buClr>
              <a:defRPr/>
            </a:pPr>
            <a:r>
              <a:rPr lang="ru-RU" sz="1100" b="1" dirty="0">
                <a:solidFill>
                  <a:srgbClr val="073763"/>
                </a:solidFill>
                <a:sym typeface="Lato" charset="0"/>
              </a:rPr>
              <a:t>ДЕПАРТАМЕНТ (Управление) </a:t>
            </a:r>
            <a:br>
              <a:rPr lang="ru-RU" sz="1100" b="1" dirty="0">
                <a:solidFill>
                  <a:srgbClr val="073763"/>
                </a:solidFill>
                <a:sym typeface="Lato" charset="0"/>
              </a:rPr>
            </a:br>
            <a:r>
              <a:rPr lang="ru-RU" sz="1100" b="1" dirty="0">
                <a:solidFill>
                  <a:srgbClr val="073763"/>
                </a:solidFill>
                <a:sym typeface="Lato" charset="0"/>
              </a:rPr>
              <a:t>ПО ОБЕСПЕЧЕНИЮ ДЕЯТЕЛЬНОСТИ МИРОВЫХ СУДЕЙ Г. МОСКВЫ</a:t>
            </a:r>
          </a:p>
          <a:p>
            <a:pPr algn="ctr">
              <a:buClr>
                <a:srgbClr val="000000"/>
              </a:buClr>
              <a:defRPr/>
            </a:pPr>
            <a:r>
              <a:rPr lang="ru-RU" sz="1100" b="1" dirty="0">
                <a:solidFill>
                  <a:srgbClr val="073763"/>
                </a:solidFill>
                <a:sym typeface="Lato" charset="0"/>
              </a:rPr>
              <a:t>(все судебные участки мировых судей г. Москвы)</a:t>
            </a:r>
          </a:p>
        </p:txBody>
      </p:sp>
      <p:sp>
        <p:nvSpPr>
          <p:cNvPr id="36" name="Прямоугольник 35"/>
          <p:cNvSpPr/>
          <p:nvPr/>
        </p:nvSpPr>
        <p:spPr>
          <a:xfrm>
            <a:off x="6308244" y="5048492"/>
            <a:ext cx="1435008" cy="430887"/>
          </a:xfrm>
          <a:prstGeom prst="rect">
            <a:avLst/>
          </a:prstGeom>
        </p:spPr>
        <p:txBody>
          <a:bodyPr wrap="none">
            <a:spAutoFit/>
          </a:bodyPr>
          <a:lstStyle/>
          <a:p>
            <a:pPr algn="ctr">
              <a:buClr>
                <a:srgbClr val="000000"/>
              </a:buClr>
              <a:defRPr/>
            </a:pPr>
            <a:r>
              <a:rPr lang="ru-RU" sz="1100" b="1" dirty="0">
                <a:solidFill>
                  <a:srgbClr val="073763"/>
                </a:solidFill>
                <a:sym typeface="Lato" charset="0"/>
              </a:rPr>
              <a:t>АРБИТРАЖНЫЙ СУД</a:t>
            </a:r>
            <a:br>
              <a:rPr lang="ru-RU" sz="1100" b="1" dirty="0">
                <a:solidFill>
                  <a:srgbClr val="073763"/>
                </a:solidFill>
                <a:sym typeface="Lato" charset="0"/>
              </a:rPr>
            </a:br>
            <a:r>
              <a:rPr lang="ru-RU" sz="1100" b="1" dirty="0">
                <a:solidFill>
                  <a:srgbClr val="073763"/>
                </a:solidFill>
                <a:sym typeface="Lato" charset="0"/>
              </a:rPr>
              <a:t>Г. МОСКВЫ</a:t>
            </a:r>
          </a:p>
        </p:txBody>
      </p:sp>
      <p:pic>
        <p:nvPicPr>
          <p:cNvPr id="38" name="Рисунок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6656" y="4081886"/>
            <a:ext cx="953563" cy="953563"/>
          </a:xfrm>
          <a:prstGeom prst="rect">
            <a:avLst/>
          </a:prstGeom>
        </p:spPr>
      </p:pic>
      <p:pic>
        <p:nvPicPr>
          <p:cNvPr id="39" name="Рисунок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132" y="4081887"/>
            <a:ext cx="953563" cy="953563"/>
          </a:xfrm>
          <a:prstGeom prst="rect">
            <a:avLst/>
          </a:prstGeom>
        </p:spPr>
      </p:pic>
      <p:pic>
        <p:nvPicPr>
          <p:cNvPr id="40" name="Рисунок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8967" y="4081887"/>
            <a:ext cx="953563" cy="953563"/>
          </a:xfrm>
          <a:prstGeom prst="rect">
            <a:avLst/>
          </a:prstGeom>
        </p:spPr>
      </p:pic>
      <p:sp>
        <p:nvSpPr>
          <p:cNvPr id="37" name="Прямоугольник 36"/>
          <p:cNvSpPr/>
          <p:nvPr/>
        </p:nvSpPr>
        <p:spPr>
          <a:xfrm>
            <a:off x="8293893" y="5044383"/>
            <a:ext cx="2106188" cy="600164"/>
          </a:xfrm>
          <a:prstGeom prst="rect">
            <a:avLst/>
          </a:prstGeom>
        </p:spPr>
        <p:txBody>
          <a:bodyPr wrap="square">
            <a:spAutoFit/>
          </a:bodyPr>
          <a:lstStyle/>
          <a:p>
            <a:pPr algn="ctr">
              <a:buClr>
                <a:srgbClr val="000000"/>
              </a:buClr>
              <a:defRPr/>
            </a:pPr>
            <a:r>
              <a:rPr lang="ru-RU" sz="1100" b="1" dirty="0">
                <a:solidFill>
                  <a:srgbClr val="073763"/>
                </a:solidFill>
                <a:sym typeface="Arial" charset="0"/>
              </a:rPr>
              <a:t>УПРАВЛЕНИЕ СУДЕБНОГО ДЕПАРТАМЕНТА В Г. МОСКВЕ (все районные суды г. Москвы)</a:t>
            </a:r>
          </a:p>
        </p:txBody>
      </p:sp>
      <p:sp>
        <p:nvSpPr>
          <p:cNvPr id="18" name="Прямоугольник 17"/>
          <p:cNvSpPr/>
          <p:nvPr/>
        </p:nvSpPr>
        <p:spPr>
          <a:xfrm>
            <a:off x="5714432" y="3336542"/>
            <a:ext cx="2572417" cy="769441"/>
          </a:xfrm>
          <a:prstGeom prst="rect">
            <a:avLst/>
          </a:prstGeom>
        </p:spPr>
        <p:txBody>
          <a:bodyPr wrap="square">
            <a:spAutoFit/>
          </a:bodyPr>
          <a:lstStyle/>
          <a:p>
            <a:pPr algn="ctr"/>
            <a:r>
              <a:rPr lang="ru-RU" sz="1100" b="1" dirty="0">
                <a:solidFill>
                  <a:srgbClr val="073763"/>
                </a:solidFill>
              </a:rPr>
              <a:t>МЕЖРЕГИОНАЛЬНОЕ УПРАВЛЕНИЕ РОСАЛКОГОЛЬРЕГУЛИРОВАНИЯ ПО ЦЕНТРАЛЬНОМУ ФЕДЕРАЛЬНОМУ ОКРУГУ</a:t>
            </a:r>
          </a:p>
        </p:txBody>
      </p:sp>
      <p:pic>
        <p:nvPicPr>
          <p:cNvPr id="41" name="Рисунок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3724" y="600171"/>
            <a:ext cx="953563" cy="953563"/>
          </a:xfrm>
          <a:prstGeom prst="rect">
            <a:avLst/>
          </a:prstGeom>
        </p:spPr>
      </p:pic>
      <p:sp>
        <p:nvSpPr>
          <p:cNvPr id="10" name="Прямоугольник 9"/>
          <p:cNvSpPr/>
          <p:nvPr/>
        </p:nvSpPr>
        <p:spPr>
          <a:xfrm>
            <a:off x="9227098" y="1553734"/>
            <a:ext cx="2426816" cy="769441"/>
          </a:xfrm>
          <a:prstGeom prst="rect">
            <a:avLst/>
          </a:prstGeom>
        </p:spPr>
        <p:txBody>
          <a:bodyPr wrap="square">
            <a:spAutoFit/>
          </a:bodyPr>
          <a:lstStyle/>
          <a:p>
            <a:pPr algn="ctr">
              <a:buClr>
                <a:srgbClr val="000000"/>
              </a:buClr>
              <a:defRPr/>
            </a:pPr>
            <a:r>
              <a:rPr lang="ru-RU" sz="1100" b="1" dirty="0">
                <a:solidFill>
                  <a:srgbClr val="073763"/>
                </a:solidFill>
                <a:sym typeface="Arial" charset="0"/>
              </a:rPr>
              <a:t>УПРАВЛЕНИЕ СУДЕБНОГО ДЕПАРТАМЕНТА В Г. МОСКВСКОЙ ОБЛАСТИ (все районные суды московской области)</a:t>
            </a:r>
          </a:p>
        </p:txBody>
      </p:sp>
      <p:sp>
        <p:nvSpPr>
          <p:cNvPr id="42" name="Прямоугольник 41"/>
          <p:cNvSpPr/>
          <p:nvPr/>
        </p:nvSpPr>
        <p:spPr>
          <a:xfrm>
            <a:off x="5629822" y="6233338"/>
            <a:ext cx="3628103" cy="369332"/>
          </a:xfrm>
          <a:prstGeom prst="rect">
            <a:avLst/>
          </a:prstGeom>
        </p:spPr>
        <p:txBody>
          <a:bodyPr wrap="square">
            <a:spAutoFit/>
          </a:bodyPr>
          <a:lstStyle/>
          <a:p>
            <a:pPr algn="ctr"/>
            <a:r>
              <a:rPr lang="ru-RU" dirty="0">
                <a:ln w="0"/>
                <a:solidFill>
                  <a:srgbClr val="19325F"/>
                </a:solidFill>
                <a:effectLst>
                  <a:outerShdw blurRad="38100" dist="25400" dir="5400000" algn="ctr" rotWithShape="0">
                    <a:srgbClr val="6E747A">
                      <a:alpha val="43000"/>
                    </a:srgbClr>
                  </a:outerShdw>
                </a:effectLst>
                <a:latin typeface="Sitka Subheading" panose="02000505000000020004" pitchFamily="2" charset="0"/>
                <a:ea typeface="Verdana" pitchFamily="34" charset="0"/>
                <a:cs typeface="Raleway" charset="0"/>
                <a:sym typeface="Raleway"/>
              </a:rPr>
              <a:t>ЮРИДИЧЕСКИЙ ФАКУЛЬТЕТ</a:t>
            </a:r>
          </a:p>
        </p:txBody>
      </p:sp>
      <p:sp>
        <p:nvSpPr>
          <p:cNvPr id="43" name="Прямоугольник 42"/>
          <p:cNvSpPr/>
          <p:nvPr/>
        </p:nvSpPr>
        <p:spPr>
          <a:xfrm>
            <a:off x="10626045" y="6187171"/>
            <a:ext cx="1407677" cy="461665"/>
          </a:xfrm>
          <a:prstGeom prst="rect">
            <a:avLst/>
          </a:prstGeom>
        </p:spPr>
        <p:txBody>
          <a:bodyPr wrap="square">
            <a:spAutoFit/>
          </a:bodyPr>
          <a:lstStyle/>
          <a:p>
            <a:pPr algn="ctr"/>
            <a:r>
              <a:rPr lang="ru-RU" sz="2400" b="1" dirty="0">
                <a:ln w="22225">
                  <a:solidFill>
                    <a:srgbClr val="AFCDF1">
                      <a:alpha val="59000"/>
                    </a:srgbClr>
                  </a:solidFill>
                  <a:prstDash val="solid"/>
                </a:ln>
                <a:solidFill>
                  <a:schemeClr val="bg1">
                    <a:alpha val="59000"/>
                  </a:schemeClr>
                </a:solidFill>
              </a:rPr>
              <a:t>rsuh.ru</a:t>
            </a:r>
          </a:p>
        </p:txBody>
      </p:sp>
    </p:spTree>
    <p:extLst>
      <p:ext uri="{BB962C8B-B14F-4D97-AF65-F5344CB8AC3E}">
        <p14:creationId xmlns:p14="http://schemas.microsoft.com/office/powerpoint/2010/main" val="333485450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1700</TotalTime>
  <Words>2388</Words>
  <Application>Microsoft Office PowerPoint</Application>
  <PresentationFormat>Широкоэкранный</PresentationFormat>
  <Paragraphs>318</Paragraphs>
  <Slides>28</Slides>
  <Notes>8</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28</vt:i4>
      </vt:variant>
    </vt:vector>
  </HeadingPairs>
  <TitlesOfParts>
    <vt:vector size="38" baseType="lpstr">
      <vt:lpstr>Arial</vt:lpstr>
      <vt:lpstr>Arial Black</vt:lpstr>
      <vt:lpstr>Calibri</vt:lpstr>
      <vt:lpstr>Calibri Light</vt:lpstr>
      <vt:lpstr>Raleway</vt:lpstr>
      <vt:lpstr>Sitka Subheading</vt:lpstr>
      <vt:lpstr>Verdana</vt:lpstr>
      <vt:lpstr>Wingdings</vt:lpstr>
      <vt:lpstr>Тема Office</vt:lpstr>
      <vt:lpstr>Документ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Татьяна Белова</cp:lastModifiedBy>
  <cp:revision>147</cp:revision>
  <dcterms:created xsi:type="dcterms:W3CDTF">2023-02-13T12:23:58Z</dcterms:created>
  <dcterms:modified xsi:type="dcterms:W3CDTF">2025-01-10T12:07:56Z</dcterms:modified>
</cp:coreProperties>
</file>