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17.12.2023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17.12.2023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17.12.2023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17.12.2023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17.12.2023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17.12.2023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17.12.2023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17.12.2023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17.12.2023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17.12.2023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17.12.2023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17.12.2023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17.12.2023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17.12.2023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8837" y="1005229"/>
            <a:ext cx="6727179" cy="4474894"/>
          </a:xfrm>
        </p:spPr>
        <p:txBody>
          <a:bodyPr rtlCol="0">
            <a:normAutofit fontScale="90000"/>
          </a:bodyPr>
          <a:lstStyle/>
          <a:p>
            <a:pPr algn="ctr"/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РОССИЙСКИЙ ГОСУДАРСТВЕННЫЙ ГУМАНИТАРНЫЙ УНИВЕРСИСТЕТ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КАФЕДРА ПРЕДПРИНИМАТЕЛЬСКОГО ПРАВА</a:t>
            </a:r>
            <a:b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ЮРИДИЧЕСКИЙ ФАКУЛЬТЕТ </a:t>
            </a:r>
            <a:b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b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МАГИСТЕРСКАЯ ПРОГРАММА</a:t>
            </a:r>
            <a:b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«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Правовое регулирование PR и GR технологий в политике и бизнесе</a:t>
            </a: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»  </a:t>
            </a:r>
            <a:b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endParaRPr lang="ru" sz="7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754" y="4996420"/>
            <a:ext cx="6269347" cy="1792795"/>
          </a:xfrm>
        </p:spPr>
        <p:txBody>
          <a:bodyPr rtlCol="0">
            <a:normAutofit fontScale="47500" lnSpcReduction="20000"/>
          </a:bodyPr>
          <a:lstStyle/>
          <a:p>
            <a:pPr algn="ctr" rtl="0"/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(прием осуществляется на очную (дневную), очно-заочную (вечернюю), заочную формы обучения), заочную с использованием дистанционных технологий</a:t>
            </a:r>
            <a:b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0"/>
            <a:r>
              <a:rPr lang="ru-RU" sz="2400" b="1" i="1" dirty="0">
                <a:solidFill>
                  <a:srgbClr val="FF0000"/>
                </a:solidFill>
              </a:rPr>
              <a:t>Сайт юридического факультета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https://www.rsuh.ru/education/ieup/structure/faculty-of-law/</a:t>
            </a:r>
            <a:endParaRPr lang="ru" sz="2400" b="1" i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C62D37-531E-EC14-F1DA-E3063830C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8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39BD4-6A48-96DD-097E-D384A95E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ОСНОВНЫЕ НАПРАВЛЕНИЯ ИССЛЕДОВАНИЙ В РАМКАХ  МАГИСТЕРСКОЙ ПРОГРАММЫ «ПРАВОВОЕ РЕГУЛИРОВАНИЕ PR И GR ТЕХНОЛОГИЙ В ПОЛИТИКЕ И БИЗНЕСЕ</a:t>
            </a:r>
            <a:r>
              <a:rPr kumimoji="0" lang="ru-RU" alt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C8DF8B-4C09-0AAB-F5EF-8F1BA0D25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81" y="2108201"/>
            <a:ext cx="11110365" cy="403365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- PR и GR технологии в деятельности государственных корпораций</a:t>
            </a:r>
          </a:p>
          <a:p>
            <a:r>
              <a:rPr lang="ru-RU" sz="2400" dirty="0"/>
              <a:t>- Медиа-право</a:t>
            </a:r>
          </a:p>
          <a:p>
            <a:r>
              <a:rPr lang="ru-RU" sz="2400" dirty="0"/>
              <a:t>- Право интеллектуальной собственности в сфере рекламы и PR</a:t>
            </a:r>
          </a:p>
          <a:p>
            <a:r>
              <a:rPr lang="ru-RU" sz="2400" dirty="0"/>
              <a:t>- Правовое обеспечение цифровизации в PR и GR технологиях</a:t>
            </a:r>
          </a:p>
          <a:p>
            <a:r>
              <a:rPr lang="ru-RU" sz="2400" dirty="0"/>
              <a:t>- Правовое регулирование политических коммуникаций</a:t>
            </a:r>
          </a:p>
          <a:p>
            <a:r>
              <a:rPr lang="ru-RU" sz="2400" dirty="0"/>
              <a:t>- Политические технологии в законотворчестве</a:t>
            </a:r>
          </a:p>
          <a:p>
            <a:r>
              <a:rPr lang="ru-RU" sz="2400" dirty="0"/>
              <a:t>- Правовое  регулирование </a:t>
            </a:r>
            <a:r>
              <a:rPr lang="ru-RU" sz="2400" dirty="0" err="1"/>
              <a:t>спонсоринга</a:t>
            </a:r>
            <a:r>
              <a:rPr lang="ru-RU" sz="2400" dirty="0"/>
              <a:t> в сфере GR</a:t>
            </a:r>
          </a:p>
          <a:p>
            <a:r>
              <a:rPr lang="ru-RU" sz="2400" dirty="0"/>
              <a:t>- PR и GR тексты в интернет-коммуникациях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48D826-B77A-98F1-DA5D-B196F7D03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938" y="2108201"/>
            <a:ext cx="3493062" cy="41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8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E0250-DD03-A64A-4DA3-1A208F04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Формы проведения занятий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Объект 4" descr="Широко открытый глаз">
                <a:extLst>
                  <a:ext uri="{FF2B5EF4-FFF2-40B4-BE49-F238E27FC236}">
                    <a16:creationId xmlns:a16="http://schemas.microsoft.com/office/drawing/2014/main" id="{F90CFAA7-7D18-40D7-03AB-31CF23A9BC6F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64622953"/>
                  </p:ext>
                </p:extLst>
              </p:nvPr>
            </p:nvGraphicFramePr>
            <p:xfrm>
              <a:off x="182610" y="1059524"/>
              <a:ext cx="2063365" cy="232960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063365" cy="2329605"/>
                    </a:xfrm>
                    <a:prstGeom prst="rect">
                      <a:avLst/>
                    </a:prstGeom>
                  </am3d:spPr>
                  <am3d:camera>
                    <am3d:pos x="0" y="0" z="717383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231876" d="1000000"/>
                    <am3d:preTrans dx="-1077445" dy="-18000000" dz="544573"/>
                    <am3d:scale>
                      <am3d:sx n="1000000" d="1000000"/>
                      <am3d:sy n="1000000" d="1000000"/>
                      <am3d:sz n="1000000" d="1000000"/>
                    </am3d:scale>
                    <am3d:rot ax="2057091" ay="1803844" az="11314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6608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Объект 4" descr="Широко открытый глаз">
                <a:extLst>
                  <a:ext uri="{FF2B5EF4-FFF2-40B4-BE49-F238E27FC236}">
                    <a16:creationId xmlns:a16="http://schemas.microsoft.com/office/drawing/2014/main" id="{F90CFAA7-7D18-40D7-03AB-31CF23A9BC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610" y="1059524"/>
                <a:ext cx="2063365" cy="232960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C33E3690-A02E-0DC7-83A2-46F0AFA3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2510D-1767-D575-346F-10A8381A2268}"/>
              </a:ext>
            </a:extLst>
          </p:cNvPr>
          <p:cNvSpPr txBox="1"/>
          <p:nvPr/>
        </p:nvSpPr>
        <p:spPr>
          <a:xfrm>
            <a:off x="2659043" y="2134880"/>
            <a:ext cx="6097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Классические лекции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43C1F4-622E-6DE5-F933-A2101E181A55}"/>
              </a:ext>
            </a:extLst>
          </p:cNvPr>
          <p:cNvSpPr txBox="1"/>
          <p:nvPr/>
        </p:nvSpPr>
        <p:spPr>
          <a:xfrm>
            <a:off x="3413503" y="2632297"/>
            <a:ext cx="6097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Лекции-дискуссии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08316-B800-5584-6E9C-6C8C0FEF2B76}"/>
              </a:ext>
            </a:extLst>
          </p:cNvPr>
          <p:cNvSpPr txBox="1"/>
          <p:nvPr/>
        </p:nvSpPr>
        <p:spPr>
          <a:xfrm>
            <a:off x="4302940" y="3829845"/>
            <a:ext cx="6097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Анализ судебной практики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C835CB-37BC-2E78-EB00-C00BE6A40239}"/>
              </a:ext>
            </a:extLst>
          </p:cNvPr>
          <p:cNvSpPr txBox="1"/>
          <p:nvPr/>
        </p:nvSpPr>
        <p:spPr>
          <a:xfrm>
            <a:off x="4029834" y="3269797"/>
            <a:ext cx="6062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Интерактивные занятия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452E2-C7A1-8A0B-5B01-7317DB29B120}"/>
              </a:ext>
            </a:extLst>
          </p:cNvPr>
          <p:cNvSpPr txBox="1"/>
          <p:nvPr/>
        </p:nvSpPr>
        <p:spPr>
          <a:xfrm>
            <a:off x="3680541" y="4320691"/>
            <a:ext cx="6097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Имитационные модели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04BC2-1551-66CD-7368-F74EC5127174}"/>
              </a:ext>
            </a:extLst>
          </p:cNvPr>
          <p:cNvSpPr txBox="1"/>
          <p:nvPr/>
        </p:nvSpPr>
        <p:spPr>
          <a:xfrm>
            <a:off x="2820883" y="4746619"/>
            <a:ext cx="6097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Деловые игры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35494F-B8F5-B14F-86B1-6DE07ED3BCF6}"/>
              </a:ext>
            </a:extLst>
          </p:cNvPr>
          <p:cNvSpPr txBox="1"/>
          <p:nvPr/>
        </p:nvSpPr>
        <p:spPr>
          <a:xfrm>
            <a:off x="1794408" y="5255353"/>
            <a:ext cx="6097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Анализ кейс-задач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D40178-9D39-C2F4-AD41-39BE994D47CE}"/>
              </a:ext>
            </a:extLst>
          </p:cNvPr>
          <p:cNvSpPr txBox="1"/>
          <p:nvPr/>
        </p:nvSpPr>
        <p:spPr>
          <a:xfrm>
            <a:off x="515867" y="5713824"/>
            <a:ext cx="6097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Групповые дискуссии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5ECFFEF-E9F9-0E45-90D2-66DF9C0D9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231" y="3708448"/>
            <a:ext cx="3136582" cy="25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6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3F374-9A47-671D-310F-1907E291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宋体" panose="02010600030101010101" pitchFamily="2" charset="-122"/>
                <a:cs typeface="+mn-cs"/>
              </a:rPr>
              <a:t>ДЛЯ ПОСТУПЛЕНИЯ НЕОБХОДИМО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宋体" panose="02010600030101010101" pitchFamily="2" charset="-122"/>
                <a:cs typeface="+mn-cs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8BA24C-2100-8F25-FE7A-2B1A0D111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23" y="2108201"/>
            <a:ext cx="10916156" cy="3760891"/>
          </a:xfr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宋体" panose="02010600030101010101" pitchFamily="2" charset="-122"/>
                <a:cs typeface="+mn-cs"/>
              </a:rPr>
              <a:t>ПРЕДОСТАВИТЬ </a:t>
            </a:r>
            <a:r>
              <a:rPr lang="ru-RU" sz="2400" dirty="0">
                <a:solidFill>
                  <a:srgbClr val="000000"/>
                </a:solidFill>
                <a:latin typeface="Bahnschrift" panose="020B0502040204020203" pitchFamily="34" charset="0"/>
                <a:ea typeface="宋体" panose="02010600030101010101" pitchFamily="2" charset="-122"/>
                <a:cs typeface="+mn-cs"/>
              </a:rPr>
              <a:t>ДОКУМЕНТЫ В ПРИЕМНУЮ КОМИССИЮ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宋体" panose="02010600030101010101" pitchFamily="2" charset="-122"/>
                <a:cs typeface="+mn-cs"/>
              </a:rPr>
              <a:t>,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宋体" panose="02010600030101010101" pitchFamily="2" charset="-122"/>
                <a:cs typeface="+mn-cs"/>
              </a:rPr>
              <a:t> УСПЕШНО ПРОЙТИ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宋体" panose="02010600030101010101" pitchFamily="2" charset="-122"/>
                <a:cs typeface="+mn-cs"/>
              </a:rPr>
              <a:t>ТЕСТИРОВАНИЕ (ВОЗМОЖНО ПРОХОЖДЕНИЕ ТЕСТА КАК НЕПОСРЕДСТВЕННО В ЗДАНИИ УНИВЕРСИТЕТА, ТАК И В ДИСТАНЦИОННОМ ФОРМАТЕ),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宋体" panose="02010600030101010101" pitchFamily="2" charset="-122"/>
                <a:cs typeface="+mn-cs"/>
              </a:rPr>
              <a:t>ПОДПИСАТЬ СОГЛАСИЕ О ЗАЧИСЛЕНИИ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宋体" panose="02010600030101010101" pitchFamily="2" charset="-122"/>
                <a:cs typeface="+mn-cs"/>
              </a:rPr>
              <a:t>ЗАКЛЮЧИТЬ ДОГОВОР ОБ ОКАЗАНИИ ОБРАЗОВАТЕЛЬНЫХ УСЛУГ.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ahnschrift" panose="020B0502040204020203" pitchFamily="34" charset="0"/>
                <a:ea typeface="宋体" panose="02010600030101010101" pitchFamily="2" charset="-122"/>
                <a:cs typeface="+mn-cs"/>
              </a:rPr>
              <a:t>ЗАДАЙТЕ НАМ ВОПРОС :)))   best.urfak@yandex.ru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5FA64-ED9D-B950-8425-A8303B8F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17.12.2023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076916-5584-B601-816F-19AC2E275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870" y="3940821"/>
            <a:ext cx="3387865" cy="28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5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A498-1986-CC71-498B-27A88F7E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38" y="704954"/>
            <a:ext cx="11862923" cy="10995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МАГИСТЕРСКАЯ ПРОГРАММА «ПРАВОВОЕ РЕГУЛИРОВАНИЕ PR И GR ТЕХНОЛОГИЙ В ПОЛИТИКЕ И БИЗНЕСЕ</a:t>
            </a:r>
            <a:r>
              <a:rPr lang="ru-RU" sz="2800" b="1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AF6C9-4810-3476-C4BC-489D74D9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06" y="2087745"/>
            <a:ext cx="11215561" cy="406530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i="1" dirty="0">
                <a:latin typeface="Franklin Gothic Demi" panose="020B0703020102020204" pitchFamily="34" charset="0"/>
              </a:rPr>
              <a:t>ПРЕДСТАВЛЯЕТ СОБОЙ УНИКАЛЬНОЕ НАПРАВЛЕНИЕ В ЮРИСПРУДЕНЦИИ, ОБЕСПЕЧИВАЮЩЕЕ КОМПЛЕКСНОЕ ОБРАЗОВАНИЕ В ОБЛАСТИ ПРАВА, ПОЛИТИКИ, БИЗНЕСА И ТЕХНОЛОГИЙ, СВЯЗАННЫХ С PR И GR</a:t>
            </a:r>
          </a:p>
          <a:p>
            <a:r>
              <a:rPr lang="ru-RU" dirty="0"/>
              <a:t>            </a:t>
            </a:r>
            <a:r>
              <a:rPr lang="ru-RU" b="1" u="sng" dirty="0"/>
              <a:t>ОБУЧАЮЩИЙСЯ</a:t>
            </a:r>
            <a:r>
              <a:rPr lang="ru-RU" dirty="0"/>
              <a:t> ПО МАГИСТЕРСКОЙ ПРОГРАММЕ «ПРАВОВОЕ РЕГУЛИРОВАНИЕ </a:t>
            </a:r>
            <a:r>
              <a:rPr lang="en-US" dirty="0"/>
              <a:t>PR </a:t>
            </a:r>
            <a:r>
              <a:rPr lang="ru-RU" dirty="0"/>
              <a:t>И </a:t>
            </a:r>
            <a:r>
              <a:rPr lang="en-US" dirty="0"/>
              <a:t>GR</a:t>
            </a:r>
            <a:r>
              <a:rPr lang="ru-RU" dirty="0"/>
              <a:t> ТЕХНОЛОГИЙ В ПОЛИТИКЕ И БИЗНЕСЕ»:</a:t>
            </a:r>
          </a:p>
          <a:p>
            <a:pPr algn="just"/>
            <a:r>
              <a:rPr lang="ru-RU" dirty="0"/>
              <a:t>           </a:t>
            </a:r>
            <a:r>
              <a:rPr lang="ru-RU" b="1" u="sng" dirty="0"/>
              <a:t>ПОЛУЧАЕТ</a:t>
            </a:r>
            <a:r>
              <a:rPr lang="ru-RU" dirty="0"/>
              <a:t> ИСКЛЮЧИТЕЛЬНУЮ ВОЗМОЖНОСТЬ НЕ ТОЛЬКО В ТЕОРИИ, НО И НА ПРАКТИКЕ ПОЗНАКОМИТЬСЯ С ЮРИДИЧЕСКОЙ ДЕЯТЕЛЬНОСТЬЮ В СФЕРЕ </a:t>
            </a:r>
            <a:r>
              <a:rPr lang="en-US" dirty="0"/>
              <a:t>PR </a:t>
            </a:r>
            <a:r>
              <a:rPr lang="ru-RU" dirty="0"/>
              <a:t>И </a:t>
            </a:r>
            <a:r>
              <a:rPr lang="en-US" dirty="0"/>
              <a:t>GR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         </a:t>
            </a:r>
            <a:r>
              <a:rPr lang="ru-RU" b="1" u="sng" dirty="0"/>
              <a:t>БУДЕТ ВЛАДЕТЬ</a:t>
            </a:r>
            <a:r>
              <a:rPr lang="ru-RU" b="1" dirty="0"/>
              <a:t> </a:t>
            </a:r>
            <a:r>
              <a:rPr lang="ru-RU" dirty="0"/>
              <a:t>КОНЦЕПТУАЛЬНЫМИ ЗНАНИЯМИ О СПОСОБАХ ПРАВОВОГО РЕГУЛИРОВАНИЯ ОТНОШЕНИЙ В СФЕРЕ ПОЛИТИКИ И БИЗНЕСА, СВЯЗАННЫХ С </a:t>
            </a:r>
            <a:r>
              <a:rPr lang="en-US" dirty="0"/>
              <a:t>PR </a:t>
            </a:r>
            <a:r>
              <a:rPr lang="ru-RU" dirty="0"/>
              <a:t>И </a:t>
            </a:r>
            <a:r>
              <a:rPr lang="en-US" dirty="0"/>
              <a:t>GR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        </a:t>
            </a:r>
            <a:r>
              <a:rPr lang="ru-RU" b="1" u="sng" dirty="0"/>
              <a:t>ПРИОБРЕТЕТ УМЕНИЯ И НАВЫКИ</a:t>
            </a:r>
            <a:r>
              <a:rPr lang="ru-RU" b="1" dirty="0"/>
              <a:t> </a:t>
            </a:r>
            <a:r>
              <a:rPr lang="ru-RU" dirty="0"/>
              <a:t>РАБОТЫ С РАЗЛИЧНЫМИ ПРАВОВЫМИ ИНСТРУМЕНТАМИ, НАПРАВЛЕННЫМИ НЕ ТОЛЬКО НА РЕГУЛИРОВАНИЕ ОТНОШЕНИЙ В СФЕРЕ </a:t>
            </a:r>
            <a:r>
              <a:rPr lang="en-US" dirty="0"/>
              <a:t>PR </a:t>
            </a:r>
            <a:r>
              <a:rPr lang="ru-RU" dirty="0"/>
              <a:t>И </a:t>
            </a:r>
            <a:r>
              <a:rPr lang="en-US" dirty="0"/>
              <a:t>GR</a:t>
            </a:r>
            <a:r>
              <a:rPr lang="ru-RU" dirty="0"/>
              <a:t>, НО И НА ИХ ЗАЩИТУ.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5E491-A382-A099-7D9C-F7BBDACD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72276B-8763-F754-8039-A100B24B4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4" y="3903477"/>
            <a:ext cx="623086" cy="4126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FEFBBE-89F4-BB5C-6EA7-EABBCC18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97" y="4609963"/>
            <a:ext cx="627942" cy="4145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40AF8-D7AF-E7A1-E3C6-80F2E03E1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3" y="5305725"/>
            <a:ext cx="627942" cy="41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85EDDB-BA56-4D4F-224F-B5DD5FADD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36" y="2812388"/>
            <a:ext cx="979135" cy="7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EC788-B9AB-729A-DD88-5F683472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8051"/>
            <a:ext cx="10058400" cy="1450757"/>
          </a:xfrm>
        </p:spPr>
        <p:txBody>
          <a:bodyPr/>
          <a:lstStyle/>
          <a:p>
            <a:pPr algn="ctr"/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ВЫПУСНИК  МАГИСТЕРСКОЙ ПРОГРАММЫ «ПРАВОВОЕ РЕГУЛИРОВАНИЕ PR И GR ТЕХНОЛОГИЙ В ПОЛИТИКЕ И БИЗНЕСЕ</a:t>
            </a:r>
            <a:r>
              <a:rPr kumimoji="0" lang="ru-RU" alt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» </a:t>
            </a:r>
            <a:r>
              <a:rPr kumimoji="0" lang="ru-RU" altLang="ru-RU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может</a:t>
            </a:r>
            <a:endParaRPr lang="ru-RU" u="sng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388F038-D347-9A9B-AD7D-90BBCF56F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60" y="2047284"/>
            <a:ext cx="4526685" cy="4159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0724FE-C065-C44C-686C-EFB255757644}"/>
              </a:ext>
            </a:extLst>
          </p:cNvPr>
          <p:cNvSpPr txBox="1"/>
          <p:nvPr/>
        </p:nvSpPr>
        <p:spPr>
          <a:xfrm>
            <a:off x="5364291" y="1864780"/>
            <a:ext cx="635351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анализировать правовые особенности в сфере PR и GR;</a:t>
            </a:r>
          </a:p>
          <a:p>
            <a:pPr algn="just"/>
            <a:r>
              <a:rPr lang="ru-RU" sz="2400" dirty="0"/>
              <a:t>разрабатывать коммуникационные стратегии с учетом правовых норм и требований;</a:t>
            </a:r>
          </a:p>
          <a:p>
            <a:pPr algn="just"/>
            <a:r>
              <a:rPr lang="ru-RU" sz="2400" dirty="0"/>
              <a:t>взаимодействовать с государственными (муниципальными) органами и организациями;</a:t>
            </a:r>
          </a:p>
          <a:p>
            <a:pPr algn="just"/>
            <a:r>
              <a:rPr lang="ru-RU" sz="2400" dirty="0"/>
              <a:t>оценивать правовые риски и принимать обоснованные решения;</a:t>
            </a:r>
          </a:p>
          <a:p>
            <a:pPr algn="just"/>
            <a:r>
              <a:rPr lang="ru-RU" sz="2400" dirty="0"/>
              <a:t>вести переговоры и представлять интересы клиента в судах и других органах;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89BF9-EA85-A220-0720-217847297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945" y="1942088"/>
            <a:ext cx="621846" cy="4511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E0A78F-C0F7-FCBB-6BFA-90C676BC8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945" y="2646511"/>
            <a:ext cx="621846" cy="45114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BE5349-617A-36FB-26B7-113FB6391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945" y="3350934"/>
            <a:ext cx="621846" cy="4511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16F00E-0587-C879-9E6B-4BA82EE29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26" y="4459777"/>
            <a:ext cx="621846" cy="4511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5D5E95-D07B-F874-1940-ACD1E758B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26" y="5164200"/>
            <a:ext cx="621846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1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EC788-B9AB-729A-DD88-5F683472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8051"/>
            <a:ext cx="10058400" cy="1450757"/>
          </a:xfrm>
        </p:spPr>
        <p:txBody>
          <a:bodyPr/>
          <a:lstStyle/>
          <a:p>
            <a:pPr algn="ctr"/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ВЫПУСНИК  МАГИСТЕРСКОЙ ПРОГРАММЫ «ПРАВОВОЕ РЕГУЛИРОВАНИЕ PR И GR ТЕХНОЛОГИЙ В ПОЛИТИКЕ И БИЗНЕСЕ</a:t>
            </a:r>
            <a:r>
              <a:rPr kumimoji="0" lang="ru-RU" alt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» </a:t>
            </a:r>
            <a:r>
              <a:rPr kumimoji="0" lang="ru-RU" altLang="ru-RU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может</a:t>
            </a:r>
            <a:endParaRPr lang="ru-RU" u="sng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388F038-D347-9A9B-AD7D-90BBCF56F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69" y="2031100"/>
            <a:ext cx="4377792" cy="41026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0724FE-C065-C44C-686C-EFB255757644}"/>
              </a:ext>
            </a:extLst>
          </p:cNvPr>
          <p:cNvSpPr txBox="1"/>
          <p:nvPr/>
        </p:nvSpPr>
        <p:spPr>
          <a:xfrm>
            <a:off x="5155167" y="2234112"/>
            <a:ext cx="64736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организовывать и управлять коммуникационными процессами;</a:t>
            </a:r>
          </a:p>
          <a:p>
            <a:pPr algn="just"/>
            <a:r>
              <a:rPr lang="ru-RU" sz="2400" dirty="0"/>
              <a:t>использовать современные технологии и инструменты для реализации PR и GR проектов;</a:t>
            </a:r>
          </a:p>
          <a:p>
            <a:pPr algn="just"/>
            <a:r>
              <a:rPr lang="ru-RU" sz="2400" dirty="0"/>
              <a:t>адаптироваться к постоянно меняющимся законодательству и регуляторным требованиям;</a:t>
            </a:r>
          </a:p>
          <a:p>
            <a:pPr algn="just"/>
            <a:r>
              <a:rPr lang="ru-RU" sz="2400" dirty="0"/>
              <a:t>сотрудничать с другими специалистами в команде и работать самостоятельно.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D24E70-639C-3BA6-D760-0862C247E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461" y="2298137"/>
            <a:ext cx="623086" cy="4531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409240-C177-58B0-E58A-0BF843A4E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701" y="2977857"/>
            <a:ext cx="621846" cy="4511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0F2B27-0E69-6C8B-07F3-0C037112B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701" y="4047667"/>
            <a:ext cx="621846" cy="4511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6E09FC-F22D-B88E-842F-3544358CB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701" y="5194069"/>
            <a:ext cx="621846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0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0F793-92B6-9BF5-8414-A3F8A9EA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46" y="202301"/>
            <a:ext cx="11506874" cy="1535059"/>
          </a:xfrm>
        </p:spPr>
        <p:txBody>
          <a:bodyPr/>
          <a:lstStyle/>
          <a:p>
            <a:pPr algn="ctr"/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ВЫПУСНИК  МАГИСТЕРСКОЙ ПРОГРАММЫ «ПРАВОВОЕ РЕГУЛИРОВАНИЕ PR И GR ТЕХНОЛОГИЙ В ПОЛИТИКЕ И БИЗНЕСЕ</a:t>
            </a:r>
            <a:r>
              <a:rPr kumimoji="0" lang="ru-RU" alt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» </a:t>
            </a:r>
            <a:r>
              <a:rPr lang="ru-RU" altLang="ru-RU" sz="3200" u="sng" kern="0" spc="0" dirty="0">
                <a:solidFill>
                  <a:srgbClr val="000000"/>
                </a:solidFill>
                <a:latin typeface="Arial"/>
                <a:ea typeface="微软雅黑"/>
              </a:rPr>
              <a:t>востребован</a:t>
            </a:r>
            <a:endParaRPr lang="ru-RU" u="sng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3175F8-B1F8-F28B-E0C7-E8D778B8B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246" y="2108197"/>
            <a:ext cx="4507263" cy="4033655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C75D1436-9071-2A3B-D290-AF245DC2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207F7-11B7-5DE8-F0C5-434A12F82EE2}"/>
              </a:ext>
            </a:extLst>
          </p:cNvPr>
          <p:cNvSpPr txBox="1"/>
          <p:nvPr/>
        </p:nvSpPr>
        <p:spPr>
          <a:xfrm>
            <a:off x="5886089" y="2729522"/>
            <a:ext cx="62357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Компаниями по </a:t>
            </a:r>
            <a:r>
              <a:rPr lang="en-US" sz="2800" dirty="0"/>
              <a:t>PR </a:t>
            </a:r>
            <a:r>
              <a:rPr lang="ru-RU" sz="2800" dirty="0"/>
              <a:t> и рекламе</a:t>
            </a:r>
          </a:p>
          <a:p>
            <a:endParaRPr lang="ru-RU" sz="2800" dirty="0"/>
          </a:p>
          <a:p>
            <a:r>
              <a:rPr lang="ru-RU" sz="2800" dirty="0"/>
              <a:t>Консалтинговыми компаниями</a:t>
            </a:r>
          </a:p>
          <a:p>
            <a:endParaRPr lang="ru-RU" sz="2800" dirty="0"/>
          </a:p>
          <a:p>
            <a:r>
              <a:rPr lang="ru-RU" sz="2800" dirty="0"/>
              <a:t>PR и GR департаментами корпораций</a:t>
            </a:r>
          </a:p>
          <a:p>
            <a:endParaRPr lang="ru-RU" sz="2800" dirty="0"/>
          </a:p>
          <a:p>
            <a:r>
              <a:rPr lang="ru-RU" sz="2800" dirty="0"/>
              <a:t>Медиа - компаниями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86C024-E3E1-AF96-4F5F-989664454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539" y="2659836"/>
            <a:ext cx="760651" cy="4152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7D1573-8218-333C-B966-3A821376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300" y="3512398"/>
            <a:ext cx="762066" cy="4145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4B9D8B-EB38-BD05-3615-FEA487B86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539" y="4372905"/>
            <a:ext cx="762066" cy="4145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307D10-961E-7263-0B40-7A3920A17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73" y="5233412"/>
            <a:ext cx="76206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0F793-92B6-9BF5-8414-A3F8A9EA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46" y="202301"/>
            <a:ext cx="11506874" cy="1535059"/>
          </a:xfrm>
        </p:spPr>
        <p:txBody>
          <a:bodyPr/>
          <a:lstStyle/>
          <a:p>
            <a:pPr algn="ctr"/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ВЫПУСНИК  МАГИСТЕРСКОЙ ПРОГРАММЫ «ПРАВОВОЕ РЕГУЛИРОВАНИЕ PR И GR ТЕХНОЛОГИЙ В ПОЛИТИКЕ И БИЗНЕСЕ</a:t>
            </a:r>
            <a:r>
              <a:rPr kumimoji="0" lang="ru-RU" alt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» </a:t>
            </a:r>
            <a:r>
              <a:rPr lang="ru-RU" altLang="ru-RU" sz="3200" u="sng" kern="0" spc="0" dirty="0">
                <a:solidFill>
                  <a:srgbClr val="000000"/>
                </a:solidFill>
                <a:latin typeface="Arial"/>
                <a:ea typeface="微软雅黑"/>
              </a:rPr>
              <a:t>востребован</a:t>
            </a:r>
            <a:endParaRPr lang="ru-RU" u="sng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3175F8-B1F8-F28B-E0C7-E8D778B8B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246" y="2108197"/>
            <a:ext cx="4507263" cy="4033655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C75D1436-9071-2A3B-D290-AF245DC2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207F7-11B7-5DE8-F0C5-434A12F82EE2}"/>
              </a:ext>
            </a:extLst>
          </p:cNvPr>
          <p:cNvSpPr txBox="1"/>
          <p:nvPr/>
        </p:nvSpPr>
        <p:spPr>
          <a:xfrm>
            <a:off x="5956220" y="2659836"/>
            <a:ext cx="62357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Органами государственной власти </a:t>
            </a:r>
          </a:p>
          <a:p>
            <a:endParaRPr lang="ru-RU" sz="2800" dirty="0"/>
          </a:p>
          <a:p>
            <a:r>
              <a:rPr lang="ru-RU" sz="2800" dirty="0"/>
              <a:t>Органами местного самоуправления</a:t>
            </a:r>
          </a:p>
          <a:p>
            <a:endParaRPr lang="ru-RU" sz="2800" dirty="0"/>
          </a:p>
          <a:p>
            <a:r>
              <a:rPr lang="ru-RU" sz="2800" dirty="0"/>
              <a:t>Политическими партиями</a:t>
            </a:r>
          </a:p>
          <a:p>
            <a:endParaRPr lang="ru-RU" sz="2800" dirty="0"/>
          </a:p>
          <a:p>
            <a:r>
              <a:rPr lang="ru-RU" sz="2800" dirty="0"/>
              <a:t>Общественными организациями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86C024-E3E1-AF96-4F5F-989664454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539" y="2659836"/>
            <a:ext cx="760651" cy="4152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7D1573-8218-333C-B966-3A821376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73" y="3512398"/>
            <a:ext cx="762066" cy="4145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4B9D8B-EB38-BD05-3615-FEA487B86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539" y="4372905"/>
            <a:ext cx="762066" cy="4145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307D10-961E-7263-0B40-7A3920A17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73" y="5233412"/>
            <a:ext cx="76206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1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0F793-92B6-9BF5-8414-A3F8A9EA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46" y="202301"/>
            <a:ext cx="11506874" cy="1535059"/>
          </a:xfrm>
        </p:spPr>
        <p:txBody>
          <a:bodyPr/>
          <a:lstStyle/>
          <a:p>
            <a:pPr algn="ctr"/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ВЫПУСНИК  МАГИСТЕРСКОЙ ПРОГРАММЫ «ПРАВОВОЕ РЕГУЛИРОВАНИЕ PR И GR ТЕХНОЛОГИЙ В ПОЛИТИКЕ И БИЗНЕСЕ</a:t>
            </a:r>
            <a:r>
              <a:rPr kumimoji="0" lang="ru-RU" alt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» </a:t>
            </a:r>
            <a:r>
              <a:rPr lang="ru-RU" altLang="ru-RU" sz="3200" u="sng" kern="0" spc="0" dirty="0">
                <a:solidFill>
                  <a:srgbClr val="000000"/>
                </a:solidFill>
                <a:latin typeface="Arial"/>
                <a:ea typeface="微软雅黑"/>
              </a:rPr>
              <a:t>востребован</a:t>
            </a:r>
            <a:endParaRPr lang="ru-RU" u="sng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3175F8-B1F8-F28B-E0C7-E8D778B8B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246" y="2108197"/>
            <a:ext cx="4507263" cy="4033655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C75D1436-9071-2A3B-D290-AF245DC2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207F7-11B7-5DE8-F0C5-434A12F82EE2}"/>
              </a:ext>
            </a:extLst>
          </p:cNvPr>
          <p:cNvSpPr txBox="1"/>
          <p:nvPr/>
        </p:nvSpPr>
        <p:spPr>
          <a:xfrm>
            <a:off x="5956220" y="2745707"/>
            <a:ext cx="62357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Судами общей юрисдикции</a:t>
            </a:r>
          </a:p>
          <a:p>
            <a:endParaRPr lang="ru-RU" sz="2800" dirty="0"/>
          </a:p>
          <a:p>
            <a:r>
              <a:rPr lang="ru-RU" sz="2800" dirty="0"/>
              <a:t>Арбитражными судами</a:t>
            </a:r>
          </a:p>
          <a:p>
            <a:endParaRPr lang="ru-RU" sz="2800" dirty="0"/>
          </a:p>
          <a:p>
            <a:r>
              <a:rPr lang="ru-RU" sz="2800" dirty="0"/>
              <a:t>Адвокатурой</a:t>
            </a:r>
          </a:p>
          <a:p>
            <a:endParaRPr lang="ru-RU" sz="2800" dirty="0"/>
          </a:p>
          <a:p>
            <a:r>
              <a:rPr lang="ru-RU" sz="2800" dirty="0"/>
              <a:t>Юридическими отделами корпораций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86C024-E3E1-AF96-4F5F-989664454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539" y="2659836"/>
            <a:ext cx="760651" cy="4152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7D1573-8218-333C-B966-3A821376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73" y="3512398"/>
            <a:ext cx="762066" cy="4145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4B9D8B-EB38-BD05-3615-FEA487B86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539" y="4372905"/>
            <a:ext cx="762066" cy="4145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307D10-961E-7263-0B40-7A3920A17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73" y="5233412"/>
            <a:ext cx="76206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1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06BFB-658E-8055-0D23-AC31FA14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kern="0" spc="0" dirty="0">
                <a:solidFill>
                  <a:srgbClr val="000000"/>
                </a:solidFill>
                <a:latin typeface="Arial"/>
                <a:ea typeface="微软雅黑"/>
              </a:rPr>
              <a:t>ПРЕИМУЩЕСТВА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  МАГИСТЕРСКОЙ ПРОГРАММЫ «ПРАВОВОЕ РЕГУЛИРОВАНИЕ PR И GR ТЕХНОЛОГИЙ В ПОЛИТИКЕ И БИЗНЕСЕ</a:t>
            </a:r>
            <a:r>
              <a:rPr kumimoji="0" lang="ru-RU" alt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FB2E9-A964-2671-7521-21DD607B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504" y="2108201"/>
            <a:ext cx="10144176" cy="40174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           </a:t>
            </a:r>
            <a:r>
              <a:rPr lang="ru-RU" sz="2000" dirty="0">
                <a:latin typeface="Franklin Gothic Demi" panose="020B0703020102020204" pitchFamily="34" charset="0"/>
              </a:rPr>
              <a:t>Программу обеспечивают лучшие преподаватели, юристы-практики и адвокаты, имеющие большой опыт работы в государственных структурах, муниципальных органах, адвокатуре, PR-агентствах, GR-департаментах бизнес-корпорациях, консалтинговых компаниях</a:t>
            </a:r>
            <a:r>
              <a:rPr lang="ru-RU" dirty="0">
                <a:latin typeface="Franklin Gothic Demi" panose="020B0703020102020204" pitchFamily="34" charset="0"/>
              </a:rPr>
              <a:t>.</a:t>
            </a:r>
          </a:p>
          <a:p>
            <a:pPr algn="just"/>
            <a:r>
              <a:rPr lang="ru-RU" dirty="0"/>
              <a:t>      </a:t>
            </a:r>
          </a:p>
          <a:p>
            <a:pPr algn="just"/>
            <a:r>
              <a:rPr lang="ru-RU" dirty="0"/>
              <a:t>           </a:t>
            </a:r>
          </a:p>
          <a:p>
            <a:pPr algn="just"/>
            <a:r>
              <a:rPr lang="ru-RU" sz="2000" dirty="0"/>
              <a:t>             </a:t>
            </a:r>
            <a:r>
              <a:rPr lang="ru-RU" sz="2000" dirty="0">
                <a:latin typeface="Franklin Gothic Demi" panose="020B0703020102020204" pitchFamily="34" charset="0"/>
              </a:rPr>
              <a:t>Программа сочетает традиционные и специальные юридические дисциплины, а также управленческие и дисциплины в сфере психологии. Направлена на формирование навыков правового сопровождения связей с общественностью (PR) и работы с государственными органами (GR), что соответствует современным политическим и экономическим потребностям.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7D5771-AE84-D3EB-74B2-9C3F4F32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17.12.2023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7F0FE4-9378-8EB8-5CF9-B10EF26F2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429000"/>
            <a:ext cx="1553671" cy="10054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42386D-64F2-55BA-4946-816493A28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115" y="3428999"/>
            <a:ext cx="1554615" cy="9998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8DED4D-016D-640F-C450-2E00180B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982" y="3429000"/>
            <a:ext cx="1554615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2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29619-06A1-4403-CEE7-D5B537A9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661" y="79698"/>
            <a:ext cx="10058400" cy="1450757"/>
          </a:xfrm>
        </p:spPr>
        <p:txBody>
          <a:bodyPr/>
          <a:lstStyle/>
          <a:p>
            <a:r>
              <a:rPr lang="ru-RU" dirty="0"/>
              <a:t>Сопровождение магистранта: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63042-869F-8D35-DBA4-C0ACB876A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63" y="1982549"/>
            <a:ext cx="10859511" cy="4070293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1. Научный руководитель определяется с 1 семестра 1 курса обучения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- помощь в определении направления научного исследования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- помощь в подготовке и публикации научных работ (тезисы научных докладов, научные статьи)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- помощь в подготовке к участию в практико-ориентированных семинарах/конкурсах научных работ (</a:t>
            </a:r>
            <a:r>
              <a:rPr kumimoji="0" lang="ru-RU" alt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Минцифры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, медиа-компании и т.п.)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2. Тьютор закрепляется с 1 семестра 1 курса обучения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- оперативное решение вопросов по доступу в личный кабинет/библиотечные системы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- связь с деканатом/кафедрой/преподавателями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- помощь в размещении к публикации научных работ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微软雅黑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Поступающим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: 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http://priem.rggu.ru/magistr.php?ELEMENT_ID=876695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nschrift" panose="020B0502040204020203" pitchFamily="34" charset="0"/>
              <a:ea typeface="微软雅黑"/>
              <a:cs typeface="+mn-cs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E550BD-7B88-4A51-CF04-E3257318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922" y="4499171"/>
            <a:ext cx="2258078" cy="16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15860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200</TotalTime>
  <Words>782</Words>
  <Application>Microsoft Office PowerPoint</Application>
  <PresentationFormat>Широкоэкранный</PresentationFormat>
  <Paragraphs>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Bahnschrift</vt:lpstr>
      <vt:lpstr>Bookman Old Style</vt:lpstr>
      <vt:lpstr>Calibri</vt:lpstr>
      <vt:lpstr>Franklin Gothic Book</vt:lpstr>
      <vt:lpstr>Franklin Gothic Demi</vt:lpstr>
      <vt:lpstr>Times New Roman</vt:lpstr>
      <vt:lpstr>Пользовательские</vt:lpstr>
      <vt:lpstr>                        РОССИЙСКИЙ ГОСУДАРСТВЕННЫЙ ГУМАНИТАРНЫЙ УНИВЕРСИСТЕТ  КАФЕДРА ПРЕДПРИНИМАТЕЛЬСКОГО ПРАВА ЮРИДИЧЕСКИЙ ФАКУЛЬТЕТ   МАГИСТЕРСКАЯ ПРОГРАММА «Правовое регулирование PR и GR технологий в политике и бизнесе»   </vt:lpstr>
      <vt:lpstr>МАГИСТЕРСКАЯ ПРОГРАММА «ПРАВОВОЕ РЕГУЛИРОВАНИЕ PR И GR ТЕХНОЛОГИЙ В ПОЛИТИКЕ И БИЗНЕСЕ»</vt:lpstr>
      <vt:lpstr>ВЫПУСНИК  МАГИСТЕРСКОЙ ПРОГРАММЫ «ПРАВОВОЕ РЕГУЛИРОВАНИЕ PR И GR ТЕХНОЛОГИЙ В ПОЛИТИКЕ И БИЗНЕСЕ» может</vt:lpstr>
      <vt:lpstr>ВЫПУСНИК  МАГИСТЕРСКОЙ ПРОГРАММЫ «ПРАВОВОЕ РЕГУЛИРОВАНИЕ PR И GR ТЕХНОЛОГИЙ В ПОЛИТИКЕ И БИЗНЕСЕ» может</vt:lpstr>
      <vt:lpstr>ВЫПУСНИК  МАГИСТЕРСКОЙ ПРОГРАММЫ «ПРАВОВОЕ РЕГУЛИРОВАНИЕ PR И GR ТЕХНОЛОГИЙ В ПОЛИТИКЕ И БИЗНЕСЕ» востребован</vt:lpstr>
      <vt:lpstr>ВЫПУСНИК  МАГИСТЕРСКОЙ ПРОГРАММЫ «ПРАВОВОЕ РЕГУЛИРОВАНИЕ PR И GR ТЕХНОЛОГИЙ В ПОЛИТИКЕ И БИЗНЕСЕ» востребован</vt:lpstr>
      <vt:lpstr>ВЫПУСНИК  МАГИСТЕРСКОЙ ПРОГРАММЫ «ПРАВОВОЕ РЕГУЛИРОВАНИЕ PR И GR ТЕХНОЛОГИЙ В ПОЛИТИКЕ И БИЗНЕСЕ» востребован</vt:lpstr>
      <vt:lpstr>ПРЕИМУЩЕСТВА  МАГИСТЕРСКОЙ ПРОГРАММЫ «ПРАВОВОЕ РЕГУЛИРОВАНИЕ PR И GR ТЕХНОЛОГИЙ В ПОЛИТИКЕ И БИЗНЕСЕ»</vt:lpstr>
      <vt:lpstr>Сопровождение магистранта:</vt:lpstr>
      <vt:lpstr>ОСНОВНЫЕ НАПРАВЛЕНИЯ ИССЛЕДОВАНИЙ В РАМКАХ  МАГИСТЕРСКОЙ ПРОГРАММЫ «ПРАВОВОЕ РЕГУЛИРОВАНИЕ PR И GR ТЕХНОЛОГИЙ В ПОЛИТИКЕ И БИЗНЕСЕ»</vt:lpstr>
      <vt:lpstr>Формы проведения занятий</vt:lpstr>
      <vt:lpstr>ДЛЯ ПОСТУПЛЕНИЯ НЕОБХОДИМО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РОССИЙСКИЙ ГОСУДАРСТВЕННЫЙ ГУМАНИТАРНЫЙ УНИВЕРСИСТЕТ  КАФЕДРА ПРЕДПРИНИМАТЕЛЬСКОГО ПРАВА ЮРИДИЧЕСКИЙ ФАКУЛЬТЕТ   МАГИСТЕРСКАЯ ПРОГРАММА «ПРАВОВОЕ ОБЕСПЕЧЕНИЕ ЦИФРОВОЙ ЭКОНОМИКИ И ИНФОРМАЦИОННОЙ БЕЗОПАСНОСТИ»</dc:title>
  <dc:creator>Пользователь</dc:creator>
  <cp:lastModifiedBy>Татьяна Белова</cp:lastModifiedBy>
  <cp:revision>24</cp:revision>
  <dcterms:created xsi:type="dcterms:W3CDTF">2023-12-13T10:00:14Z</dcterms:created>
  <dcterms:modified xsi:type="dcterms:W3CDTF">2023-12-17T09:53:46Z</dcterms:modified>
</cp:coreProperties>
</file>