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336" r:id="rId3"/>
    <p:sldId id="327" r:id="rId4"/>
    <p:sldId id="257" r:id="rId5"/>
    <p:sldId id="295" r:id="rId6"/>
    <p:sldId id="262" r:id="rId7"/>
    <p:sldId id="263" r:id="rId8"/>
    <p:sldId id="296" r:id="rId9"/>
    <p:sldId id="326" r:id="rId10"/>
    <p:sldId id="264" r:id="rId11"/>
    <p:sldId id="266" r:id="rId12"/>
    <p:sldId id="267" r:id="rId13"/>
    <p:sldId id="325" r:id="rId14"/>
    <p:sldId id="335" r:id="rId15"/>
    <p:sldId id="269" r:id="rId16"/>
    <p:sldId id="271" r:id="rId17"/>
    <p:sldId id="272" r:id="rId18"/>
    <p:sldId id="268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75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8" r:id="rId69"/>
    <p:sldId id="330" r:id="rId70"/>
    <p:sldId id="331" r:id="rId71"/>
    <p:sldId id="332" r:id="rId72"/>
    <p:sldId id="334" r:id="rId73"/>
    <p:sldId id="333" r:id="rId74"/>
    <p:sldId id="329" r:id="rId75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5" autoAdjust="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05D0E-59B4-4C47-AC63-AE16B8EDE5E5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1C84E-0835-4F2A-83BB-02A89E10E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«Полуденный зной», </a:t>
            </a:r>
            <a:r>
              <a:rPr lang="ru-RU" dirty="0" err="1"/>
              <a:t>холст,масло</a:t>
            </a:r>
            <a:r>
              <a:rPr lang="ru-RU" dirty="0"/>
              <a:t>,  размер 90 на 60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4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Елоховский</a:t>
            </a:r>
            <a:r>
              <a:rPr lang="ru-RU" dirty="0"/>
              <a:t> собор, 60 н 50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95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Встреча гостя,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84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выходной день в красного форта, гуашь, бумага, 40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9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Шивани</a:t>
            </a:r>
            <a:r>
              <a:rPr lang="ru-RU" dirty="0"/>
              <a:t> </a:t>
            </a:r>
            <a:r>
              <a:rPr lang="ru-RU" dirty="0" err="1"/>
              <a:t>Варма</a:t>
            </a:r>
            <a:r>
              <a:rPr lang="ru-RU" dirty="0"/>
              <a:t>, холст, масло, 80 на 70см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1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Ожидание, холст, масло, 90 на 60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11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Портрет Гини </a:t>
            </a:r>
            <a:r>
              <a:rPr lang="ru-RU" dirty="0" err="1"/>
              <a:t>Нарула</a:t>
            </a:r>
            <a:r>
              <a:rPr lang="ru-RU" dirty="0"/>
              <a:t>, 90 на 60 см, холст, масло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1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Эмили </a:t>
            </a:r>
            <a:r>
              <a:rPr lang="ru-RU" dirty="0" err="1"/>
              <a:t>Саито</a:t>
            </a:r>
            <a:r>
              <a:rPr lang="ru-RU" dirty="0"/>
              <a:t>, холст, масло , 60 на 45см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642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Архитектурный парк </a:t>
            </a:r>
            <a:r>
              <a:rPr lang="ru-RU" dirty="0" err="1"/>
              <a:t>Хоз</a:t>
            </a:r>
            <a:r>
              <a:rPr lang="ru-RU" dirty="0"/>
              <a:t> </a:t>
            </a:r>
            <a:r>
              <a:rPr lang="ru-RU" dirty="0" err="1"/>
              <a:t>Кхаз</a:t>
            </a:r>
            <a:r>
              <a:rPr lang="ru-RU" dirty="0"/>
              <a:t>, холст, масло, 50 на 40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547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Озеро </a:t>
            </a:r>
            <a:r>
              <a:rPr lang="ru-RU" dirty="0" err="1"/>
              <a:t>Бакешвар</a:t>
            </a:r>
            <a:r>
              <a:rPr lang="ru-RU" dirty="0"/>
              <a:t>, 60 на 30 см, гуашь, бумага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5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Диана, холст, масло , 60 на 50 см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32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саду </a:t>
            </a:r>
            <a:r>
              <a:rPr lang="ru-RU" dirty="0" err="1"/>
              <a:t>Лоди</a:t>
            </a:r>
            <a:r>
              <a:rPr lang="ru-RU" dirty="0"/>
              <a:t>, 45 на 35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81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Михайловский мост, гуашь, бумага,</a:t>
            </a:r>
          </a:p>
          <a:p>
            <a:r>
              <a:rPr lang="ru-RU" dirty="0"/>
              <a:t>40 на 30 см,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Сельский отдых в праздничный день, гуашь, бумага,</a:t>
            </a:r>
          </a:p>
          <a:p>
            <a:r>
              <a:rPr lang="ru-RU" dirty="0"/>
              <a:t>50 на 40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9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Савита</a:t>
            </a:r>
            <a:r>
              <a:rPr lang="ru-RU" dirty="0"/>
              <a:t>, холст, масло, 60 на 50 см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112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Холст, масло, Джуд,</a:t>
            </a:r>
          </a:p>
          <a:p>
            <a:r>
              <a:rPr lang="ru-RU" dirty="0"/>
              <a:t>45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885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Тишина</a:t>
            </a:r>
          </a:p>
          <a:p>
            <a:r>
              <a:rPr lang="ru-RU" dirty="0"/>
              <a:t>холст, масло,80 на 60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04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Перед выступлением, холст, масло, 60 на 50 см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33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Видья</a:t>
            </a:r>
            <a:r>
              <a:rPr lang="ru-RU" dirty="0"/>
              <a:t> с </a:t>
            </a:r>
            <a:r>
              <a:rPr lang="ru-RU" dirty="0" err="1"/>
              <a:t>ситаром</a:t>
            </a:r>
            <a:r>
              <a:rPr lang="ru-RU" dirty="0"/>
              <a:t>, холст, масло,60 на 50 см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55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Арти, сотрудница библиотеки, холст, масло, 90 на 60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785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Лунная ночь,  Холст, масло, </a:t>
            </a:r>
          </a:p>
          <a:p>
            <a:r>
              <a:rPr lang="ru-RU" dirty="0"/>
              <a:t>60 на 50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03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пещерах </a:t>
            </a:r>
            <a:r>
              <a:rPr lang="ru-RU" dirty="0" err="1"/>
              <a:t>Элефанты</a:t>
            </a:r>
            <a:r>
              <a:rPr lang="ru-RU" dirty="0"/>
              <a:t>,  гуашь, бумага,</a:t>
            </a:r>
          </a:p>
          <a:p>
            <a:r>
              <a:rPr lang="ru-RU" dirty="0"/>
              <a:t>40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48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Дочка дипломата, </a:t>
            </a:r>
            <a:r>
              <a:rPr lang="ru-RU" dirty="0" err="1"/>
              <a:t>холст,масло</a:t>
            </a:r>
            <a:r>
              <a:rPr lang="ru-RU" dirty="0"/>
              <a:t>, 40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663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Афрадж</a:t>
            </a:r>
            <a:r>
              <a:rPr lang="ru-RU" dirty="0"/>
              <a:t>, гуашь, бумага, 30 на 20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63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Студентка в Лакхнау, </a:t>
            </a:r>
            <a:r>
              <a:rPr lang="ru-RU" dirty="0" err="1"/>
              <a:t>холст,масло</a:t>
            </a:r>
            <a:r>
              <a:rPr lang="ru-RU" dirty="0"/>
              <a:t> , </a:t>
            </a:r>
          </a:p>
          <a:p>
            <a:r>
              <a:rPr lang="ru-RU" dirty="0"/>
              <a:t>45 на 40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61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Форт в </a:t>
            </a:r>
            <a:r>
              <a:rPr lang="ru-RU" dirty="0" err="1"/>
              <a:t>Нимране</a:t>
            </a:r>
            <a:r>
              <a:rPr lang="ru-RU" dirty="0"/>
              <a:t>, холст, масло, 50 на 40 см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145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Алли </a:t>
            </a:r>
            <a:r>
              <a:rPr lang="ru-RU" dirty="0" err="1"/>
              <a:t>Рошини</a:t>
            </a:r>
            <a:r>
              <a:rPr lang="ru-RU" dirty="0"/>
              <a:t> , 50 на 40 см, </a:t>
            </a:r>
            <a:r>
              <a:rPr lang="ru-RU" dirty="0" err="1"/>
              <a:t>холст.,масло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0453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Хаджи Али в Мумбаи, гуашь, бумага, 40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722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Висячие сады в </a:t>
            </a:r>
            <a:r>
              <a:rPr lang="ru-RU" dirty="0" err="1"/>
              <a:t>Нимране</a:t>
            </a:r>
            <a:r>
              <a:rPr lang="ru-RU" dirty="0"/>
              <a:t>, </a:t>
            </a:r>
            <a:r>
              <a:rPr lang="ru-RU" dirty="0" err="1"/>
              <a:t>холст,масло</a:t>
            </a:r>
            <a:r>
              <a:rPr lang="ru-RU" dirty="0"/>
              <a:t>, 45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81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Панорама Троице Сергиевой Лавры, холст, масло, 45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936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Королевский сад в Патан махал, 38 на 30 см, </a:t>
            </a:r>
            <a:r>
              <a:rPr lang="ru-RU" dirty="0" err="1"/>
              <a:t>гуашь,бумага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03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Портрет сирийской девушки, 40 на 30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23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Парк северный речной вокзал, </a:t>
            </a:r>
            <a:r>
              <a:rPr lang="ru-RU" dirty="0" err="1"/>
              <a:t>холст,масло</a:t>
            </a:r>
            <a:r>
              <a:rPr lang="ru-RU" dirty="0"/>
              <a:t>, 45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Отдых, холст, масло, 60 на 50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4826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имении Рабиндраната Тагора, холст, масло, 102 на 80см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225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Портрет англичанина, 40 на 30см,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621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Мавзолей </a:t>
            </a:r>
            <a:r>
              <a:rPr lang="ru-RU" dirty="0" err="1"/>
              <a:t>Хумаюна</a:t>
            </a:r>
            <a:r>
              <a:rPr lang="ru-RU" dirty="0"/>
              <a:t>, </a:t>
            </a:r>
            <a:r>
              <a:rPr lang="ru-RU" dirty="0" err="1"/>
              <a:t>холст,масло</a:t>
            </a:r>
            <a:r>
              <a:rPr lang="ru-RU" dirty="0"/>
              <a:t>, 49 на 34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378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Патан Махал, 45 на 35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148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Кабинет совета по культурным связям в Дели, гуашь, бумага, 45 на 30см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172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Утром на </a:t>
            </a:r>
            <a:r>
              <a:rPr lang="ru-RU" dirty="0" err="1"/>
              <a:t>терассе</a:t>
            </a:r>
            <a:r>
              <a:rPr lang="ru-RU" dirty="0"/>
              <a:t>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80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Панорама </a:t>
            </a:r>
            <a:r>
              <a:rPr lang="ru-RU" dirty="0" err="1"/>
              <a:t>Ришикеша</a:t>
            </a:r>
            <a:r>
              <a:rPr lang="ru-RU" dirty="0"/>
              <a:t>, гуашь, бумага, 40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354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Потомственная танцовщица из рода </a:t>
            </a:r>
            <a:r>
              <a:rPr lang="ru-RU" dirty="0" err="1"/>
              <a:t>Гангани</a:t>
            </a:r>
            <a:r>
              <a:rPr lang="ru-RU" dirty="0"/>
              <a:t>, 60 на 50 см,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122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 на Кремль с </a:t>
            </a:r>
            <a:r>
              <a:rPr lang="ru-RU" dirty="0" err="1"/>
              <a:t>Софиевской</a:t>
            </a:r>
            <a:r>
              <a:rPr lang="ru-RU" dirty="0"/>
              <a:t> набережной, </a:t>
            </a:r>
            <a:r>
              <a:rPr lang="ru-RU" dirty="0" err="1"/>
              <a:t>холст,масло</a:t>
            </a:r>
            <a:r>
              <a:rPr lang="ru-RU" dirty="0"/>
              <a:t>, 45 на 35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5569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 на мавзолей </a:t>
            </a:r>
            <a:r>
              <a:rPr lang="ru-RU" dirty="0" err="1"/>
              <a:t>Хумаюна</a:t>
            </a:r>
            <a:r>
              <a:rPr lang="ru-RU" dirty="0"/>
              <a:t> от </a:t>
            </a:r>
            <a:r>
              <a:rPr lang="ru-RU" dirty="0" err="1"/>
              <a:t>Низамудин</a:t>
            </a:r>
            <a:r>
              <a:rPr lang="ru-RU" dirty="0"/>
              <a:t> </a:t>
            </a:r>
            <a:r>
              <a:rPr lang="ru-RU" dirty="0" err="1"/>
              <a:t>Ист</a:t>
            </a:r>
            <a:r>
              <a:rPr lang="ru-RU" dirty="0"/>
              <a:t> в Дели,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60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Форт в </a:t>
            </a:r>
            <a:r>
              <a:rPr lang="ru-RU" dirty="0" err="1"/>
              <a:t>Читторгарх</a:t>
            </a:r>
            <a:r>
              <a:rPr lang="ru-RU" dirty="0"/>
              <a:t>, 40 на 30 см, гуашь, бумага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358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выступления, 60 на 50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540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Оранжерея в </a:t>
            </a:r>
            <a:r>
              <a:rPr lang="ru-RU" dirty="0" err="1"/>
              <a:t>Аксиньино</a:t>
            </a:r>
            <a:r>
              <a:rPr lang="ru-RU" dirty="0"/>
              <a:t>, 45 на 35 см,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149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Раджпут в кресле, 60 на 50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919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Сирень, 50 на 35 см, </a:t>
            </a:r>
            <a:r>
              <a:rPr lang="ru-RU" dirty="0" err="1"/>
              <a:t>холст,масло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682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45 на 35 см,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126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Весенний букет, 45 на 35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107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Андрей, </a:t>
            </a:r>
            <a:r>
              <a:rPr lang="ru-RU" dirty="0" err="1"/>
              <a:t>холст,масло</a:t>
            </a:r>
            <a:r>
              <a:rPr lang="ru-RU" dirty="0"/>
              <a:t>, 45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217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Дворец в </a:t>
            </a:r>
            <a:r>
              <a:rPr lang="ru-RU" dirty="0" err="1"/>
              <a:t>Орчхе</a:t>
            </a:r>
            <a:r>
              <a:rPr lang="ru-RU" dirty="0"/>
              <a:t>, 35 на 20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153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Старинная улица в Нижнем Новгороде, 35 на 30 см, гуашь, бумага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634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Татьяна Ларина, 60 на 45 см, </a:t>
            </a:r>
            <a:r>
              <a:rPr lang="ru-RU" dirty="0" err="1"/>
              <a:t>холст.масло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9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Рассвет,  </a:t>
            </a:r>
            <a:r>
              <a:rPr lang="ru-RU" dirty="0" err="1"/>
              <a:t>гуашь,бумага</a:t>
            </a:r>
            <a:r>
              <a:rPr lang="ru-RU" dirty="0"/>
              <a:t> 50 на 40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388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Парк в сокольниках, 50 на 35 см,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236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Кшмирские</a:t>
            </a:r>
            <a:r>
              <a:rPr lang="ru-RU" dirty="0"/>
              <a:t> вышивальщицы, 60 на 50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637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Мисс  Индия, </a:t>
            </a:r>
            <a:r>
              <a:rPr lang="ru-RU" dirty="0" err="1"/>
              <a:t>холст,масло</a:t>
            </a:r>
            <a:r>
              <a:rPr lang="ru-RU" dirty="0"/>
              <a:t>, 70 на 55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983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Наргис, 40 </a:t>
            </a:r>
            <a:r>
              <a:rPr lang="ru-RU" dirty="0"/>
              <a:t>на 30 см, гуашь, бумага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90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Новодевичий монастырь, 45 на 35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023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Посольство к Дмитрию Пожарскому в 1612, </a:t>
            </a:r>
            <a:r>
              <a:rPr lang="ru-RU" dirty="0" err="1"/>
              <a:t>холст,масло</a:t>
            </a:r>
            <a:r>
              <a:rPr lang="ru-RU" dirty="0"/>
              <a:t>,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961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Утро бенгалки, </a:t>
            </a:r>
            <a:r>
              <a:rPr lang="ru-RU" dirty="0" err="1"/>
              <a:t>холст,масло</a:t>
            </a:r>
            <a:r>
              <a:rPr lang="ru-RU" dirty="0"/>
              <a:t> , 60 на 45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1736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Раджи,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8053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Вахида</a:t>
            </a:r>
            <a:r>
              <a:rPr lang="ru-RU" dirty="0"/>
              <a:t> </a:t>
            </a:r>
            <a:r>
              <a:rPr lang="ru-RU" dirty="0" err="1"/>
              <a:t>Рехман</a:t>
            </a:r>
            <a:r>
              <a:rPr lang="ru-RU" dirty="0"/>
              <a:t>, 50 на 40 см, </a:t>
            </a:r>
            <a:r>
              <a:rPr lang="ru-RU" dirty="0" err="1"/>
              <a:t>холст,масло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771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Свечки на Ганге, </a:t>
            </a:r>
            <a:r>
              <a:rPr lang="ru-RU" dirty="0" err="1"/>
              <a:t>гуашь,бумага</a:t>
            </a:r>
            <a:r>
              <a:rPr lang="ru-RU" dirty="0"/>
              <a:t>, 40 на 30см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0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Утес в </a:t>
            </a:r>
            <a:r>
              <a:rPr lang="ru-RU" dirty="0" err="1"/>
              <a:t>Варкале</a:t>
            </a:r>
            <a:r>
              <a:rPr lang="ru-RU" dirty="0"/>
              <a:t>, 50 на 40 см, холст, масло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125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открытии персональной выставки в РЦНК Нью Дели, 2019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22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Шипра, гуашь, бумага, 38 на 30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4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Интерьер церкви преподобного Сергия в Зарядье, холст, масло</a:t>
            </a:r>
          </a:p>
          <a:p>
            <a:r>
              <a:rPr lang="ru-RU" dirty="0"/>
              <a:t> 60 на 50 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1C84E-0835-4F2A-83BB-02A89E10E02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31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FCCB0-FD37-48E6-BAD9-CD94A9AC3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6B58E7-A88B-4356-88DE-341A4D531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3D08CC-78FB-4B11-A0C2-0532E83B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D1223-F4D9-45EB-B54D-233E0CA5A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1A6C18-72A3-4F6A-A17D-239C739E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7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C798E-A8AF-4D85-98DB-BCE8FEDA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2F28B5-BEBB-4D29-9DA2-C714425D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12F47-673B-44AD-A1CC-220A97F0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3A9E0-1EAD-49F2-8F18-FA2B592A4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6BBC1-ECED-4548-BD16-D66A7F5A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2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1FCCAE-1436-4B8C-BD66-CADDED53E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CACD6D-1A08-47B8-A4A0-E45904ACA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C5FB03-BAE4-4494-8670-F3F68C869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D3C3A-002E-425F-8275-FB31D420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3A41A-5E9F-4D7C-97E6-3282C911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30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0890B-4D4C-491D-8FBD-64A4613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67C78-CDFB-4B49-BDED-EE6E1732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0C5FDA-B316-45E4-AEED-D8757F3A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55AC8-49ED-47C5-9990-D334493E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B0A8F-AC1A-4F4B-A21E-BB4C2B17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1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421B-1710-453F-842E-79133047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35A83-BC88-4672-8CEA-D0498797C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34E57-957D-4943-A068-78A9462C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C891C5-ABE3-4FB0-88DF-D4DB4DC9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5A2830-4B78-472B-9FD0-A6784009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5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40FF8-4B26-4FAD-8E74-2AC901EB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37D5C1-EC06-43C7-BFE3-D6DD445F5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563092-F8BF-4240-BCBB-002C9DE7E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60E7D3-7B35-4FB1-AA7E-48A2E0E5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B85C97-C8BD-4B9B-A0DC-F6C75544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DE0953-DF19-41FE-A0DD-D8BF0CCE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6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8CB77-9106-4E90-8C9E-9AE03FE5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1C0914-6285-4F98-9D58-3369863E5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B57378-7D25-4621-8233-A2B3CFDD4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EF8B79-B705-4D6F-8A44-CCB88478B8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4782A4-605C-45C9-9FF2-DADF29220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201ACB-7E3E-489B-BA44-9D5BD53D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115AAF-B283-4234-AFCD-E5B1BC5A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A5A869-5A1F-4574-8436-BF64FE61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92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AD157-3C0F-42C2-9D6E-48097565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90315B-4C16-47FF-AC05-18E37C41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135B1D-A411-4FF5-990B-1A455334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E334AF-4F90-40F9-88AA-6B0ED27F9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9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DDF985-ABEF-404F-A25E-29E0A389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9319FD-F765-411E-BC6B-916A3722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19FC48-4E4A-4E78-A40C-7E11C0FE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6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FCFED-4DC6-4B9B-AA2C-8DDDBCFA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0F133-9143-4FDF-9DE9-0EB23C67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E59CC6-40AB-479C-8675-8C65E86C6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93232D-C03F-4590-8421-E88527DF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6E39FD-7924-4001-8964-6350AEE1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9917E-2991-4F59-9645-DB46E09A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12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54E5-C2F8-4A32-8056-5D8C04E9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6DDD2C-0214-4B23-8C58-B963D04762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463F6-A375-42F9-B305-98EAB2A5E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A6D3B6-A619-44F9-BAAC-A995E224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477C49-74DC-41EE-8D9B-58FE17F6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22C559-FE0C-4812-8445-280151F0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9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AE106-DC06-4EED-BEDA-49A71F1D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B0118F-E394-4D08-AD15-218622291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2EDE7-DC27-47D3-9F4E-878788C9A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CD43-1DD5-4D71-8A90-4DF3579CC894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23E325-A9ED-419D-A10A-7B812B46C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0DDFB-AFF1-46C3-811A-30E315753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85AA0-2367-448F-BFEB-060D39D17A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1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7022D2-50DB-41F6-8926-92369F769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289" y="3662314"/>
            <a:ext cx="9159711" cy="1595486"/>
          </a:xfrm>
        </p:spPr>
        <p:txBody>
          <a:bodyPr>
            <a:normAutofit/>
          </a:bodyPr>
          <a:lstStyle/>
          <a:p>
            <a:endParaRPr lang="en-IN" sz="3900" b="1" dirty="0"/>
          </a:p>
          <a:p>
            <a:endParaRPr lang="en-IN" sz="3900" b="1" dirty="0"/>
          </a:p>
          <a:p>
            <a:endParaRPr lang="ru-RU" sz="3900" b="1" dirty="0"/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C980625-2A7C-40BA-828D-996D9441D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9496" y="1677970"/>
            <a:ext cx="9159711" cy="1984343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10000" b="1" dirty="0"/>
              <a:t>Каталог картин</a:t>
            </a:r>
            <a:br>
              <a:rPr lang="ru-RU" sz="7800" b="1" dirty="0"/>
            </a:br>
            <a:r>
              <a:rPr lang="ru-RU" sz="7800" b="1" i="1" dirty="0" err="1">
                <a:solidFill>
                  <a:srgbClr val="FF0000"/>
                </a:solidFill>
              </a:rPr>
              <a:t>Шанти</a:t>
            </a:r>
            <a:r>
              <a:rPr lang="ru-RU" sz="7800" b="1" i="1" dirty="0">
                <a:solidFill>
                  <a:srgbClr val="FF0000"/>
                </a:solidFill>
              </a:rPr>
              <a:t> </a:t>
            </a:r>
            <a:r>
              <a:rPr lang="ru-RU" sz="7800" b="1" i="1" dirty="0" err="1">
                <a:solidFill>
                  <a:srgbClr val="FF0000"/>
                </a:solidFill>
              </a:rPr>
              <a:t>Кушвахи</a:t>
            </a:r>
            <a:endParaRPr lang="ru-RU" sz="7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5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700E1-7975-4F22-8FCE-B4D0E7802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31" y="0"/>
            <a:ext cx="8966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00768-7A4B-41FE-828C-09CE5290E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96" y="0"/>
            <a:ext cx="554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5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4C2E7-E1F0-434A-92A4-4C45065EC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783" y="0"/>
            <a:ext cx="8582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3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59D131-60C9-483A-ADDB-3282C7EBE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08" y="0"/>
            <a:ext cx="5282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2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E8C9B-F83F-42D6-9053-D9A77AEEF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4" y="0"/>
            <a:ext cx="385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0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396D8-D31A-4493-A903-9CCDF3D5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6350"/>
            <a:ext cx="6096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6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16513-9824-4B40-931A-3066637C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56" y="0"/>
            <a:ext cx="549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2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84588C-4157-4BB3-85B1-23B346FA7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48" y="0"/>
            <a:ext cx="4481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ACA061-6C7C-4519-8998-CEE7E97D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08" y="0"/>
            <a:ext cx="4591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59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12D62-0742-45C8-83BA-5C9EA55E1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06" y="0"/>
            <a:ext cx="509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A3E64-326E-4A21-B46B-8215D818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61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A13AC55-02F4-4DE2-8B6F-1E32C5E70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036948"/>
            <a:ext cx="3263503" cy="4600281"/>
          </a:xfrm>
        </p:spPr>
      </p:pic>
    </p:spTree>
    <p:extLst>
      <p:ext uri="{BB962C8B-B14F-4D97-AF65-F5344CB8AC3E}">
        <p14:creationId xmlns:p14="http://schemas.microsoft.com/office/powerpoint/2010/main" val="42454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2CBCB-2A44-4FD3-AD14-3B0166DB7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64" y="350520"/>
            <a:ext cx="7738872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9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6CA59-10EE-42D7-A4D8-F73BC3D5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07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562FEC-12F9-4CAB-9967-A520F0640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895350"/>
            <a:ext cx="37719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8A39DE-1620-41D6-971A-3AB81BC6E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5" y="381000"/>
            <a:ext cx="42481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88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E238D9-B723-486B-866E-0F9F1F2EB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71" y="0"/>
            <a:ext cx="5416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90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77A109-5EF6-4A9D-B01D-0DC9A2225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26" y="0"/>
            <a:ext cx="513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75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BFC96-3041-4A7E-AB53-E3E10BECE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78" y="0"/>
            <a:ext cx="537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80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BF5754-B5FA-438A-BBD3-6CCCAD4A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87" y="0"/>
            <a:ext cx="519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27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0963F-D4B3-45C8-B156-47195D58F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40" y="0"/>
            <a:ext cx="5064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04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894D48-EB9C-4146-88BA-1E64BDF85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67" y="0"/>
            <a:ext cx="546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97078-CD02-499B-A807-2A5BFB08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55491" cy="1156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474CE-03B4-4C53-8ABB-5A3C477AE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6437"/>
            <a:ext cx="10515600" cy="5479380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Член Творческого Союза Художников России с 2018 года . У автора две родины, и в своих работах автор воспевает красоту Индии и России.</a:t>
            </a:r>
            <a:r>
              <a:rPr lang="ru-RU" sz="2800" kern="14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 Культура, традиции, образ жизни обоих народов и их мировоззрение одинаково близки сердцу художницы. 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Шанти</a:t>
            </a:r>
            <a:r>
              <a:rPr lang="ru-RU" dirty="0"/>
              <a:t> </a:t>
            </a:r>
            <a:r>
              <a:rPr lang="ru-RU" dirty="0" err="1"/>
              <a:t>Кушваха</a:t>
            </a:r>
            <a:r>
              <a:rPr lang="ru-RU" dirty="0"/>
              <a:t> закончила Нижегородское Художественном училище, Московский Педагогический Университет имени Шолохова, художественно-графический факультет. В 2011 </a:t>
            </a:r>
            <a:r>
              <a:rPr lang="ru-RU" dirty="0" err="1"/>
              <a:t>Шанти</a:t>
            </a:r>
            <a:r>
              <a:rPr lang="ru-RU" dirty="0"/>
              <a:t> была награждена стипендией индийского совета культурных связей и закончила университет искусств имени Рабиндраната Тагора в Калькутте, где совершенствовала свои профессиональные навыки и получила степень магистра искусств. Работы художницы находятся в частных коллекциях во Франции, Индии, Чили, США, Канады, Германии, Таиланда, Швейцарии,</a:t>
            </a:r>
            <a:r>
              <a:rPr lang="en-IN" dirty="0"/>
              <a:t> </a:t>
            </a:r>
            <a:r>
              <a:rPr lang="ru-RU" dirty="0"/>
              <a:t>Великобритании, Новой Зеландии, Белоруссии. </a:t>
            </a:r>
            <a:r>
              <a:rPr lang="ru-RU" dirty="0" err="1"/>
              <a:t>Шанти</a:t>
            </a:r>
            <a:r>
              <a:rPr lang="ru-RU" dirty="0"/>
              <a:t> </a:t>
            </a:r>
            <a:r>
              <a:rPr lang="ru-RU" dirty="0" err="1"/>
              <a:t>Кушваха</a:t>
            </a:r>
            <a:r>
              <a:rPr lang="ru-RU" dirty="0"/>
              <a:t> работает как профессиональный художник, и как педагог изобразительного искусства в международных школах в Москве.</a:t>
            </a:r>
          </a:p>
          <a:p>
            <a:endParaRPr lang="ru-RU" dirty="0"/>
          </a:p>
          <a:p>
            <a:r>
              <a:rPr lang="ru-RU" dirty="0"/>
              <a:t>В манере реалистической школы на выставке «Индийская песнь русской души» можно будет увидеть  картины маслом  и гуашью  представленных в  костюмированных портретах, образах людей разных профессий, а также пейзажах, исторических композициях. Главная тема- портреты и пейзажи с индийской тематикой ,а также написанных в  России.</a:t>
            </a:r>
          </a:p>
          <a:p>
            <a:endParaRPr lang="ru-RU" dirty="0"/>
          </a:p>
          <a:p>
            <a:pPr>
              <a:spcAft>
                <a:spcPts val="0"/>
              </a:spcAft>
            </a:pPr>
            <a:r>
              <a:rPr lang="ru-RU" dirty="0"/>
              <a:t>-</a:t>
            </a:r>
            <a:r>
              <a:rPr lang="ru-RU" sz="2800" kern="14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Творчество </a:t>
            </a:r>
            <a:r>
              <a:rPr lang="ru-RU" sz="2800" kern="1400" dirty="0" err="1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Шанти</a:t>
            </a:r>
            <a:r>
              <a:rPr lang="ru-RU" sz="2800" kern="14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 </a:t>
            </a:r>
            <a:r>
              <a:rPr lang="ru-RU" sz="2800" kern="1400" dirty="0" err="1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Кушвахи</a:t>
            </a:r>
            <a:r>
              <a:rPr lang="ru-RU" sz="2800" kern="14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 направлено на реалистический взгляд окружающего мира. Ее пейзажи и портреты посвящены как темам Индии, так и России. Особенно художницу волнует индийская тема (природа, архитектура, исторические события, фольклор). Ее дипломные работы как в художественном училище, так и в университетах, также были посвящены индийским темам.</a:t>
            </a:r>
          </a:p>
          <a:p>
            <a:pPr>
              <a:spcAft>
                <a:spcPts val="0"/>
              </a:spcAft>
            </a:pPr>
            <a:endParaRPr lang="ru-RU" sz="2000" kern="1400" dirty="0"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779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0D9534-E476-4801-92E8-18514EB8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0"/>
            <a:ext cx="466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71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F0001-E124-477A-BE05-7056AB669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40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12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15A861-DD3B-4DB0-94D2-5A2C6CFBE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2" y="0"/>
            <a:ext cx="571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86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55D56-0974-40D2-847C-4877254BF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47" y="0"/>
            <a:ext cx="8975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0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172B1-7EB6-4B5D-A78E-52B143467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77" y="0"/>
            <a:ext cx="509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27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926B4-BFD9-4DA2-B444-75B7C1C83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25" y="0"/>
            <a:ext cx="5951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5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9FEC21-C3FF-4195-A416-D988E7DA7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0"/>
            <a:ext cx="54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2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2738C-C49F-4868-9CB3-D2668410D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41" y="0"/>
            <a:ext cx="4382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19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63EC0F-1CA9-4524-8BBA-24C9F88D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381000"/>
            <a:ext cx="50101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633522-D131-463C-B7F8-A3E471A49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3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AF406E-9B5E-4D7B-B52A-DD4083274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60" y="0"/>
            <a:ext cx="8242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0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35859-9E91-4F2C-BF20-4EF0724F4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11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F34C5E-F199-4C3E-9718-3BDFD0768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877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12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BCE517-703F-4501-A8EB-9A7F3E420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96" y="0"/>
            <a:ext cx="471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8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53D51-FE56-49A0-94A6-93AE06796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39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936A8-1356-4774-B0A1-1B63580DC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77" y="0"/>
            <a:ext cx="5139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8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3E9383-4792-4D37-8011-6B0A14CC7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E013C-065A-4155-98C8-78BB36A53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7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B8A2F-340A-4FB7-88D8-A0AB13FE1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0"/>
            <a:ext cx="524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18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B8E22-358A-4EC6-9B43-5F59D22B8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5" y="0"/>
            <a:ext cx="10309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6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7622DA-DF4A-4CE7-9DE9-0152C418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57" y="0"/>
            <a:ext cx="3710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0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64CFDC-490D-46EA-8C0E-8CA30A30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939" y="0"/>
            <a:ext cx="884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0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3B4C3-D7BB-40CC-98D1-4C7DBD78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95462"/>
            <a:ext cx="6096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44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5B276-5F6D-4B51-B553-A3624A99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98" y="0"/>
            <a:ext cx="5489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98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6655B5-8534-4404-B7BC-96B9CD602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60" y="0"/>
            <a:ext cx="8456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80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DC9DE0-9CD1-4500-8028-59ACA3338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97" y="0"/>
            <a:ext cx="5079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31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21A537-0774-4A0B-94C4-185E0B82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082" y="0"/>
            <a:ext cx="571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20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D7C262-B3C4-46FD-8489-AE18AFF34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19" y="0"/>
            <a:ext cx="885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71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8557C-98E0-4A73-8B02-57DA16C99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58" y="0"/>
            <a:ext cx="517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2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F7A0D-9F7C-4BC5-BFCC-2417CAD4A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46" y="0"/>
            <a:ext cx="5591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91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C190F-5D06-4316-BB00-4391FE36A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62" y="0"/>
            <a:ext cx="532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53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349ED-0931-437C-897E-FF30EA42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530" y="0"/>
            <a:ext cx="544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1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398CEB-70A8-4F08-B7AB-00BA68093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1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5AF7A-4E7D-4D53-ADBA-2522FB7E4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91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068A15-438C-4797-9440-0CCDAEDBB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87"/>
            <a:ext cx="121920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7553A-8045-47EE-A824-2F25BF374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68" y="0"/>
            <a:ext cx="560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78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352B9A-E344-46AF-B6E8-FAE32EDB0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404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756355-E772-495B-963D-BF571672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99" y="0"/>
            <a:ext cx="4073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74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0F117D-FC2A-4153-860E-91DD6AA2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79" y="0"/>
            <a:ext cx="8150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4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ADF8E5-5D87-4B49-8B13-EF3E1D1BF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24" y="0"/>
            <a:ext cx="5438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863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0D95B6-CBD4-4AA0-BF29-1147F551C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572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96562A-C383-49A3-98C8-FF6C8D7BD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12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031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376E45-2C81-4E6A-BF5E-05CC00FE0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5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979893-D079-4865-9385-0045D88F6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0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39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86A63B-85D9-4111-9760-F4E61F876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599" y="0"/>
            <a:ext cx="5170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83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3076EA-292A-460A-BDDF-A8BA5236F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65" y="0"/>
            <a:ext cx="456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3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2CCAB7-A850-4385-8D97-ECEBD27ED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7" y="0"/>
            <a:ext cx="547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4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99B12D-6643-43CA-A133-C23A36D3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2" y="0"/>
            <a:ext cx="915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85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984F3B-77E5-4F57-A81A-0FC19C28C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4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974FC-5586-4677-BBBE-FF34764F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76" y="0"/>
            <a:ext cx="4908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5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07029-8CAC-4351-8D29-778B8303A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77" y="0"/>
            <a:ext cx="853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52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1117</Words>
  <Application>Microsoft Office PowerPoint</Application>
  <PresentationFormat>Широкоэкранный</PresentationFormat>
  <Paragraphs>157</Paragraphs>
  <Slides>74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Тема Office</vt:lpstr>
      <vt:lpstr>   Каталог картин Шанти Кушвахи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permistefan@yandex.ru</dc:creator>
  <cp:lastModifiedBy>permistefan@yandex.ru</cp:lastModifiedBy>
  <cp:revision>4</cp:revision>
  <dcterms:created xsi:type="dcterms:W3CDTF">2025-09-27T18:27:10Z</dcterms:created>
  <dcterms:modified xsi:type="dcterms:W3CDTF">2025-09-28T10:25:27Z</dcterms:modified>
</cp:coreProperties>
</file>