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9" r:id="rId3"/>
    <p:sldId id="260" r:id="rId4"/>
    <p:sldId id="263" r:id="rId5"/>
    <p:sldId id="262" r:id="rId6"/>
    <p:sldId id="257" r:id="rId7"/>
    <p:sldId id="265" r:id="rId8"/>
    <p:sldId id="258" r:id="rId9"/>
    <p:sldId id="261" r:id="rId10"/>
    <p:sldId id="267" r:id="rId11"/>
    <p:sldId id="264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C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 snapToGrid="0">
      <p:cViewPr varScale="1">
        <p:scale>
          <a:sx n="78" d="100"/>
          <a:sy n="78" d="100"/>
        </p:scale>
        <p:origin x="-84" y="-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FCC22EA-0267-4E1A-A275-0298090C384A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27ED08B-8D55-4FF3-B482-C69330AB170C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009064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C22EA-0267-4E1A-A275-0298090C384A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D08B-8D55-4FF3-B482-C69330AB1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754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C22EA-0267-4E1A-A275-0298090C384A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D08B-8D55-4FF3-B482-C69330AB1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848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C22EA-0267-4E1A-A275-0298090C384A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D08B-8D55-4FF3-B482-C69330AB1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214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CC22EA-0267-4E1A-A275-0298090C384A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7ED08B-8D55-4FF3-B482-C69330AB170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36302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C22EA-0267-4E1A-A275-0298090C384A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D08B-8D55-4FF3-B482-C69330AB1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426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C22EA-0267-4E1A-A275-0298090C384A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D08B-8D55-4FF3-B482-C69330AB1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66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C22EA-0267-4E1A-A275-0298090C384A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D08B-8D55-4FF3-B482-C69330AB1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671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C22EA-0267-4E1A-A275-0298090C384A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D08B-8D55-4FF3-B482-C69330AB1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43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CC22EA-0267-4E1A-A275-0298090C384A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7ED08B-8D55-4FF3-B482-C69330AB170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77068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CC22EA-0267-4E1A-A275-0298090C384A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7ED08B-8D55-4FF3-B482-C69330AB170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229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DFCC22EA-0267-4E1A-A275-0298090C384A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27ED08B-8D55-4FF3-B482-C69330AB170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8258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2317" y="2021215"/>
            <a:ext cx="8612743" cy="1898845"/>
          </a:xfrm>
        </p:spPr>
        <p:txBody>
          <a:bodyPr/>
          <a:lstStyle/>
          <a:p>
            <a:r>
              <a:rPr lang="ru-RU" sz="4000" b="1" dirty="0" smtClean="0"/>
              <a:t>О </a:t>
            </a:r>
            <a:r>
              <a:rPr lang="ru-RU" sz="4000" b="1" dirty="0"/>
              <a:t>противодействии мошенничеству и зависимости в социальных сетях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64212" y="4391116"/>
            <a:ext cx="9070848" cy="457201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ПОЛЕТАЕВА АННА</a:t>
            </a:r>
            <a:b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ФИСБ ПИ (ГС), 3 КУРС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79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81200" y="922826"/>
            <a:ext cx="7689273" cy="227102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Противоборство: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8338" t="11977" r="37627" b="46958"/>
          <a:stretch/>
        </p:blipFill>
        <p:spPr bwMode="auto">
          <a:xfrm>
            <a:off x="2314651" y="1631480"/>
            <a:ext cx="8063345" cy="3728172"/>
          </a:xfrm>
          <a:prstGeom prst="rect">
            <a:avLst/>
          </a:prstGeom>
          <a:ln w="57150">
            <a:solidFill>
              <a:srgbClr val="8DCFD7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564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5400000">
            <a:off x="7413050" y="2028826"/>
            <a:ext cx="5971308" cy="3285259"/>
          </a:xfrm>
        </p:spPr>
        <p:txBody>
          <a:bodyPr>
            <a:normAutofit/>
          </a:bodyPr>
          <a:lstStyle/>
          <a:p>
            <a:r>
              <a:rPr lang="ru-RU" b="1" dirty="0"/>
              <a:t>Меры безопасности: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583382" y="180109"/>
            <a:ext cx="5884718" cy="7204364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/>
              <a:t>Придумывайте сложные пароли. Используйте заглавные буквы и символы. Желательно не связывать пароль с личными датами, значимыми событиями. Гораздо безопаснее воспользоваться сервисами случайной генерации паролей. Обновляйте пароль каждые 2 месяца.</a:t>
            </a:r>
          </a:p>
          <a:p>
            <a:pPr lvl="0"/>
            <a:r>
              <a:rPr lang="ru-RU" dirty="0"/>
              <a:t>Самой надежной мерой защиты своей страницы считается двухфакторная аутентификация. При каждом входе в аккаунт, вам будет приходить </a:t>
            </a:r>
            <a:r>
              <a:rPr lang="en-US" dirty="0" err="1"/>
              <a:t>sms</a:t>
            </a:r>
            <a:r>
              <a:rPr lang="en-US" dirty="0"/>
              <a:t> с </a:t>
            </a:r>
            <a:r>
              <a:rPr lang="en-US" dirty="0" err="1"/>
              <a:t>кодом</a:t>
            </a:r>
            <a:r>
              <a:rPr lang="en-US" dirty="0"/>
              <a:t> </a:t>
            </a:r>
            <a:r>
              <a:rPr lang="en-US" dirty="0" err="1"/>
              <a:t>подтверждения</a:t>
            </a:r>
            <a:r>
              <a:rPr lang="en-US" dirty="0"/>
              <a:t> </a:t>
            </a:r>
            <a:r>
              <a:rPr lang="en-US" dirty="0" err="1"/>
              <a:t>доступа</a:t>
            </a:r>
            <a:r>
              <a:rPr lang="en-US" dirty="0"/>
              <a:t>.</a:t>
            </a:r>
            <a:endParaRPr lang="ru-RU" dirty="0"/>
          </a:p>
          <a:p>
            <a:pPr lvl="0"/>
            <a:r>
              <a:rPr lang="ru-RU" dirty="0"/>
              <a:t>Проверьте свою почту и номер телефона, которые привязаны к вашей странице. Они должны быть актуальными. В случае взлома это поможет вам восстановить ваш аккаунт.</a:t>
            </a:r>
          </a:p>
          <a:p>
            <a:pPr lvl="0"/>
            <a:r>
              <a:rPr lang="ru-RU" dirty="0"/>
              <a:t>Не участвуйте в розыгрышах магазинов, в реальном существовании которых вы не уверены.</a:t>
            </a:r>
          </a:p>
          <a:p>
            <a:r>
              <a:rPr lang="ru-RU" dirty="0"/>
              <a:t>Не вводите личную информацию в незнакомых приложениях и сайтах. Можете ввести намеренно неправильный пароль. Если появилось сообщение с одобрением операции, вы оказались жертвой </a:t>
            </a:r>
            <a:r>
              <a:rPr lang="ru-RU" dirty="0" err="1"/>
              <a:t>фишинга</a:t>
            </a:r>
            <a:r>
              <a:rPr lang="ru-RU" dirty="0"/>
              <a:t> и только что спасли свой аккаунт от взлома.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94" b="3217"/>
          <a:stretch/>
        </p:blipFill>
        <p:spPr>
          <a:xfrm>
            <a:off x="272438" y="405678"/>
            <a:ext cx="4758643" cy="5953558"/>
          </a:xfrm>
          <a:prstGeom prst="rect">
            <a:avLst/>
          </a:prstGeom>
          <a:ln w="57150">
            <a:solidFill>
              <a:srgbClr val="8DCFD7"/>
            </a:solidFill>
          </a:ln>
        </p:spPr>
      </p:pic>
    </p:spTree>
    <p:extLst>
      <p:ext uri="{BB962C8B-B14F-4D97-AF65-F5344CB8AC3E}">
        <p14:creationId xmlns:p14="http://schemas.microsoft.com/office/powerpoint/2010/main" val="271467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1915127" y="2401171"/>
            <a:ext cx="8361229" cy="2098226"/>
          </a:xfrm>
        </p:spPr>
        <p:txBody>
          <a:bodyPr/>
          <a:lstStyle/>
          <a:p>
            <a:r>
              <a:rPr lang="ru-RU" dirty="0" smtClean="0"/>
              <a:t>Спасибо за</a:t>
            </a:r>
            <a:br>
              <a:rPr lang="ru-RU" dirty="0" smtClean="0"/>
            </a:br>
            <a:r>
              <a:rPr lang="ru-RU" dirty="0" smtClean="0"/>
              <a:t>внимание</a:t>
            </a:r>
            <a:endParaRPr lang="ru-RU" dirty="0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2679904" y="4358061"/>
            <a:ext cx="6831673" cy="108623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708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6400050" y="2570702"/>
            <a:ext cx="1945730" cy="954902"/>
          </a:xfrm>
          <a:prstGeom prst="rect">
            <a:avLst/>
          </a:prstGeom>
          <a:ln>
            <a:solidFill>
              <a:srgbClr val="8DCF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65403" y="30656"/>
            <a:ext cx="6446734" cy="1883427"/>
          </a:xfrm>
        </p:spPr>
        <p:txBody>
          <a:bodyPr>
            <a:noAutofit/>
          </a:bodyPr>
          <a:lstStyle/>
          <a:p>
            <a:r>
              <a:rPr lang="ru-RU" sz="40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Мошенничество в социальных сетях: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-2479516" y="3221865"/>
            <a:ext cx="2432304" cy="35021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34036" y="1293143"/>
            <a:ext cx="1945730" cy="928255"/>
          </a:xfrm>
          <a:prstGeom prst="rect">
            <a:avLst/>
          </a:prstGeom>
          <a:ln>
            <a:solidFill>
              <a:srgbClr val="8DCF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388314" y="2801431"/>
            <a:ext cx="19202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ВИШИНГ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07711" y="3902155"/>
            <a:ext cx="1900842" cy="948198"/>
          </a:xfrm>
          <a:prstGeom prst="rect">
            <a:avLst/>
          </a:prstGeom>
          <a:ln>
            <a:solidFill>
              <a:srgbClr val="8DCF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25" name="Прямая со стрелкой 24"/>
          <p:cNvCxnSpPr>
            <a:endCxn id="17" idx="3"/>
          </p:cNvCxnSpPr>
          <p:nvPr/>
        </p:nvCxnSpPr>
        <p:spPr>
          <a:xfrm flipH="1">
            <a:off x="8308553" y="3308474"/>
            <a:ext cx="3883447" cy="1067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8308554" y="1757271"/>
            <a:ext cx="3883446" cy="14967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14" idx="3"/>
          </p:cNvCxnSpPr>
          <p:nvPr/>
        </p:nvCxnSpPr>
        <p:spPr>
          <a:xfrm flipH="1" flipV="1">
            <a:off x="8308553" y="3063041"/>
            <a:ext cx="3883447" cy="234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9" r="5549"/>
          <a:stretch>
            <a:fillRect/>
          </a:stretch>
        </p:blipFill>
        <p:spPr>
          <a:xfrm>
            <a:off x="494787" y="1428298"/>
            <a:ext cx="4462173" cy="3901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8" name="Прямоугольник 17"/>
          <p:cNvSpPr/>
          <p:nvPr/>
        </p:nvSpPr>
        <p:spPr>
          <a:xfrm>
            <a:off x="6425541" y="1495660"/>
            <a:ext cx="19202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ФИШИНГ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435239" y="4117140"/>
            <a:ext cx="190084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b="1" dirty="0" smtClean="0">
                <a:solidFill>
                  <a:schemeClr val="bg1"/>
                </a:solidFill>
              </a:rPr>
              <a:t>ФАРМИНГ</a:t>
            </a:r>
            <a:r>
              <a:rPr lang="ru-RU" sz="2700" dirty="0" smtClean="0">
                <a:solidFill>
                  <a:schemeClr val="bg1"/>
                </a:solidFill>
              </a:rPr>
              <a:t> </a:t>
            </a:r>
            <a:endParaRPr lang="ru-RU" sz="27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07711" y="5229244"/>
            <a:ext cx="1900842" cy="948198"/>
          </a:xfrm>
          <a:prstGeom prst="rect">
            <a:avLst/>
          </a:prstGeom>
          <a:ln>
            <a:solidFill>
              <a:srgbClr val="8DCF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435239" y="5444229"/>
            <a:ext cx="190084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b="1" dirty="0" smtClean="0">
                <a:solidFill>
                  <a:schemeClr val="bg1"/>
                </a:solidFill>
              </a:rPr>
              <a:t>КЛИКФРОД</a:t>
            </a:r>
            <a:r>
              <a:rPr lang="ru-RU" sz="2700" dirty="0" smtClean="0">
                <a:solidFill>
                  <a:schemeClr val="bg1"/>
                </a:solidFill>
              </a:rPr>
              <a:t> </a:t>
            </a:r>
            <a:endParaRPr lang="ru-RU" sz="2700" b="1" dirty="0">
              <a:solidFill>
                <a:schemeClr val="bg1"/>
              </a:solidFill>
            </a:endParaRPr>
          </a:p>
        </p:txBody>
      </p:sp>
      <p:cxnSp>
        <p:nvCxnSpPr>
          <p:cNvPr id="31" name="Прямая со стрелкой 30"/>
          <p:cNvCxnSpPr>
            <a:endCxn id="20" idx="3"/>
          </p:cNvCxnSpPr>
          <p:nvPr/>
        </p:nvCxnSpPr>
        <p:spPr>
          <a:xfrm flipH="1">
            <a:off x="8308553" y="3379087"/>
            <a:ext cx="3883447" cy="2324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38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57470" y="2439369"/>
            <a:ext cx="4200699" cy="1676664"/>
          </a:xfrm>
        </p:spPr>
        <p:txBody>
          <a:bodyPr>
            <a:noAutofit/>
          </a:bodyPr>
          <a:lstStyle/>
          <a:p>
            <a:r>
              <a:rPr lang="ru-RU" dirty="0" smtClean="0"/>
              <a:t>«НИГЕРИЙСКИЕ ПИСЬМА»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057470" y="4350245"/>
            <a:ext cx="5754443" cy="403186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800" dirty="0"/>
              <a:t>П</a:t>
            </a:r>
            <a:r>
              <a:rPr lang="ru-RU" sz="2800" dirty="0" smtClean="0"/>
              <a:t>исьма </a:t>
            </a:r>
            <a:r>
              <a:rPr lang="ru-RU" sz="2800" dirty="0"/>
              <a:t>помощи в многомиллионных денежных операциях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5982618" y="4867283"/>
            <a:ext cx="5998283" cy="374904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3200" dirty="0"/>
              <a:t>Деловые  возможности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743673" y="2439369"/>
            <a:ext cx="400673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400" dirty="0" smtClean="0"/>
              <a:t>«НАДОМНАЯ РАБОТА»</a:t>
            </a:r>
            <a:endParaRPr lang="ru-RU" sz="7200" dirty="0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4800966" y="1748266"/>
            <a:ext cx="3768436" cy="2427316"/>
          </a:xfrm>
          <a:prstGeom prst="triangle">
            <a:avLst/>
          </a:prstGeom>
          <a:ln>
            <a:solidFill>
              <a:srgbClr val="8DCF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Способы мошенничества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146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436" y="1490854"/>
            <a:ext cx="9421760" cy="6281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Равнобедренный треугольник 4"/>
          <p:cNvSpPr/>
          <p:nvPr/>
        </p:nvSpPr>
        <p:spPr>
          <a:xfrm rot="20345012">
            <a:off x="30722" y="1346456"/>
            <a:ext cx="2695828" cy="19982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3941932">
            <a:off x="507949" y="3989153"/>
            <a:ext cx="2682624" cy="176817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1311315">
            <a:off x="9236686" y="1388542"/>
            <a:ext cx="2866267" cy="211604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 rot="20105170">
            <a:off x="8497204" y="3718766"/>
            <a:ext cx="2780788" cy="208313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1870363" y="3483038"/>
            <a:ext cx="471055" cy="40066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5400000">
            <a:off x="2912400" y="6444394"/>
            <a:ext cx="471055" cy="40066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 rot="4968486">
            <a:off x="11214899" y="719679"/>
            <a:ext cx="471055" cy="40066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3400534">
            <a:off x="11026594" y="5631292"/>
            <a:ext cx="471055" cy="40066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7168136">
            <a:off x="716701" y="843231"/>
            <a:ext cx="471055" cy="40066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" t="404" r="48990" b="48687"/>
          <a:stretch/>
        </p:blipFill>
        <p:spPr>
          <a:xfrm>
            <a:off x="992982" y="2044227"/>
            <a:ext cx="978908" cy="9808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98" b="49697"/>
          <a:stretch/>
        </p:blipFill>
        <p:spPr>
          <a:xfrm>
            <a:off x="1117155" y="4326952"/>
            <a:ext cx="988735" cy="990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t="50909" r="49395"/>
          <a:stretch/>
        </p:blipFill>
        <p:spPr>
          <a:xfrm rot="1480196">
            <a:off x="9967848" y="2151703"/>
            <a:ext cx="1112819" cy="11128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6" t="49899"/>
          <a:stretch/>
        </p:blipFill>
        <p:spPr>
          <a:xfrm>
            <a:off x="9350319" y="4353163"/>
            <a:ext cx="1154582" cy="11711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75776" y="261690"/>
            <a:ext cx="6859084" cy="1485900"/>
          </a:xfrm>
        </p:spPr>
        <p:txBody>
          <a:bodyPr/>
          <a:lstStyle/>
          <a:p>
            <a:pPr algn="ctr"/>
            <a:r>
              <a:rPr lang="ru-RU" b="1" dirty="0"/>
              <a:t>Мошенничество с помощью служб знакомств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26381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DCFD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DCFD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61649" y="4825573"/>
            <a:ext cx="7259782" cy="994819"/>
          </a:xfrm>
        </p:spPr>
        <p:txBody>
          <a:bodyPr>
            <a:noAutofit/>
          </a:bodyPr>
          <a:lstStyle/>
          <a:p>
            <a:r>
              <a:rPr lang="ru-RU" b="1" dirty="0"/>
              <a:t>Мошеннические интернет-магазины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10961" y="177716"/>
            <a:ext cx="5012746" cy="3420263"/>
          </a:xfrm>
          <a:prstGeom prst="rect">
            <a:avLst/>
          </a:prstGeom>
          <a:ln>
            <a:solidFill>
              <a:srgbClr val="8DCF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962290" y="352086"/>
            <a:ext cx="5001622" cy="3432023"/>
          </a:xfrm>
          <a:prstGeom prst="rect">
            <a:avLst/>
          </a:prstGeom>
          <a:ln>
            <a:solidFill>
              <a:srgbClr val="8DCF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60699" y="3881906"/>
            <a:ext cx="3907046" cy="2880765"/>
          </a:xfrm>
          <a:prstGeom prst="rect">
            <a:avLst/>
          </a:prstGeom>
          <a:ln>
            <a:solidFill>
              <a:srgbClr val="8DCF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9141" y="4029692"/>
            <a:ext cx="9601200" cy="3581400"/>
          </a:xfrm>
        </p:spPr>
        <p:txBody>
          <a:bodyPr/>
          <a:lstStyle/>
          <a:p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Продажа </a:t>
            </a:r>
            <a:r>
              <a:rPr lang="ru-RU" b="1" dirty="0"/>
              <a:t>товаров, которых не существует в </a:t>
            </a:r>
            <a:r>
              <a:rPr lang="ru-RU" b="1" dirty="0" smtClean="0"/>
              <a:t>действительности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040" y="577945"/>
            <a:ext cx="4688122" cy="29803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9440" t="20928" r="46060" b="37405"/>
          <a:stretch/>
        </p:blipFill>
        <p:spPr>
          <a:xfrm>
            <a:off x="1372897" y="377043"/>
            <a:ext cx="4488873" cy="304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8" t="1" r="15648" b="22734"/>
          <a:stretch/>
        </p:blipFill>
        <p:spPr>
          <a:xfrm>
            <a:off x="1586247" y="4183945"/>
            <a:ext cx="3392824" cy="228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03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71600" y="1551709"/>
            <a:ext cx="5818909" cy="43156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/>
              <a:t>Б</a:t>
            </a:r>
            <a:r>
              <a:rPr lang="ru-RU" sz="2800" b="1" dirty="0" smtClean="0"/>
              <a:t>ывает</a:t>
            </a:r>
            <a:r>
              <a:rPr lang="ru-RU" sz="2800" b="1" dirty="0"/>
              <a:t>, что сообщество фальшивое, либо о выигрыше в личные сообщения напишет посторонний человек. Не стоит сообщать свои личные данные, а тем более платить за доставку. Как минимум, необходимо удостовериться, что розыгрыш действительно был проведен, и вы оказались победителем. Еще лучше узнать у предыдущих призеров, получили ли они свои подарки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Розыгрыши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509" y="685800"/>
            <a:ext cx="5013627" cy="50984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57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62000" y="1681596"/>
            <a:ext cx="11291455" cy="487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8471" y="195695"/>
            <a:ext cx="10474037" cy="14859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Зависимости и психологическое воздействие</a:t>
            </a:r>
            <a:r>
              <a:rPr lang="ru-RU" sz="3200" b="1" dirty="0">
                <a:solidFill>
                  <a:schemeClr val="bg1"/>
                </a:solidFill>
              </a:rPr>
              <a:t/>
            </a:r>
            <a:br>
              <a:rPr lang="ru-RU" sz="3200" b="1" dirty="0">
                <a:solidFill>
                  <a:schemeClr val="bg1"/>
                </a:solidFill>
              </a:rPr>
            </a:br>
            <a:endParaRPr lang="ru-RU" sz="32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814565" y="1035629"/>
            <a:ext cx="4455656" cy="5067298"/>
          </a:xfrm>
        </p:spPr>
        <p:txBody>
          <a:bodyPr vert="horz"/>
          <a:lstStyle/>
          <a:p>
            <a:r>
              <a:rPr lang="ru-RU" sz="6000" b="1" dirty="0" err="1" smtClean="0">
                <a:solidFill>
                  <a:srgbClr val="8DCF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Троллинг</a:t>
            </a:r>
            <a:endParaRPr lang="ru-RU" sz="6000" b="1" dirty="0" smtClean="0">
              <a:solidFill>
                <a:srgbClr val="8DCFD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6000" b="1" dirty="0" smtClean="0">
                <a:solidFill>
                  <a:srgbClr val="8DCF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6000" b="1" dirty="0" err="1" smtClean="0">
                <a:solidFill>
                  <a:srgbClr val="8DCF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Буллинг</a:t>
            </a:r>
            <a:endParaRPr lang="ru-RU" sz="6000" b="1" dirty="0" smtClean="0">
              <a:solidFill>
                <a:srgbClr val="8DCFD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6000" b="1" dirty="0" smtClean="0">
              <a:solidFill>
                <a:srgbClr val="8DCFD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6000" b="1" dirty="0" err="1" smtClean="0">
                <a:solidFill>
                  <a:srgbClr val="8DCF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Груминг</a:t>
            </a:r>
            <a:endParaRPr lang="ru-RU" sz="6000" b="1" dirty="0">
              <a:solidFill>
                <a:srgbClr val="8DCFD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34" y="1853046"/>
            <a:ext cx="7586131" cy="45338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8DCFD7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1691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0800000">
            <a:off x="6533671" y="4752109"/>
            <a:ext cx="4862945" cy="2105890"/>
          </a:xfrm>
          <a:prstGeom prst="triangle">
            <a:avLst>
              <a:gd name="adj" fmla="val 462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068" y="1132645"/>
            <a:ext cx="5136157" cy="3771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1" y="837874"/>
            <a:ext cx="4641272" cy="5673761"/>
          </a:xfrm>
        </p:spPr>
        <p:txBody>
          <a:bodyPr/>
          <a:lstStyle/>
          <a:p>
            <a:r>
              <a:rPr lang="ru-RU" sz="2800" b="1" dirty="0">
                <a:solidFill>
                  <a:srgbClr val="8DCF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Вовлечение в группы деструктивной направленности: </a:t>
            </a:r>
            <a:r>
              <a:rPr lang="ru-RU" sz="2800" b="1" dirty="0">
                <a:solidFill>
                  <a:schemeClr val="bg1"/>
                </a:solidFill>
              </a:rPr>
              <a:t>тоталитарные секты религиозной или экстремистской направленности, группы, доводящие до </a:t>
            </a:r>
            <a:r>
              <a:rPr lang="ru-RU" sz="2800" b="1" dirty="0" err="1">
                <a:solidFill>
                  <a:schemeClr val="bg1"/>
                </a:solidFill>
              </a:rPr>
              <a:t>аутоагрессии</a:t>
            </a:r>
            <a:r>
              <a:rPr lang="ru-RU" sz="2800" b="1" dirty="0">
                <a:solidFill>
                  <a:schemeClr val="bg1"/>
                </a:solidFill>
              </a:rPr>
              <a:t> (суицида), так называемые «группы смерти», которые в настоящее время стали огромной </a:t>
            </a:r>
            <a:r>
              <a:rPr lang="ru-RU" sz="2800" b="1" dirty="0" smtClean="0">
                <a:solidFill>
                  <a:schemeClr val="bg1"/>
                </a:solidFill>
              </a:rPr>
              <a:t>мировой проблемой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  <a:r>
              <a:rPr lang="ru-RU" b="1" dirty="0">
                <a:solidFill>
                  <a:schemeClr val="bg1"/>
                </a:solidFill>
              </a:rPr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937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81200" y="922826"/>
            <a:ext cx="7689273" cy="227102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Противоборство: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9057" t="24786" r="32015" b="15304"/>
          <a:stretch/>
        </p:blipFill>
        <p:spPr bwMode="auto">
          <a:xfrm>
            <a:off x="1528289" y="1149928"/>
            <a:ext cx="9195129" cy="4322617"/>
          </a:xfrm>
          <a:prstGeom prst="rect">
            <a:avLst/>
          </a:prstGeom>
          <a:ln w="57150">
            <a:solidFill>
              <a:srgbClr val="8DCFD7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7523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TM10001105[[fn=Урожай]]</Template>
  <TotalTime>908</TotalTime>
  <Words>302</Words>
  <Application>Microsoft Office PowerPoint</Application>
  <PresentationFormat>Произвольный</PresentationFormat>
  <Paragraphs>34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Crop</vt:lpstr>
      <vt:lpstr>О противодействии мошенничеству и зависимости в социальных сетях</vt:lpstr>
      <vt:lpstr>Мошенничество в социальных сетях:</vt:lpstr>
      <vt:lpstr>«НИГЕРИЙСКИЕ ПИСЬМА»</vt:lpstr>
      <vt:lpstr>Мошенничество с помощью служб знакомств</vt:lpstr>
      <vt:lpstr>Мошеннические интернет-магазины </vt:lpstr>
      <vt:lpstr>Розыгрыши </vt:lpstr>
      <vt:lpstr>Зависимости и психологическое воздействие </vt:lpstr>
      <vt:lpstr>Вовлечение в группы деструктивной направленности: тоталитарные секты религиозной или экстремистской направленности, группы, доводящие до аутоагрессии (суицида), так называемые «группы смерти», которые в настоящее время стали огромной мировой проблемой.  </vt:lpstr>
      <vt:lpstr>Противоборство:</vt:lpstr>
      <vt:lpstr>Противоборство:</vt:lpstr>
      <vt:lpstr>Меры безопасности: </vt:lpstr>
      <vt:lpstr>Спасибо за внимание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ПРОДВИЖЕНИЕ ИДЕИ СОХРАНЕНИЯ КУЛЬТУРНЫХ ЦЕННОСТЕЙ В СОЦИАЛЬНЫХ СЕТЯХ</dc:title>
  <dc:creator>Анна</dc:creator>
  <cp:lastModifiedBy>Преподаватель</cp:lastModifiedBy>
  <cp:revision>31</cp:revision>
  <dcterms:created xsi:type="dcterms:W3CDTF">2018-04-10T16:41:41Z</dcterms:created>
  <dcterms:modified xsi:type="dcterms:W3CDTF">2019-04-25T11:13:27Z</dcterms:modified>
</cp:coreProperties>
</file>