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808" y="19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userDrawn="1">
  <p:cSld name="Title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 bwMode="auto">
          <a:xfrm>
            <a:off x="793159" y="1348536"/>
            <a:ext cx="40764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 bwMode="auto">
          <a:xfrm>
            <a:off x="793159" y="5170453"/>
            <a:ext cx="40764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 bwMode="auto">
          <a:xfrm>
            <a:off x="5457025" y="0"/>
            <a:ext cx="6735000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" name="Google Shape;19;p2"/>
          <p:cNvCxnSpPr>
            <a:cxnSpLocks/>
          </p:cNvCxnSpPr>
          <p:nvPr/>
        </p:nvCxnSpPr>
        <p:spPr bwMode="auto">
          <a:xfrm rot="10800000">
            <a:off x="793198" y="6274339"/>
            <a:ext cx="113988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ntroduction" preserve="0" showMasterPhAnim="0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2" name="Google Shape;32;p4"/>
          <p:cNvCxnSpPr>
            <a:cxnSpLocks/>
          </p:cNvCxnSpPr>
          <p:nvPr/>
        </p:nvCxnSpPr>
        <p:spPr bwMode="auto">
          <a:xfrm>
            <a:off x="11586162" y="3610394"/>
            <a:ext cx="0" cy="323880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3" name="Google Shape;33;p4"/>
          <p:cNvSpPr/>
          <p:nvPr/>
        </p:nvSpPr>
        <p:spPr bwMode="auto">
          <a:xfrm>
            <a:off x="192268" y="536567"/>
            <a:ext cx="5784900" cy="57849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6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 bwMode="auto">
          <a:xfrm>
            <a:off x="6392583" y="536567"/>
            <a:ext cx="4518600" cy="5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/>
          <p:nvPr/>
        </p:nvSpPr>
        <p:spPr bwMode="auto">
          <a:xfrm>
            <a:off x="1109945" y="351421"/>
            <a:ext cx="198477" cy="198477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7" name="Google Shape;37;p4"/>
          <p:cNvSpPr/>
          <p:nvPr/>
        </p:nvSpPr>
        <p:spPr bwMode="auto">
          <a:xfrm>
            <a:off x="5425883" y="5732852"/>
            <a:ext cx="130099" cy="130099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539223" y="1072473"/>
            <a:ext cx="182310" cy="182310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 bwMode="auto">
          <a:xfrm>
            <a:off x="5785751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9812101" y="1591495"/>
            <a:ext cx="354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eam" preserve="0" showMasterPhAnim="0" userDrawn="1">
  <p:cSld name="Team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 bwMode="auto">
          <a:xfrm>
            <a:off x="578724" y="346498"/>
            <a:ext cx="811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8"/>
          <p:cNvSpPr>
            <a:spLocks noGrp="1"/>
          </p:cNvSpPr>
          <p:nvPr>
            <p:ph type="pic" idx="2"/>
          </p:nvPr>
        </p:nvSpPr>
        <p:spPr bwMode="auto">
          <a:xfrm>
            <a:off x="579438" y="200660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8"/>
          <p:cNvSpPr>
            <a:spLocks noGrp="1"/>
          </p:cNvSpPr>
          <p:nvPr>
            <p:ph type="pic" idx="3"/>
          </p:nvPr>
        </p:nvSpPr>
        <p:spPr bwMode="auto">
          <a:xfrm>
            <a:off x="3494908" y="200638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8"/>
          <p:cNvSpPr>
            <a:spLocks noGrp="1"/>
          </p:cNvSpPr>
          <p:nvPr>
            <p:ph type="pic" idx="4"/>
          </p:nvPr>
        </p:nvSpPr>
        <p:spPr bwMode="auto">
          <a:xfrm>
            <a:off x="6410378" y="2015722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8"/>
          <p:cNvSpPr>
            <a:spLocks noGrp="1"/>
          </p:cNvSpPr>
          <p:nvPr>
            <p:ph type="pic" idx="5"/>
          </p:nvPr>
        </p:nvSpPr>
        <p:spPr bwMode="auto">
          <a:xfrm>
            <a:off x="9327276" y="2006379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 bwMode="auto">
          <a:xfrm>
            <a:off x="578724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6"/>
          </p:nvPr>
        </p:nvSpPr>
        <p:spPr bwMode="auto">
          <a:xfrm>
            <a:off x="578724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7"/>
          </p:nvPr>
        </p:nvSpPr>
        <p:spPr bwMode="auto">
          <a:xfrm>
            <a:off x="349490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8"/>
          </p:nvPr>
        </p:nvSpPr>
        <p:spPr bwMode="auto">
          <a:xfrm>
            <a:off x="349490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9"/>
          </p:nvPr>
        </p:nvSpPr>
        <p:spPr bwMode="auto">
          <a:xfrm>
            <a:off x="641037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3"/>
          </p:nvPr>
        </p:nvSpPr>
        <p:spPr bwMode="auto">
          <a:xfrm>
            <a:off x="641037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4"/>
          </p:nvPr>
        </p:nvSpPr>
        <p:spPr bwMode="auto">
          <a:xfrm>
            <a:off x="9325847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5"/>
          </p:nvPr>
        </p:nvSpPr>
        <p:spPr bwMode="auto">
          <a:xfrm>
            <a:off x="9325847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dt" idx="10"/>
          </p:nvPr>
        </p:nvSpPr>
        <p:spPr bwMode="auto">
          <a:xfrm>
            <a:off x="661988" y="61339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 bwMode="auto">
          <a:xfrm>
            <a:off x="8505756" y="845343"/>
            <a:ext cx="363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1604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meline" preserve="0" showMasterPhAnim="0" userDrawn="1">
  <p:cSld name="Time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 bwMode="auto">
          <a:xfrm>
            <a:off x="1284395" y="1825625"/>
            <a:ext cx="1006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89" name="Google Shape;89;p9"/>
          <p:cNvCxnSpPr>
            <a:cxnSpLocks/>
          </p:cNvCxnSpPr>
          <p:nvPr/>
        </p:nvCxnSpPr>
        <p:spPr bwMode="auto">
          <a:xfrm>
            <a:off x="715890" y="356812"/>
            <a:ext cx="0" cy="6492899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losing" preserve="0" showMasterPhAnim="0" userDrawn="1">
  <p:cSld name="Closing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 bwMode="auto">
          <a:xfrm>
            <a:off x="1604908" y="894110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13"/>
          <p:cNvSpPr/>
          <p:nvPr/>
        </p:nvSpPr>
        <p:spPr bwMode="auto">
          <a:xfrm>
            <a:off x="669236" y="1606411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1" name="Google Shape;131;p13"/>
          <p:cNvSpPr/>
          <p:nvPr/>
        </p:nvSpPr>
        <p:spPr bwMode="auto">
          <a:xfrm>
            <a:off x="1028014" y="183570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2" name="Google Shape;132;p13"/>
          <p:cNvSpPr/>
          <p:nvPr/>
        </p:nvSpPr>
        <p:spPr bwMode="auto">
          <a:xfrm>
            <a:off x="653696" y="2060130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 bwMode="auto">
          <a:xfrm>
            <a:off x="1604905" y="3728425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13"/>
          <p:cNvSpPr>
            <a:spLocks noGrp="1"/>
          </p:cNvSpPr>
          <p:nvPr>
            <p:ph type="pic" idx="2"/>
          </p:nvPr>
        </p:nvSpPr>
        <p:spPr bwMode="auto">
          <a:xfrm>
            <a:off x="7130003" y="1856226"/>
            <a:ext cx="2040599" cy="2040599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3"/>
          <p:cNvSpPr>
            <a:spLocks noGrp="1"/>
          </p:cNvSpPr>
          <p:nvPr>
            <p:ph type="pic" idx="3"/>
          </p:nvPr>
        </p:nvSpPr>
        <p:spPr bwMode="auto">
          <a:xfrm>
            <a:off x="9325160" y="0"/>
            <a:ext cx="2866800" cy="292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3"/>
          <p:cNvSpPr>
            <a:spLocks noGrp="1"/>
          </p:cNvSpPr>
          <p:nvPr>
            <p:ph type="pic" idx="4"/>
          </p:nvPr>
        </p:nvSpPr>
        <p:spPr bwMode="auto">
          <a:xfrm>
            <a:off x="8465227" y="3267983"/>
            <a:ext cx="3726900" cy="3590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138" name="Google Shape;138;p13"/>
          <p:cNvCxnSpPr>
            <a:cxnSpLocks/>
          </p:cNvCxnSpPr>
          <p:nvPr/>
        </p:nvCxnSpPr>
        <p:spPr bwMode="auto"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 bwMode="auto">
          <a:xfrm>
            <a:off x="1301262" y="2182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-762679" y="4999052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 bwMode="auto">
          <a:xfrm>
            <a:off x="834525" y="953282"/>
            <a:ext cx="9747654" cy="40321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  <a:defRPr/>
            </a:pPr>
            <a: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Дни Бразилии </a:t>
            </a:r>
            <a: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в РГГУ</a:t>
            </a:r>
            <a:br>
              <a:rPr lang="ru-RU" sz="60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6000">
                <a:solidFill>
                  <a:srgbClr val="FF0000"/>
                </a:solidFill>
                <a:latin typeface="Thin Skinned(RUS BY LYAJKA)"/>
                <a:ea typeface="Yanone Kaffeesatz"/>
                <a:cs typeface="Yanone Kaffeesatz"/>
              </a:rPr>
              <a:t>День Литературы </a:t>
            </a:r>
            <a:r>
              <a:rPr lang="ru-RU" sz="6000">
                <a:solidFill>
                  <a:srgbClr val="FF0000"/>
                </a:solidFill>
                <a:latin typeface="Thin Skinned(RUS BY LYAJKA)"/>
                <a:ea typeface="Yanone Kaffeesatz"/>
                <a:cs typeface="Yanone Kaffeesatz"/>
              </a:rPr>
              <a:t>и Пластического </a:t>
            </a:r>
            <a:r>
              <a:rPr lang="ru-RU" sz="6000">
                <a:solidFill>
                  <a:srgbClr val="FF0000"/>
                </a:solidFill>
                <a:latin typeface="Thin Skinned(RUS BY LYAJKA)"/>
                <a:ea typeface="Yanone Kaffeesatz"/>
                <a:cs typeface="Yanone Kaffeesatz"/>
              </a:rPr>
              <a:t>искусства</a:t>
            </a:r>
            <a:br>
              <a:rPr lang="ru-RU" sz="60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60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28 мая 2024</a:t>
            </a:r>
            <a:endParaRPr sz="6000">
              <a:solidFill>
                <a:srgbClr val="000B72"/>
              </a:solidFill>
              <a:latin typeface="Thin Skinned(RUS BY LYAJKA)"/>
              <a:ea typeface="Yanone Kaffeesatz"/>
              <a:cs typeface="Yanone Kaffeesatz"/>
            </a:endParaRPr>
          </a:p>
        </p:txBody>
      </p:sp>
      <p:cxnSp>
        <p:nvCxnSpPr>
          <p:cNvPr id="147" name="Google Shape;147;p14"/>
          <p:cNvCxnSpPr>
            <a:cxnSpLocks/>
          </p:cNvCxnSpPr>
          <p:nvPr/>
        </p:nvCxnSpPr>
        <p:spPr bwMode="auto">
          <a:xfrm rot="10800000" flipH="1">
            <a:off x="834525" y="6059221"/>
            <a:ext cx="11522100" cy="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/>
          <p:nvPr/>
        </p:nvSpPr>
        <p:spPr bwMode="auto">
          <a:xfrm>
            <a:off x="9869713" y="282775"/>
            <a:ext cx="1782986" cy="1792768"/>
          </a:xfrm>
          <a:prstGeom prst="rect">
            <a:avLst/>
          </a:prstGeom>
          <a:solidFill>
            <a:srgbClr val="000965"/>
          </a:solidFill>
          <a:ln w="9525" cap="flat" cmpd="sng">
            <a:solidFill>
              <a:srgbClr val="000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49" name="Google Shape;149;p14"/>
          <p:cNvPicPr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292558" y="4131687"/>
            <a:ext cx="9329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796100" y="4985406"/>
            <a:ext cx="1267626" cy="18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053381" y="4892102"/>
            <a:ext cx="1779601" cy="126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/>
          <p:nvPr/>
        </p:nvPicPr>
        <p:blipFill>
          <a:blip r:embed="rId5">
            <a:alphaModFix/>
          </a:blip>
          <a:srcRect l="0" t="1810" r="0" b="-1810"/>
          <a:stretch/>
        </p:blipFill>
        <p:spPr bwMode="auto">
          <a:xfrm>
            <a:off x="3687702" y="4976820"/>
            <a:ext cx="1835600" cy="12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0042635" y="465732"/>
            <a:ext cx="1432772" cy="141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623490" y="1097400"/>
            <a:ext cx="416371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Ракел</a:t>
            </a:r>
            <a:r>
              <a:rPr lang="ru-RU" sz="1600">
                <a:latin typeface="Arial"/>
              </a:rPr>
              <a:t> Эстевес Лима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Профессор бразильской литературы в Федеральном университете </a:t>
            </a:r>
            <a:r>
              <a:rPr lang="ru-RU" sz="1600">
                <a:latin typeface="Arial"/>
              </a:rPr>
              <a:t>Баии</a:t>
            </a:r>
            <a:r>
              <a:rPr lang="ru-RU" sz="1600">
                <a:latin typeface="Arial"/>
              </a:rPr>
              <a:t>.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Основные темы исследований: критические теории сравнительного литературоведения, бразильская и латиноамериканская литературная и культурная критика, репрезентации интеллектуального труда, мемориальные и автобиографические дискурсы, а также анализ современных и постмодернистских нарративов.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Координирует работу Центра изучения критики и современной культуры и участвует в работе исследовательской группы ATLAS - </a:t>
            </a:r>
            <a:r>
              <a:rPr lang="ru-RU" sz="1600">
                <a:latin typeface="Arial"/>
              </a:rPr>
              <a:t>Трансдисциплинарный</a:t>
            </a:r>
            <a:r>
              <a:rPr lang="ru-RU" sz="1600">
                <a:latin typeface="Arial"/>
              </a:rPr>
              <a:t> анализ в литературе, искусстве и обществе.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2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 bwMode="auto">
          <a:xfrm>
            <a:off x="150399" y="1140983"/>
            <a:ext cx="4233342" cy="557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600"/>
              <a:t>Rachel Esteves Lima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600"/>
              <a:t>Professora Titular de Literatura Brasileira na Universidade Federal da Bahia. 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600"/>
              <a:t>Principais temas de pesquisa: as teorias críticas da Literatura Comparada, a crítica literária e cultural brasileira e latino-americana, as representações do trabalho intelectual, os discursos memorialísticos e autobiográficos e a análise das narrativas da modernidade e da pós-modernidade. 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600"/>
              <a:t>Coordena o Núcleo de Estudos da Crítica e da Cultura Contemporânea e participa do grupo de pesquisa ATLAS - Análises Transdisciplinares em Literatura, Arte e Sociedade.</a:t>
            </a:r>
            <a:endParaRPr lang="ru-RU" sz="1600"/>
          </a:p>
        </p:txBody>
      </p:sp>
      <p:pic>
        <p:nvPicPr>
          <p:cNvPr id="1026" name="Picture 2" descr="XVIII CONGRESSO INTERNACIONAL DA ABRALIC - 202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334225" y="1684318"/>
            <a:ext cx="3292905" cy="35385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6868656" y="136525"/>
            <a:ext cx="4518600" cy="604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Адриано </a:t>
            </a:r>
            <a:r>
              <a:rPr lang="ru-RU" sz="2300">
                <a:solidFill>
                  <a:schemeClr val="tx1"/>
                </a:solidFill>
                <a:latin typeface="Arial"/>
              </a:rPr>
              <a:t>Рабело</a:t>
            </a:r>
            <a:r>
              <a:rPr lang="ru-RU" sz="2300">
                <a:solidFill>
                  <a:schemeClr val="tx1"/>
                </a:solidFill>
                <a:latin typeface="Arial"/>
              </a:rPr>
              <a:t> </a:t>
            </a:r>
            <a:endParaRPr lang="en-US" sz="2300">
              <a:solidFill>
                <a:schemeClr val="tx1"/>
              </a:solidFill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Кандидат наук в области бразильской литературы (Университет Сан-Паулу), исследователь теории литературы (Университет </a:t>
            </a:r>
            <a:r>
              <a:rPr lang="ru-RU" sz="2300">
                <a:solidFill>
                  <a:schemeClr val="tx1"/>
                </a:solidFill>
                <a:latin typeface="Arial"/>
              </a:rPr>
              <a:t>Кампинас</a:t>
            </a:r>
            <a:r>
              <a:rPr lang="ru-RU" sz="2300">
                <a:solidFill>
                  <a:schemeClr val="tx1"/>
                </a:solidFill>
                <a:latin typeface="Arial"/>
              </a:rPr>
              <a:t>)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solidFill>
                  <a:schemeClr val="tx1"/>
                </a:solidFill>
                <a:latin typeface="Arial"/>
              </a:rPr>
              <a:t>Доцент кафедры европейских языков и культур Казанского федерального университета 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3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54067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Relacionar-se é administrar conflitos”. Entrevista com ...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415651" y="347121"/>
            <a:ext cx="4402471" cy="32737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113016" y="3039318"/>
            <a:ext cx="6098240" cy="373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Adriano </a:t>
            </a:r>
            <a:r>
              <a:rPr lang="ru-RU" sz="2300"/>
              <a:t>Rabelo</a:t>
            </a:r>
            <a:endParaRPr lang="ru-RU" sz="23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Doutor</a:t>
            </a:r>
            <a:r>
              <a:rPr lang="ru-RU" sz="2300"/>
              <a:t> </a:t>
            </a:r>
            <a:r>
              <a:rPr lang="ru-RU" sz="2300"/>
              <a:t>em</a:t>
            </a:r>
            <a:r>
              <a:rPr lang="ru-RU" sz="2300"/>
              <a:t> </a:t>
            </a:r>
            <a:r>
              <a:rPr lang="ru-RU" sz="2300"/>
              <a:t>Literatura</a:t>
            </a:r>
            <a:r>
              <a:rPr lang="ru-RU" sz="2300"/>
              <a:t> </a:t>
            </a:r>
            <a:r>
              <a:rPr lang="ru-RU" sz="2300"/>
              <a:t>Brasileira</a:t>
            </a:r>
            <a:r>
              <a:rPr lang="ru-RU" sz="2300"/>
              <a:t> (</a:t>
            </a:r>
            <a:r>
              <a:rPr lang="ru-RU" sz="2300"/>
              <a:t>Universidade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São</a:t>
            </a:r>
            <a:r>
              <a:rPr lang="ru-RU" sz="2300"/>
              <a:t> </a:t>
            </a:r>
            <a:r>
              <a:rPr lang="ru-RU" sz="2300"/>
              <a:t>Paulo</a:t>
            </a:r>
            <a:r>
              <a:rPr lang="ru-RU" sz="2300"/>
              <a:t>), </a:t>
            </a:r>
            <a:r>
              <a:rPr lang="ru-RU" sz="2300"/>
              <a:t>pesquisador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Teoria</a:t>
            </a:r>
            <a:r>
              <a:rPr lang="ru-RU" sz="2300"/>
              <a:t> </a:t>
            </a:r>
            <a:r>
              <a:rPr lang="ru-RU" sz="2300"/>
              <a:t>Literária</a:t>
            </a:r>
            <a:r>
              <a:rPr lang="ru-RU" sz="2300"/>
              <a:t> (</a:t>
            </a:r>
            <a:r>
              <a:rPr lang="ru-RU" sz="2300"/>
              <a:t>Universidade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Campinas</a:t>
            </a:r>
            <a:r>
              <a:rPr lang="ru-RU" sz="2300"/>
              <a:t>)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ru-RU" sz="2300"/>
              <a:t>Professor</a:t>
            </a:r>
            <a:r>
              <a:rPr lang="ru-RU" sz="2300"/>
              <a:t> </a:t>
            </a:r>
            <a:r>
              <a:rPr lang="ru-RU" sz="2300"/>
              <a:t>associado</a:t>
            </a:r>
            <a:r>
              <a:rPr lang="ru-RU" sz="2300"/>
              <a:t> </a:t>
            </a:r>
            <a:r>
              <a:rPr lang="ru-RU" sz="2300"/>
              <a:t>do</a:t>
            </a:r>
            <a:r>
              <a:rPr lang="ru-RU" sz="2300"/>
              <a:t> </a:t>
            </a:r>
            <a:r>
              <a:rPr lang="ru-RU" sz="2300"/>
              <a:t>Departamento</a:t>
            </a:r>
            <a:r>
              <a:rPr lang="ru-RU" sz="2300"/>
              <a:t>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Línguas</a:t>
            </a:r>
            <a:r>
              <a:rPr lang="ru-RU" sz="2300"/>
              <a:t> e </a:t>
            </a:r>
            <a:r>
              <a:rPr lang="ru-RU" sz="2300"/>
              <a:t>Culturas</a:t>
            </a:r>
            <a:r>
              <a:rPr lang="ru-RU" sz="2300"/>
              <a:t> </a:t>
            </a:r>
            <a:r>
              <a:rPr lang="ru-RU" sz="2300"/>
              <a:t>Europeias</a:t>
            </a:r>
            <a:r>
              <a:rPr lang="ru-RU" sz="2300"/>
              <a:t> </a:t>
            </a:r>
            <a:r>
              <a:rPr lang="ru-RU" sz="2300"/>
              <a:t>da</a:t>
            </a:r>
            <a:r>
              <a:rPr lang="ru-RU" sz="2300"/>
              <a:t> </a:t>
            </a:r>
            <a:r>
              <a:rPr lang="ru-RU" sz="2300"/>
              <a:t>Universidade</a:t>
            </a:r>
            <a:r>
              <a:rPr lang="ru-RU" sz="2300"/>
              <a:t> Federal </a:t>
            </a:r>
            <a:r>
              <a:rPr lang="ru-RU" sz="2300"/>
              <a:t>de</a:t>
            </a:r>
            <a:r>
              <a:rPr lang="ru-RU" sz="2300"/>
              <a:t> </a:t>
            </a:r>
            <a:r>
              <a:rPr lang="ru-RU" sz="2300"/>
              <a:t>Kazan</a:t>
            </a:r>
            <a:r>
              <a:rPr lang="ru-RU" sz="2300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 bwMode="auto">
          <a:xfrm>
            <a:off x="138875" y="354288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15940" t="0" r="11802" b="0"/>
          <a:stretch/>
        </p:blipFill>
        <p:spPr bwMode="auto">
          <a:xfrm>
            <a:off x="3509955" y="1135038"/>
            <a:ext cx="4433062" cy="3674670"/>
          </a:xfrm>
          <a:prstGeom prst="rect">
            <a:avLst/>
          </a:prstGeom>
          <a:noFill/>
        </p:spPr>
      </p:pic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420099" y="591390"/>
            <a:ext cx="4089001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Вихрева Наталья Владимировна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искусствовед-исследователь, специалист по искусству Бразилии, куратор и руководитель направления «Искусство стран глобального Юга (Латинская Америка)» ФГБУК «Российская государственная художественная галерея»</a:t>
            </a:r>
            <a:endParaRPr lang="en-US" sz="17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Преподаватель факультета теории и истории искусств МГАХИ им. В.И. Сурикова.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700">
                <a:latin typeface="Arial"/>
              </a:rPr>
              <a:t>Активная участница и организатор конференций, круглых столов на тему </a:t>
            </a:r>
            <a:r>
              <a:rPr lang="ru-RU" sz="1700">
                <a:latin typeface="Arial"/>
              </a:rPr>
              <a:t>Ибероамериканского</a:t>
            </a:r>
            <a:r>
              <a:rPr lang="ru-RU" sz="1700">
                <a:latin typeface="Arial"/>
              </a:rPr>
              <a:t> искусства. 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4</a:t>
            </a:fld>
            <a:endParaRPr>
              <a:solidFill>
                <a:srgbClr val="000B72"/>
              </a:solidFill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 bwMode="auto">
          <a:xfrm>
            <a:off x="79762" y="932826"/>
            <a:ext cx="3563698" cy="5034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700"/>
              <a:t>Natália </a:t>
            </a:r>
            <a:r>
              <a:rPr lang="pt-BR" sz="1700"/>
              <a:t>Vikhreva</a:t>
            </a:r>
            <a:endParaRPr lang="pt-BR" sz="17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700"/>
              <a:t>Pesquisadora de arte, especialista em arte do Brasil, curadora e chefe da área de “Arte do Sul Global (América Latina)” da Galeria de Arte Estatal Russa, professora da Faculdade de Teoria e História da Arte do Instituto Estatal Acadêmico de Arte de Moscou V. I. </a:t>
            </a:r>
            <a:r>
              <a:rPr lang="pt-BR" sz="1700"/>
              <a:t>Surikov</a:t>
            </a:r>
            <a:r>
              <a:rPr lang="pt-BR" sz="1700"/>
              <a:t>.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700"/>
              <a:t>Participante ativa e organizadora de conferências e mesas redondas sobre arte ibero-americana. </a:t>
            </a:r>
            <a:endParaRPr lang="ru-RU"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342094" y="0"/>
            <a:ext cx="4368806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Борисова Татьяна Викторовна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Доцент Учебного центра АРТ-ДИЗАЙН РГГУ. Член Международной Ассоциации «Союз дизайнеров». Читает курсы: «Основы графического дизайна», «Дизайн-проектирование», «Проектирование» в УЦ АРТ-ДИЗАЙН РГГУ. Куратор магистерской программы «Графический дизайн». Участник международного проекта TEMPUS «Новая магистерская программа по компьютерному дизайну»(New Master </a:t>
            </a:r>
            <a:r>
              <a:rPr lang="ru-RU">
                <a:latin typeface="Arial"/>
              </a:rPr>
              <a:t>Tempus</a:t>
            </a:r>
            <a:r>
              <a:rPr lang="ru-RU">
                <a:latin typeface="Arial"/>
              </a:rPr>
              <a:t> </a:t>
            </a:r>
            <a:r>
              <a:rPr lang="ru-RU">
                <a:latin typeface="Arial"/>
              </a:rPr>
              <a:t>Programme</a:t>
            </a:r>
            <a:r>
              <a:rPr lang="ru-RU">
                <a:latin typeface="Arial"/>
              </a:rPr>
              <a:t> </a:t>
            </a:r>
            <a:r>
              <a:rPr lang="ru-RU">
                <a:latin typeface="Arial"/>
              </a:rPr>
              <a:t>in</a:t>
            </a:r>
            <a:r>
              <a:rPr lang="ru-RU">
                <a:latin typeface="Arial"/>
              </a:rPr>
              <a:t> </a:t>
            </a:r>
            <a:r>
              <a:rPr lang="ru-RU">
                <a:latin typeface="Arial"/>
              </a:rPr>
              <a:t>digitals</a:t>
            </a:r>
            <a:r>
              <a:rPr lang="ru-RU">
                <a:latin typeface="Arial"/>
              </a:rPr>
              <a:t>). Организатор и руководитель ряда творческих проектов и выставок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5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 bwMode="auto">
          <a:xfrm>
            <a:off x="42975" y="932826"/>
            <a:ext cx="3890107" cy="5567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800"/>
              <a:t>Tatiana Borisova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800"/>
              <a:t>Professora associada do Centro de Estudos ART-DESIGN da RSUH. Membra da Associação Internacional “”União de Designers“”. Curadora do programa de mestrado “Design Gráfico”. Participante do projeto internacional TEMPUS “New Master Tempus </a:t>
            </a:r>
            <a:r>
              <a:rPr lang="pt-BR" sz="1800"/>
              <a:t>Programme</a:t>
            </a:r>
            <a:r>
              <a:rPr lang="pt-BR" sz="1800"/>
              <a:t> in </a:t>
            </a:r>
            <a:r>
              <a:rPr lang="pt-BR" sz="1800"/>
              <a:t>computer</a:t>
            </a:r>
            <a:r>
              <a:rPr lang="pt-BR" sz="1800"/>
              <a:t> design” (Novo Programa Tempus de Mestrado em Design Digital). Organizadora e líder de vários projetos criativos e exposições</a:t>
            </a:r>
            <a:endParaRPr lang="ru-RU" sz="1800"/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4"/>
          <a:srcRect l="14562" t="0" r="10492" b="0"/>
          <a:stretch/>
        </p:blipFill>
        <p:spPr bwMode="auto">
          <a:xfrm>
            <a:off x="3848528" y="244587"/>
            <a:ext cx="3493566" cy="31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685205" y="917450"/>
            <a:ext cx="4063845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Кобзева Галина Ивановна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Доцент Учебного центра</a:t>
            </a:r>
            <a:br>
              <a:rPr lang="en-US">
                <a:latin typeface="Arial"/>
              </a:rPr>
            </a:br>
            <a:r>
              <a:rPr lang="ru-RU">
                <a:latin typeface="Arial"/>
              </a:rPr>
              <a:t>«Арт-дизайн»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Преподает курсы: "Академический рисунок", "Академическая живопись".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Сфера научных интересов: Живопись, архитектоника, </a:t>
            </a:r>
            <a:r>
              <a:rPr lang="ru-RU">
                <a:latin typeface="Arial"/>
              </a:rPr>
              <a:t>поэтография</a:t>
            </a:r>
            <a:r>
              <a:rPr lang="ru-RU">
                <a:latin typeface="Arial"/>
              </a:rPr>
              <a:t>, фотография, общая композиция.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Автор ряда статей по теории и истории декоративно-прикладного искусства.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>
                <a:latin typeface="Arial"/>
              </a:rPr>
              <a:t>член Союза дизайнеров РФ, известный специалист в области дизайна.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6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 bwMode="auto">
          <a:xfrm>
            <a:off x="22738" y="786940"/>
            <a:ext cx="4229261" cy="6080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/>
              <a:t>Galina </a:t>
            </a:r>
            <a:r>
              <a:rPr lang="pt-BR" sz="1800"/>
              <a:t>Kobzeva</a:t>
            </a:r>
            <a:endParaRPr lang="pt-BR" sz="18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/>
              <a:t>Professora associada do Centro de Estudos ART-DESIGN da RSUH. 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/>
              <a:t>Ministra cursos: “Desenho Acadêmico”, “Pintura Acadêmica”.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/>
              <a:t>Áreas de interesse científico: Pintura, arquitetura, </a:t>
            </a:r>
            <a:r>
              <a:rPr lang="pt-BR" sz="1800"/>
              <a:t>poetografia</a:t>
            </a:r>
            <a:r>
              <a:rPr lang="pt-BR" sz="1800"/>
              <a:t>, fotografia, composição geral.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/>
              <a:t>Autora de vários artigos sobre a teoria e a história da arte decorativa e aplicada.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800"/>
              <a:t>Membra da União de Designers da Federação da Rússia, especialista de renome no campo do design.</a:t>
            </a:r>
            <a:endParaRPr lang="ru-RU" sz="180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180651" y="142597"/>
            <a:ext cx="3678098" cy="55267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adientVTI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Алино4к@ Крутая</dc:creator>
  <cp:keywords/>
  <dc:description/>
  <dc:identifier/>
  <dc:language/>
  <cp:lastModifiedBy>Белин Иван Сергеевич</cp:lastModifiedBy>
  <cp:revision>11</cp:revision>
  <dcterms:modified xsi:type="dcterms:W3CDTF">2024-06-07T15:57:51Z</dcterms:modified>
  <cp:category/>
  <cp:contentStatus/>
  <cp:version/>
</cp:coreProperties>
</file>