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6" r:id="rId4"/>
    <p:sldId id="260" r:id="rId5"/>
    <p:sldId id="257" r:id="rId6"/>
    <p:sldId id="261" r:id="rId7"/>
    <p:sldId id="258" r:id="rId8"/>
    <p:sldId id="262" r:id="rId9"/>
    <p:sldId id="265" r:id="rId10"/>
    <p:sldId id="259" r:id="rId11"/>
    <p:sldId id="263" r:id="rId12"/>
    <p:sldId id="268" r:id="rId13"/>
    <p:sldId id="285" r:id="rId14"/>
    <p:sldId id="264" r:id="rId15"/>
    <p:sldId id="270" r:id="rId16"/>
    <p:sldId id="274" r:id="rId17"/>
    <p:sldId id="279" r:id="rId18"/>
    <p:sldId id="269" r:id="rId19"/>
    <p:sldId id="275" r:id="rId20"/>
    <p:sldId id="280" r:id="rId21"/>
    <p:sldId id="271" r:id="rId22"/>
    <p:sldId id="276" r:id="rId23"/>
    <p:sldId id="281" r:id="rId24"/>
    <p:sldId id="272" r:id="rId25"/>
    <p:sldId id="277" r:id="rId26"/>
    <p:sldId id="282" r:id="rId27"/>
    <p:sldId id="273" r:id="rId28"/>
    <p:sldId id="278" r:id="rId29"/>
    <p:sldId id="283" r:id="rId30"/>
    <p:sldId id="284"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3" d="100"/>
          <a:sy n="113" d="100"/>
        </p:scale>
        <p:origin x="432" y="9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pt-B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pt-BR"/>
          </a:p>
        </p:txBody>
      </p:sp>
      <p:sp>
        <p:nvSpPr>
          <p:cNvPr id="4" name="Дата 3"/>
          <p:cNvSpPr>
            <a:spLocks noGrp="1"/>
          </p:cNvSpPr>
          <p:nvPr>
            <p:ph type="dt" sz="half" idx="10"/>
          </p:nvPr>
        </p:nvSpPr>
        <p:spPr/>
        <p:txBody>
          <a:body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11"/>
          </p:nvPr>
        </p:nvSpPr>
        <p:spPr/>
        <p:txBody>
          <a:bodyPr/>
          <a:lstStyle/>
          <a:p>
            <a:endParaRPr lang="pt-BR"/>
          </a:p>
        </p:txBody>
      </p:sp>
      <p:sp>
        <p:nvSpPr>
          <p:cNvPr id="6" name="Номер слайда 5"/>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188078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pt-B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Дата 3"/>
          <p:cNvSpPr>
            <a:spLocks noGrp="1"/>
          </p:cNvSpPr>
          <p:nvPr>
            <p:ph type="dt" sz="half" idx="10"/>
          </p:nvPr>
        </p:nvSpPr>
        <p:spPr/>
        <p:txBody>
          <a:body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11"/>
          </p:nvPr>
        </p:nvSpPr>
        <p:spPr/>
        <p:txBody>
          <a:bodyPr/>
          <a:lstStyle/>
          <a:p>
            <a:endParaRPr lang="pt-BR"/>
          </a:p>
        </p:txBody>
      </p:sp>
      <p:sp>
        <p:nvSpPr>
          <p:cNvPr id="6" name="Номер слайда 5"/>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93276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pt-B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Дата 3"/>
          <p:cNvSpPr>
            <a:spLocks noGrp="1"/>
          </p:cNvSpPr>
          <p:nvPr>
            <p:ph type="dt" sz="half" idx="10"/>
          </p:nvPr>
        </p:nvSpPr>
        <p:spPr/>
        <p:txBody>
          <a:body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11"/>
          </p:nvPr>
        </p:nvSpPr>
        <p:spPr/>
        <p:txBody>
          <a:bodyPr/>
          <a:lstStyle/>
          <a:p>
            <a:endParaRPr lang="pt-BR"/>
          </a:p>
        </p:txBody>
      </p:sp>
      <p:sp>
        <p:nvSpPr>
          <p:cNvPr id="6" name="Номер слайда 5"/>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151620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pt-B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Дата 3"/>
          <p:cNvSpPr>
            <a:spLocks noGrp="1"/>
          </p:cNvSpPr>
          <p:nvPr>
            <p:ph type="dt" sz="half" idx="10"/>
          </p:nvPr>
        </p:nvSpPr>
        <p:spPr/>
        <p:txBody>
          <a:body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11"/>
          </p:nvPr>
        </p:nvSpPr>
        <p:spPr/>
        <p:txBody>
          <a:bodyPr/>
          <a:lstStyle/>
          <a:p>
            <a:endParaRPr lang="pt-BR"/>
          </a:p>
        </p:txBody>
      </p:sp>
      <p:sp>
        <p:nvSpPr>
          <p:cNvPr id="6" name="Номер слайда 5"/>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234187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pt-B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11"/>
          </p:nvPr>
        </p:nvSpPr>
        <p:spPr/>
        <p:txBody>
          <a:bodyPr/>
          <a:lstStyle/>
          <a:p>
            <a:endParaRPr lang="pt-BR"/>
          </a:p>
        </p:txBody>
      </p:sp>
      <p:sp>
        <p:nvSpPr>
          <p:cNvPr id="6" name="Номер слайда 5"/>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116960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pt-B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5" name="Дата 4"/>
          <p:cNvSpPr>
            <a:spLocks noGrp="1"/>
          </p:cNvSpPr>
          <p:nvPr>
            <p:ph type="dt" sz="half" idx="10"/>
          </p:nvPr>
        </p:nvSpPr>
        <p:spPr/>
        <p:txBody>
          <a:bodyPr/>
          <a:lstStyle/>
          <a:p>
            <a:fld id="{95DCD145-D9A2-45D0-9541-A1F53926E811}" type="datetimeFigureOut">
              <a:rPr lang="pt-BR" smtClean="0"/>
              <a:t>27/02/2025</a:t>
            </a:fld>
            <a:endParaRPr lang="pt-BR"/>
          </a:p>
        </p:txBody>
      </p:sp>
      <p:sp>
        <p:nvSpPr>
          <p:cNvPr id="6" name="Нижний колонтитул 5"/>
          <p:cNvSpPr>
            <a:spLocks noGrp="1"/>
          </p:cNvSpPr>
          <p:nvPr>
            <p:ph type="ftr" sz="quarter" idx="11"/>
          </p:nvPr>
        </p:nvSpPr>
        <p:spPr/>
        <p:txBody>
          <a:bodyPr/>
          <a:lstStyle/>
          <a:p>
            <a:endParaRPr lang="pt-BR"/>
          </a:p>
        </p:txBody>
      </p:sp>
      <p:sp>
        <p:nvSpPr>
          <p:cNvPr id="7" name="Номер слайда 6"/>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38840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pt-B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7" name="Дата 6"/>
          <p:cNvSpPr>
            <a:spLocks noGrp="1"/>
          </p:cNvSpPr>
          <p:nvPr>
            <p:ph type="dt" sz="half" idx="10"/>
          </p:nvPr>
        </p:nvSpPr>
        <p:spPr/>
        <p:txBody>
          <a:bodyPr/>
          <a:lstStyle/>
          <a:p>
            <a:fld id="{95DCD145-D9A2-45D0-9541-A1F53926E811}" type="datetimeFigureOut">
              <a:rPr lang="pt-BR" smtClean="0"/>
              <a:t>27/02/2025</a:t>
            </a:fld>
            <a:endParaRPr lang="pt-BR"/>
          </a:p>
        </p:txBody>
      </p:sp>
      <p:sp>
        <p:nvSpPr>
          <p:cNvPr id="8" name="Нижний колонтитул 7"/>
          <p:cNvSpPr>
            <a:spLocks noGrp="1"/>
          </p:cNvSpPr>
          <p:nvPr>
            <p:ph type="ftr" sz="quarter" idx="11"/>
          </p:nvPr>
        </p:nvSpPr>
        <p:spPr/>
        <p:txBody>
          <a:bodyPr/>
          <a:lstStyle/>
          <a:p>
            <a:endParaRPr lang="pt-BR"/>
          </a:p>
        </p:txBody>
      </p:sp>
      <p:sp>
        <p:nvSpPr>
          <p:cNvPr id="9" name="Номер слайда 8"/>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422340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pt-BR"/>
          </a:p>
        </p:txBody>
      </p:sp>
      <p:sp>
        <p:nvSpPr>
          <p:cNvPr id="3" name="Дата 2"/>
          <p:cNvSpPr>
            <a:spLocks noGrp="1"/>
          </p:cNvSpPr>
          <p:nvPr>
            <p:ph type="dt" sz="half" idx="10"/>
          </p:nvPr>
        </p:nvSpPr>
        <p:spPr/>
        <p:txBody>
          <a:bodyPr/>
          <a:lstStyle/>
          <a:p>
            <a:fld id="{95DCD145-D9A2-45D0-9541-A1F53926E811}" type="datetimeFigureOut">
              <a:rPr lang="pt-BR" smtClean="0"/>
              <a:t>27/02/2025</a:t>
            </a:fld>
            <a:endParaRPr lang="pt-BR"/>
          </a:p>
        </p:txBody>
      </p:sp>
      <p:sp>
        <p:nvSpPr>
          <p:cNvPr id="4" name="Нижний колонтитул 3"/>
          <p:cNvSpPr>
            <a:spLocks noGrp="1"/>
          </p:cNvSpPr>
          <p:nvPr>
            <p:ph type="ftr" sz="quarter" idx="11"/>
          </p:nvPr>
        </p:nvSpPr>
        <p:spPr/>
        <p:txBody>
          <a:bodyPr/>
          <a:lstStyle/>
          <a:p>
            <a:endParaRPr lang="pt-BR"/>
          </a:p>
        </p:txBody>
      </p:sp>
      <p:sp>
        <p:nvSpPr>
          <p:cNvPr id="5" name="Номер слайда 4"/>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101538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DCD145-D9A2-45D0-9541-A1F53926E811}" type="datetimeFigureOut">
              <a:rPr lang="pt-BR" smtClean="0"/>
              <a:t>27/02/2025</a:t>
            </a:fld>
            <a:endParaRPr lang="pt-BR"/>
          </a:p>
        </p:txBody>
      </p:sp>
      <p:sp>
        <p:nvSpPr>
          <p:cNvPr id="3" name="Нижний колонтитул 2"/>
          <p:cNvSpPr>
            <a:spLocks noGrp="1"/>
          </p:cNvSpPr>
          <p:nvPr>
            <p:ph type="ftr" sz="quarter" idx="11"/>
          </p:nvPr>
        </p:nvSpPr>
        <p:spPr/>
        <p:txBody>
          <a:bodyPr/>
          <a:lstStyle/>
          <a:p>
            <a:endParaRPr lang="pt-BR"/>
          </a:p>
        </p:txBody>
      </p:sp>
      <p:sp>
        <p:nvSpPr>
          <p:cNvPr id="4" name="Номер слайда 3"/>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24514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pt-B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DCD145-D9A2-45D0-9541-A1F53926E811}" type="datetimeFigureOut">
              <a:rPr lang="pt-BR" smtClean="0"/>
              <a:t>27/02/2025</a:t>
            </a:fld>
            <a:endParaRPr lang="pt-BR"/>
          </a:p>
        </p:txBody>
      </p:sp>
      <p:sp>
        <p:nvSpPr>
          <p:cNvPr id="6" name="Нижний колонтитул 5"/>
          <p:cNvSpPr>
            <a:spLocks noGrp="1"/>
          </p:cNvSpPr>
          <p:nvPr>
            <p:ph type="ftr" sz="quarter" idx="11"/>
          </p:nvPr>
        </p:nvSpPr>
        <p:spPr/>
        <p:txBody>
          <a:bodyPr/>
          <a:lstStyle/>
          <a:p>
            <a:endParaRPr lang="pt-BR"/>
          </a:p>
        </p:txBody>
      </p:sp>
      <p:sp>
        <p:nvSpPr>
          <p:cNvPr id="7" name="Номер слайда 6"/>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404546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pt-B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DCD145-D9A2-45D0-9541-A1F53926E811}" type="datetimeFigureOut">
              <a:rPr lang="pt-BR" smtClean="0"/>
              <a:t>27/02/2025</a:t>
            </a:fld>
            <a:endParaRPr lang="pt-BR"/>
          </a:p>
        </p:txBody>
      </p:sp>
      <p:sp>
        <p:nvSpPr>
          <p:cNvPr id="6" name="Нижний колонтитул 5"/>
          <p:cNvSpPr>
            <a:spLocks noGrp="1"/>
          </p:cNvSpPr>
          <p:nvPr>
            <p:ph type="ftr" sz="quarter" idx="11"/>
          </p:nvPr>
        </p:nvSpPr>
        <p:spPr/>
        <p:txBody>
          <a:bodyPr/>
          <a:lstStyle/>
          <a:p>
            <a:endParaRPr lang="pt-BR"/>
          </a:p>
        </p:txBody>
      </p:sp>
      <p:sp>
        <p:nvSpPr>
          <p:cNvPr id="7" name="Номер слайда 6"/>
          <p:cNvSpPr>
            <a:spLocks noGrp="1"/>
          </p:cNvSpPr>
          <p:nvPr>
            <p:ph type="sldNum" sz="quarter" idx="12"/>
          </p:nvPr>
        </p:nvSpPr>
        <p:spPr/>
        <p:txBody>
          <a:bodyPr/>
          <a:lstStyle/>
          <a:p>
            <a:fld id="{B848D906-5F7B-48B8-9605-8E5FABC43277}" type="slidenum">
              <a:rPr lang="pt-BR" smtClean="0"/>
              <a:t>‹#›</a:t>
            </a:fld>
            <a:endParaRPr lang="pt-BR"/>
          </a:p>
        </p:txBody>
      </p:sp>
    </p:spTree>
    <p:extLst>
      <p:ext uri="{BB962C8B-B14F-4D97-AF65-F5344CB8AC3E}">
        <p14:creationId xmlns:p14="http://schemas.microsoft.com/office/powerpoint/2010/main" val="399605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pt-B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pt-B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CD145-D9A2-45D0-9541-A1F53926E811}" type="datetimeFigureOut">
              <a:rPr lang="pt-BR" smtClean="0"/>
              <a:t>27/02/2025</a:t>
            </a:fld>
            <a:endParaRPr lang="pt-B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8D906-5F7B-48B8-9605-8E5FABC43277}" type="slidenum">
              <a:rPr lang="pt-BR" smtClean="0"/>
              <a:t>‹#›</a:t>
            </a:fld>
            <a:endParaRPr lang="pt-BR"/>
          </a:p>
        </p:txBody>
      </p:sp>
    </p:spTree>
    <p:extLst>
      <p:ext uri="{BB962C8B-B14F-4D97-AF65-F5344CB8AC3E}">
        <p14:creationId xmlns:p14="http://schemas.microsoft.com/office/powerpoint/2010/main" val="321359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0.jpg"/><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1.jp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0AD62B-9C00-4006-9C3F-BD3EEA70B9D8}"/>
              </a:ext>
            </a:extLst>
          </p:cNvPr>
          <p:cNvSpPr>
            <a:spLocks noGrp="1"/>
          </p:cNvSpPr>
          <p:nvPr>
            <p:ph type="title"/>
          </p:nvPr>
        </p:nvSpPr>
        <p:spPr/>
        <p:txBody>
          <a:bodyPr/>
          <a:lstStyle/>
          <a:p>
            <a:pPr algn="ctr"/>
            <a:r>
              <a:rPr lang="pt-BR" dirty="0"/>
              <a:t>Projeto Cultural Comida e Cultura</a:t>
            </a:r>
            <a:br>
              <a:rPr lang="pt-BR" dirty="0"/>
            </a:br>
            <a:r>
              <a:rPr lang="pt-BR" dirty="0"/>
              <a:t>Doces do Brasil</a:t>
            </a:r>
            <a:endParaRPr lang="ru-RU" dirty="0"/>
          </a:p>
        </p:txBody>
      </p:sp>
      <p:sp>
        <p:nvSpPr>
          <p:cNvPr id="4" name="Объект 3">
            <a:extLst>
              <a:ext uri="{FF2B5EF4-FFF2-40B4-BE49-F238E27FC236}">
                <a16:creationId xmlns="" xmlns:a16="http://schemas.microsoft.com/office/drawing/2014/main" id="{5CED807D-B536-416A-8A6E-C10299CB8B60}"/>
              </a:ext>
            </a:extLst>
          </p:cNvPr>
          <p:cNvSpPr>
            <a:spLocks noGrp="1"/>
          </p:cNvSpPr>
          <p:nvPr>
            <p:ph sz="half" idx="2"/>
          </p:nvPr>
        </p:nvSpPr>
        <p:spPr>
          <a:xfrm>
            <a:off x="999461" y="2521317"/>
            <a:ext cx="9739423" cy="2683615"/>
          </a:xfrm>
        </p:spPr>
        <p:txBody>
          <a:bodyPr>
            <a:noAutofit/>
          </a:bodyPr>
          <a:lstStyle/>
          <a:p>
            <a:pPr marL="0" indent="0" algn="just">
              <a:buNone/>
            </a:pPr>
            <a:r>
              <a:rPr lang="pt-BR" sz="3600" dirty="0"/>
              <a:t>“A culinária é uma das maiores expressões do comportamento humano, do saber humano, da criatividade humana, muito do saber humano está naquilo que você come.”</a:t>
            </a:r>
          </a:p>
          <a:p>
            <a:pPr marL="0" indent="0">
              <a:buNone/>
            </a:pPr>
            <a:r>
              <a:rPr lang="pt-BR" sz="3600" dirty="0"/>
              <a:t>Gilberto Freyre</a:t>
            </a:r>
            <a:endParaRPr lang="ru-RU" sz="3600" dirty="0"/>
          </a:p>
        </p:txBody>
      </p:sp>
      <p:sp>
        <p:nvSpPr>
          <p:cNvPr id="6" name="Объект 5">
            <a:extLst>
              <a:ext uri="{FF2B5EF4-FFF2-40B4-BE49-F238E27FC236}">
                <a16:creationId xmlns="" xmlns:a16="http://schemas.microsoft.com/office/drawing/2014/main" id="{9BD5C5F0-F757-43C0-B0F4-C60E2923E6A8}"/>
              </a:ext>
            </a:extLst>
          </p:cNvPr>
          <p:cNvSpPr>
            <a:spLocks noGrp="1"/>
          </p:cNvSpPr>
          <p:nvPr>
            <p:ph sz="quarter" idx="4"/>
          </p:nvPr>
        </p:nvSpPr>
        <p:spPr>
          <a:xfrm>
            <a:off x="6879266" y="5929460"/>
            <a:ext cx="3668232" cy="418177"/>
          </a:xfrm>
        </p:spPr>
        <p:txBody>
          <a:bodyPr>
            <a:normAutofit fontScale="92500" lnSpcReduction="10000"/>
          </a:bodyPr>
          <a:lstStyle/>
          <a:p>
            <a:pPr marL="0" indent="0">
              <a:buNone/>
            </a:pPr>
            <a:r>
              <a:rPr lang="pt-BR" dirty="0"/>
              <a:t>@Docesdobrasil.russia</a:t>
            </a:r>
            <a:endParaRPr lang="ru-RU" dirty="0"/>
          </a:p>
        </p:txBody>
      </p:sp>
    </p:spTree>
    <p:extLst>
      <p:ext uri="{BB962C8B-B14F-4D97-AF65-F5344CB8AC3E}">
        <p14:creationId xmlns:p14="http://schemas.microsoft.com/office/powerpoint/2010/main" val="91733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pt-BR" dirty="0"/>
              <a:t>Em 1500 chegam os Portugueses</a:t>
            </a:r>
          </a:p>
        </p:txBody>
      </p:sp>
      <p:sp>
        <p:nvSpPr>
          <p:cNvPr id="3" name="Текст 2"/>
          <p:cNvSpPr>
            <a:spLocks noGrp="1"/>
          </p:cNvSpPr>
          <p:nvPr>
            <p:ph type="body" idx="1"/>
          </p:nvPr>
        </p:nvSpPr>
        <p:spPr>
          <a:xfrm>
            <a:off x="811671" y="1479685"/>
            <a:ext cx="5157787" cy="823912"/>
          </a:xfrm>
        </p:spPr>
        <p:txBody>
          <a:bodyPr/>
          <a:lstStyle/>
          <a:p>
            <a:r>
              <a:rPr lang="pt-BR" dirty="0"/>
              <a:t>Terra de Vera Cruz, Terra de Santa Cruz, Terra de Papagaios</a:t>
            </a:r>
            <a:r>
              <a:rPr lang="en-US" dirty="0"/>
              <a:t>?</a:t>
            </a:r>
            <a:endParaRPr lang="pt-BR" dirty="0"/>
          </a:p>
        </p:txBody>
      </p:sp>
      <p:sp>
        <p:nvSpPr>
          <p:cNvPr id="4" name="Объект 3"/>
          <p:cNvSpPr>
            <a:spLocks noGrp="1"/>
          </p:cNvSpPr>
          <p:nvPr>
            <p:ph sz="half" idx="2"/>
          </p:nvPr>
        </p:nvSpPr>
        <p:spPr>
          <a:solidFill>
            <a:schemeClr val="accent1">
              <a:lumMod val="60000"/>
              <a:lumOff val="40000"/>
            </a:schemeClr>
          </a:solidFill>
        </p:spPr>
        <p:txBody>
          <a:bodyPr/>
          <a:lstStyle/>
          <a:p>
            <a:pPr marL="0" indent="0" algn="ctr">
              <a:buNone/>
            </a:pPr>
            <a:endParaRPr lang="pt-BR" dirty="0" smtClean="0"/>
          </a:p>
          <a:p>
            <a:pPr marL="0" indent="0" algn="ctr">
              <a:buNone/>
            </a:pPr>
            <a:r>
              <a:rPr lang="pt-BR" dirty="0" smtClean="0"/>
              <a:t>Em 24 de abril de 1500, dois índios </a:t>
            </a:r>
            <a:r>
              <a:rPr lang="pt-BR" dirty="0"/>
              <a:t>têm primeiro contato com comida </a:t>
            </a:r>
            <a:r>
              <a:rPr lang="pt-BR" dirty="0" smtClean="0"/>
              <a:t>europeia, levados até a nau dos descobridores. Uma ceia com pão, peixe cozido, doces variados, mel e figos maduros. Também é servido vinho. </a:t>
            </a:r>
            <a:endParaRPr lang="pt-BR" dirty="0"/>
          </a:p>
          <a:p>
            <a:pPr marL="0" indent="0">
              <a:buNone/>
            </a:pPr>
            <a:endParaRPr lang="pt-BR" dirty="0"/>
          </a:p>
        </p:txBody>
      </p:sp>
      <p:sp>
        <p:nvSpPr>
          <p:cNvPr id="6" name="Объект 5"/>
          <p:cNvSpPr>
            <a:spLocks noGrp="1"/>
          </p:cNvSpPr>
          <p:nvPr>
            <p:ph sz="quarter" idx="4"/>
          </p:nvPr>
        </p:nvSpPr>
        <p:spPr>
          <a:xfrm>
            <a:off x="6327183" y="1891641"/>
            <a:ext cx="5183188" cy="501596"/>
          </a:xfrm>
          <a:solidFill>
            <a:schemeClr val="tx2">
              <a:lumMod val="20000"/>
              <a:lumOff val="80000"/>
            </a:schemeClr>
          </a:solidFill>
        </p:spPr>
        <p:txBody>
          <a:bodyPr/>
          <a:lstStyle/>
          <a:p>
            <a:pPr marL="0" indent="0" algn="ctr">
              <a:buNone/>
            </a:pPr>
            <a:r>
              <a:rPr lang="pt-BR" dirty="0" smtClean="0"/>
              <a:t>Alimentação do Português</a:t>
            </a:r>
            <a:endParaRPr lang="pt-BR" dirty="0"/>
          </a:p>
        </p:txBody>
      </p:sp>
      <p:sp>
        <p:nvSpPr>
          <p:cNvPr id="5" name="TextBox 4"/>
          <p:cNvSpPr txBox="1"/>
          <p:nvPr/>
        </p:nvSpPr>
        <p:spPr>
          <a:xfrm>
            <a:off x="7082725" y="2789695"/>
            <a:ext cx="4272663" cy="3108543"/>
          </a:xfrm>
          <a:prstGeom prst="rect">
            <a:avLst/>
          </a:prstGeom>
          <a:solidFill>
            <a:schemeClr val="bg1">
              <a:lumMod val="75000"/>
            </a:schemeClr>
          </a:solidFill>
        </p:spPr>
        <p:txBody>
          <a:bodyPr wrap="square" rtlCol="0">
            <a:spAutoFit/>
          </a:bodyPr>
          <a:lstStyle/>
          <a:p>
            <a:pPr algn="ctr"/>
            <a:r>
              <a:rPr lang="pt-BR" sz="2800" dirty="0" smtClean="0"/>
              <a:t>Queijo fresco</a:t>
            </a:r>
          </a:p>
          <a:p>
            <a:pPr algn="ctr"/>
            <a:r>
              <a:rPr lang="pt-BR" sz="2800" dirty="0" smtClean="0"/>
              <a:t>Peixe frito</a:t>
            </a:r>
          </a:p>
          <a:p>
            <a:pPr algn="ctr"/>
            <a:r>
              <a:rPr lang="pt-BR" sz="2800" dirty="0" smtClean="0"/>
              <a:t>Pão cozido</a:t>
            </a:r>
          </a:p>
          <a:p>
            <a:pPr algn="ctr"/>
            <a:r>
              <a:rPr lang="pt-BR" sz="2800" dirty="0" smtClean="0"/>
              <a:t>Manteiga</a:t>
            </a:r>
          </a:p>
          <a:p>
            <a:pPr algn="ctr"/>
            <a:r>
              <a:rPr lang="pt-BR" sz="2800" dirty="0" smtClean="0"/>
              <a:t>Sardinhas</a:t>
            </a:r>
          </a:p>
          <a:p>
            <a:pPr algn="ctr"/>
            <a:r>
              <a:rPr lang="pt-BR" sz="2800" dirty="0" smtClean="0"/>
              <a:t>Camarões</a:t>
            </a:r>
          </a:p>
          <a:p>
            <a:pPr algn="ctr"/>
            <a:r>
              <a:rPr lang="pt-BR" sz="2800" dirty="0" smtClean="0"/>
              <a:t>Caramujos</a:t>
            </a:r>
            <a:endParaRPr lang="pt-BR" sz="2800" dirty="0"/>
          </a:p>
        </p:txBody>
      </p:sp>
    </p:spTree>
    <p:extLst>
      <p:ext uri="{BB962C8B-B14F-4D97-AF65-F5344CB8AC3E}">
        <p14:creationId xmlns:p14="http://schemas.microsoft.com/office/powerpoint/2010/main" val="108408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pt-BR" dirty="0" smtClean="0"/>
              <a:t>Principais acontecimentos</a:t>
            </a:r>
            <a:endParaRPr lang="pt-BR" dirty="0"/>
          </a:p>
        </p:txBody>
      </p:sp>
      <p:sp>
        <p:nvSpPr>
          <p:cNvPr id="4" name="Объект 3"/>
          <p:cNvSpPr>
            <a:spLocks noGrp="1"/>
          </p:cNvSpPr>
          <p:nvPr>
            <p:ph sz="half" idx="2"/>
          </p:nvPr>
        </p:nvSpPr>
        <p:spPr>
          <a:xfrm>
            <a:off x="544513" y="1628775"/>
            <a:ext cx="5157787" cy="2324100"/>
          </a:xfrm>
        </p:spPr>
        <p:txBody>
          <a:bodyPr>
            <a:noAutofit/>
          </a:bodyPr>
          <a:lstStyle/>
          <a:p>
            <a:pPr algn="just">
              <a:buFont typeface="Wingdings" panose="05000000000000000000" pitchFamily="2" charset="2"/>
              <a:buChar char="Ø"/>
            </a:pPr>
            <a:r>
              <a:rPr lang="pt-BR" sz="2400" dirty="0" smtClean="0"/>
              <a:t>1500 chegam os portugueses no litoral baiano.</a:t>
            </a:r>
          </a:p>
          <a:p>
            <a:pPr algn="just">
              <a:buFont typeface="Wingdings" panose="05000000000000000000" pitchFamily="2" charset="2"/>
              <a:buChar char="Ø"/>
            </a:pPr>
            <a:r>
              <a:rPr lang="pt-BR" sz="2400" dirty="0" smtClean="0"/>
              <a:t>1516 São Vicente recebe o primeiro engenho de Cana de açúcar.</a:t>
            </a:r>
          </a:p>
          <a:p>
            <a:pPr algn="just">
              <a:buFont typeface="Wingdings" panose="05000000000000000000" pitchFamily="2" charset="2"/>
              <a:buChar char="Ø"/>
            </a:pPr>
            <a:r>
              <a:rPr lang="pt-BR" sz="2400" dirty="0" smtClean="0"/>
              <a:t>1532 Engenho em Pernambuco</a:t>
            </a:r>
          </a:p>
          <a:p>
            <a:pPr algn="just">
              <a:buFont typeface="Wingdings" panose="05000000000000000000" pitchFamily="2" charset="2"/>
              <a:buChar char="Ø"/>
            </a:pPr>
            <a:r>
              <a:rPr lang="pt-BR" sz="2400" dirty="0" smtClean="0"/>
              <a:t>1534 Primeiros rebanhos </a:t>
            </a:r>
          </a:p>
          <a:p>
            <a:pPr algn="just">
              <a:buFont typeface="Wingdings" panose="05000000000000000000" pitchFamily="2" charset="2"/>
              <a:buChar char="Ø"/>
            </a:pPr>
            <a:r>
              <a:rPr lang="pt-BR" sz="2400" dirty="0"/>
              <a:t>1540 Surge a cachaça destilada da cana. Primeiros queijos.</a:t>
            </a:r>
          </a:p>
          <a:p>
            <a:pPr algn="just">
              <a:buFont typeface="Wingdings" panose="05000000000000000000" pitchFamily="2" charset="2"/>
              <a:buChar char="Ø"/>
            </a:pPr>
            <a:r>
              <a:rPr lang="pt-BR" sz="2400" dirty="0"/>
              <a:t>1549 Chegam os escravos</a:t>
            </a:r>
          </a:p>
        </p:txBody>
      </p:sp>
      <p:sp>
        <p:nvSpPr>
          <p:cNvPr id="6" name="Объект 5"/>
          <p:cNvSpPr>
            <a:spLocks noGrp="1"/>
          </p:cNvSpPr>
          <p:nvPr>
            <p:ph sz="quarter" idx="4"/>
          </p:nvPr>
        </p:nvSpPr>
        <p:spPr>
          <a:xfrm>
            <a:off x="6059488" y="1446993"/>
            <a:ext cx="5921160" cy="5011764"/>
          </a:xfrm>
        </p:spPr>
        <p:txBody>
          <a:bodyPr>
            <a:normAutofit fontScale="62500" lnSpcReduction="20000"/>
          </a:bodyPr>
          <a:lstStyle/>
          <a:p>
            <a:pPr algn="just"/>
            <a:endParaRPr lang="pt-BR" dirty="0" smtClean="0"/>
          </a:p>
          <a:p>
            <a:pPr algn="just">
              <a:buFont typeface="Wingdings" panose="05000000000000000000" pitchFamily="2" charset="2"/>
              <a:buChar char="Ø"/>
            </a:pPr>
            <a:r>
              <a:rPr lang="pt-BR" sz="4000" dirty="0" smtClean="0"/>
              <a:t>1727 Mudas de café</a:t>
            </a:r>
          </a:p>
          <a:p>
            <a:pPr algn="just">
              <a:buFont typeface="Wingdings" panose="05000000000000000000" pitchFamily="2" charset="2"/>
              <a:buChar char="Ø"/>
            </a:pPr>
            <a:r>
              <a:rPr lang="pt-BR" sz="4000" dirty="0" smtClean="0"/>
              <a:t>1808 Família Real chega</a:t>
            </a:r>
          </a:p>
          <a:p>
            <a:pPr algn="just">
              <a:buFont typeface="Wingdings" panose="05000000000000000000" pitchFamily="2" charset="2"/>
              <a:buChar char="Ø"/>
            </a:pPr>
            <a:r>
              <a:rPr lang="pt-BR" sz="4000" dirty="0" smtClean="0"/>
              <a:t>1816 pão de mandioca é substituído pelo pão de trigo</a:t>
            </a:r>
          </a:p>
          <a:p>
            <a:pPr algn="just">
              <a:buFont typeface="Wingdings" panose="05000000000000000000" pitchFamily="2" charset="2"/>
              <a:buChar char="Ø"/>
            </a:pPr>
            <a:r>
              <a:rPr lang="pt-BR" sz="4000" dirty="0" smtClean="0"/>
              <a:t>1840 País se torna maior exportador mundial de café.</a:t>
            </a:r>
          </a:p>
          <a:p>
            <a:pPr algn="just">
              <a:buFont typeface="Wingdings" panose="05000000000000000000" pitchFamily="2" charset="2"/>
              <a:buChar char="Ø"/>
            </a:pPr>
            <a:r>
              <a:rPr lang="pt-BR" sz="4000" dirty="0" smtClean="0"/>
              <a:t>1850 Proibição do tráfico negreiro (até 1866 continuam clandestinamente)</a:t>
            </a:r>
          </a:p>
          <a:p>
            <a:pPr algn="just">
              <a:buFont typeface="Wingdings" panose="05000000000000000000" pitchFamily="2" charset="2"/>
              <a:buChar char="Ø"/>
            </a:pPr>
            <a:r>
              <a:rPr lang="pt-BR" sz="4000" dirty="0" smtClean="0"/>
              <a:t>1860 ponto alto da imigração italiana e aumento da imigração portuguesa</a:t>
            </a:r>
          </a:p>
          <a:p>
            <a:pPr algn="just">
              <a:buFont typeface="Wingdings" panose="05000000000000000000" pitchFamily="2" charset="2"/>
              <a:buChar char="Ø"/>
            </a:pPr>
            <a:r>
              <a:rPr lang="pt-BR" sz="4000" dirty="0" smtClean="0"/>
              <a:t>1900 tabuleiro das baianas começa a ser substituído no Rio de Janeiro por quiosques. </a:t>
            </a:r>
          </a:p>
          <a:p>
            <a:pPr algn="just"/>
            <a:endParaRPr lang="pt-BR" dirty="0" smtClean="0"/>
          </a:p>
          <a:p>
            <a:pPr marL="0" indent="0">
              <a:buNone/>
            </a:pPr>
            <a:endParaRPr lang="pt-BR" dirty="0" smtClean="0"/>
          </a:p>
          <a:p>
            <a:endParaRPr lang="pt-BR" dirty="0"/>
          </a:p>
        </p:txBody>
      </p:sp>
      <p:sp>
        <p:nvSpPr>
          <p:cNvPr id="7" name="CaixaDeTexto 6"/>
          <p:cNvSpPr txBox="1"/>
          <p:nvPr/>
        </p:nvSpPr>
        <p:spPr>
          <a:xfrm flipH="1">
            <a:off x="204772" y="5362414"/>
            <a:ext cx="5515906" cy="1384995"/>
          </a:xfrm>
          <a:prstGeom prst="rect">
            <a:avLst/>
          </a:prstGeom>
          <a:solidFill>
            <a:schemeClr val="accent2">
              <a:lumMod val="60000"/>
              <a:lumOff val="40000"/>
            </a:schemeClr>
          </a:solidFill>
        </p:spPr>
        <p:txBody>
          <a:bodyPr wrap="square" rtlCol="0">
            <a:spAutoFit/>
          </a:bodyPr>
          <a:lstStyle/>
          <a:p>
            <a:r>
              <a:rPr lang="pt-BR" sz="2800" dirty="0" smtClean="0"/>
              <a:t>Outros povos chegam interessados na exploração: Holandeses,  Franceses e Espanhóis </a:t>
            </a:r>
            <a:endParaRPr lang="ru-RU" sz="2800" dirty="0"/>
          </a:p>
        </p:txBody>
      </p:sp>
    </p:spTree>
    <p:extLst>
      <p:ext uri="{BB962C8B-B14F-4D97-AF65-F5344CB8AC3E}">
        <p14:creationId xmlns:p14="http://schemas.microsoft.com/office/powerpoint/2010/main" val="145862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688" y="133834"/>
            <a:ext cx="10515600" cy="1325563"/>
          </a:xfrm>
          <a:solidFill>
            <a:schemeClr val="tx2">
              <a:lumMod val="20000"/>
              <a:lumOff val="80000"/>
            </a:schemeClr>
          </a:solidFill>
        </p:spPr>
        <p:txBody>
          <a:bodyPr>
            <a:normAutofit/>
          </a:bodyPr>
          <a:lstStyle/>
          <a:p>
            <a:pPr algn="just"/>
            <a:r>
              <a:rPr lang="pt-BR" sz="2800" b="1" dirty="0" smtClean="0"/>
              <a:t>Escravos</a:t>
            </a:r>
            <a:r>
              <a:rPr lang="pt-BR" sz="2800" dirty="0" smtClean="0"/>
              <a:t> – Entre os séculos 16 e 19 chegaram 6 milhões de negros africanos no Brasil. 46% de todos negros que chegaram na América.</a:t>
            </a:r>
            <a:br>
              <a:rPr lang="pt-BR" sz="2800" dirty="0" smtClean="0"/>
            </a:br>
            <a:r>
              <a:rPr lang="pt-BR" sz="2800" dirty="0" smtClean="0"/>
              <a:t>o Rio de Janeiro recebeu o número maior.</a:t>
            </a:r>
            <a:endParaRPr lang="ru-RU" sz="2800" dirty="0"/>
          </a:p>
        </p:txBody>
      </p:sp>
      <p:sp>
        <p:nvSpPr>
          <p:cNvPr id="3" name="Espaço Reservado para Texto 2"/>
          <p:cNvSpPr>
            <a:spLocks noGrp="1"/>
          </p:cNvSpPr>
          <p:nvPr>
            <p:ph type="body" idx="1"/>
          </p:nvPr>
        </p:nvSpPr>
        <p:spPr>
          <a:xfrm>
            <a:off x="1152633" y="1813301"/>
            <a:ext cx="3140397" cy="495945"/>
          </a:xfrm>
          <a:solidFill>
            <a:schemeClr val="accent1">
              <a:lumMod val="60000"/>
              <a:lumOff val="40000"/>
            </a:schemeClr>
          </a:solidFill>
        </p:spPr>
        <p:txBody>
          <a:bodyPr>
            <a:normAutofit/>
          </a:bodyPr>
          <a:lstStyle/>
          <a:p>
            <a:pPr algn="ctr"/>
            <a:r>
              <a:rPr lang="pt-BR" dirty="0" smtClean="0"/>
              <a:t>Regiões principais</a:t>
            </a:r>
            <a:endParaRPr lang="ru-RU" dirty="0"/>
          </a:p>
        </p:txBody>
      </p:sp>
      <p:sp>
        <p:nvSpPr>
          <p:cNvPr id="4" name="Espaço Reservado para Conteúdo 3"/>
          <p:cNvSpPr>
            <a:spLocks noGrp="1"/>
          </p:cNvSpPr>
          <p:nvPr>
            <p:ph sz="half" idx="2"/>
          </p:nvPr>
        </p:nvSpPr>
        <p:spPr>
          <a:xfrm>
            <a:off x="522720" y="2726841"/>
            <a:ext cx="5195886" cy="1658319"/>
          </a:xfrm>
          <a:solidFill>
            <a:schemeClr val="bg2"/>
          </a:solidFill>
        </p:spPr>
        <p:txBody>
          <a:bodyPr/>
          <a:lstStyle/>
          <a:p>
            <a:r>
              <a:rPr lang="pt-BR" dirty="0" smtClean="0"/>
              <a:t>Moçambique</a:t>
            </a:r>
          </a:p>
          <a:p>
            <a:r>
              <a:rPr lang="pt-BR" dirty="0" smtClean="0"/>
              <a:t>Angola</a:t>
            </a:r>
          </a:p>
          <a:p>
            <a:r>
              <a:rPr lang="pt-BR" dirty="0" smtClean="0"/>
              <a:t>Nigéria (Golfo de Benin)</a:t>
            </a:r>
          </a:p>
          <a:p>
            <a:endParaRPr lang="ru-RU" dirty="0"/>
          </a:p>
        </p:txBody>
      </p:sp>
      <p:sp>
        <p:nvSpPr>
          <p:cNvPr id="5" name="Espaço Reservado para Texto 4"/>
          <p:cNvSpPr>
            <a:spLocks noGrp="1"/>
          </p:cNvSpPr>
          <p:nvPr>
            <p:ph type="body" sz="quarter" idx="3"/>
          </p:nvPr>
        </p:nvSpPr>
        <p:spPr>
          <a:xfrm>
            <a:off x="6665711" y="1843465"/>
            <a:ext cx="4196165" cy="499308"/>
          </a:xfrm>
          <a:solidFill>
            <a:schemeClr val="accent1">
              <a:lumMod val="60000"/>
              <a:lumOff val="40000"/>
            </a:schemeClr>
          </a:solidFill>
        </p:spPr>
        <p:txBody>
          <a:bodyPr/>
          <a:lstStyle/>
          <a:p>
            <a:r>
              <a:rPr lang="pt-BR" dirty="0" smtClean="0"/>
              <a:t>Contribuição para culinária</a:t>
            </a:r>
            <a:endParaRPr lang="ru-RU" dirty="0"/>
          </a:p>
        </p:txBody>
      </p:sp>
      <p:sp>
        <p:nvSpPr>
          <p:cNvPr id="6" name="Espaço Reservado para Conteúdo 5"/>
          <p:cNvSpPr>
            <a:spLocks noGrp="1"/>
          </p:cNvSpPr>
          <p:nvPr>
            <p:ph sz="quarter" idx="4"/>
          </p:nvPr>
        </p:nvSpPr>
        <p:spPr>
          <a:xfrm>
            <a:off x="6172200" y="2939082"/>
            <a:ext cx="5183188" cy="3684588"/>
          </a:xfrm>
          <a:solidFill>
            <a:schemeClr val="accent1">
              <a:lumMod val="20000"/>
              <a:lumOff val="80000"/>
            </a:schemeClr>
          </a:solidFill>
        </p:spPr>
        <p:txBody>
          <a:bodyPr>
            <a:normAutofit/>
          </a:bodyPr>
          <a:lstStyle/>
          <a:p>
            <a:pPr marL="0" indent="0">
              <a:buNone/>
            </a:pPr>
            <a:r>
              <a:rPr lang="pt-BR" dirty="0" smtClean="0"/>
              <a:t>Pimentas</a:t>
            </a:r>
            <a:r>
              <a:rPr lang="pt-BR" dirty="0"/>
              <a:t>, leite de coco e azeite de dendê. </a:t>
            </a:r>
            <a:endParaRPr lang="pt-BR" dirty="0" smtClean="0"/>
          </a:p>
          <a:p>
            <a:pPr marL="0" indent="0">
              <a:buNone/>
            </a:pPr>
            <a:r>
              <a:rPr lang="pt-BR" dirty="0" smtClean="0"/>
              <a:t>A criação da feijoada;</a:t>
            </a:r>
          </a:p>
          <a:p>
            <a:pPr marL="0" indent="0">
              <a:buNone/>
            </a:pPr>
            <a:r>
              <a:rPr lang="pt-BR" dirty="0" smtClean="0"/>
              <a:t>Outros </a:t>
            </a:r>
            <a:r>
              <a:rPr lang="pt-BR" dirty="0"/>
              <a:t>pratos </a:t>
            </a:r>
            <a:r>
              <a:rPr lang="pt-BR" dirty="0" smtClean="0"/>
              <a:t>como</a:t>
            </a:r>
            <a:r>
              <a:rPr lang="pt-BR" dirty="0"/>
              <a:t> acarajé, vatapá, caruru e muitos outros são inspirados na cultura africana.</a:t>
            </a:r>
          </a:p>
          <a:p>
            <a:pPr marL="0" indent="0">
              <a:buNone/>
            </a:pPr>
            <a:r>
              <a:rPr lang="pt-BR" dirty="0"/>
              <a:t/>
            </a:r>
            <a:br>
              <a:rPr lang="pt-BR" dirty="0"/>
            </a:br>
            <a:endParaRPr lang="ru-RU" dirty="0"/>
          </a:p>
        </p:txBody>
      </p:sp>
    </p:spTree>
    <p:extLst>
      <p:ext uri="{BB962C8B-B14F-4D97-AF65-F5344CB8AC3E}">
        <p14:creationId xmlns:p14="http://schemas.microsoft.com/office/powerpoint/2010/main" val="201098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96" y="104775"/>
            <a:ext cx="10515600" cy="1325563"/>
          </a:xfrm>
        </p:spPr>
        <p:txBody>
          <a:bodyPr/>
          <a:lstStyle/>
          <a:p>
            <a:pPr algn="ctr"/>
            <a:r>
              <a:rPr lang="pt-BR" dirty="0" smtClean="0"/>
              <a:t>Trabalho escravo</a:t>
            </a:r>
            <a:endParaRPr lang="pt-BR" dirty="0"/>
          </a:p>
        </p:txBody>
      </p:sp>
      <p:sp>
        <p:nvSpPr>
          <p:cNvPr id="3" name="Текст 2"/>
          <p:cNvSpPr>
            <a:spLocks noGrp="1"/>
          </p:cNvSpPr>
          <p:nvPr>
            <p:ph type="body" idx="1"/>
          </p:nvPr>
        </p:nvSpPr>
        <p:spPr>
          <a:xfrm>
            <a:off x="215608" y="1718885"/>
            <a:ext cx="5157787" cy="497642"/>
          </a:xfrm>
        </p:spPr>
        <p:txBody>
          <a:bodyPr/>
          <a:lstStyle/>
          <a:p>
            <a:pPr algn="ctr"/>
            <a:r>
              <a:rPr lang="pt-BR" dirty="0" smtClean="0"/>
              <a:t>Casa Grande</a:t>
            </a:r>
            <a:endParaRPr lang="pt-BR" dirty="0"/>
          </a:p>
        </p:txBody>
      </p:sp>
      <p:sp>
        <p:nvSpPr>
          <p:cNvPr id="5" name="Текст 4"/>
          <p:cNvSpPr>
            <a:spLocks noGrp="1"/>
          </p:cNvSpPr>
          <p:nvPr>
            <p:ph type="body" sz="quarter" idx="3"/>
          </p:nvPr>
        </p:nvSpPr>
        <p:spPr>
          <a:xfrm>
            <a:off x="7722031" y="1718885"/>
            <a:ext cx="2243379" cy="535364"/>
          </a:xfrm>
        </p:spPr>
        <p:txBody>
          <a:bodyPr>
            <a:normAutofit fontScale="92500"/>
          </a:bodyPr>
          <a:lstStyle/>
          <a:p>
            <a:r>
              <a:rPr lang="pt-BR" dirty="0" smtClean="0"/>
              <a:t>Engenho de Cana  </a:t>
            </a:r>
            <a:endParaRPr lang="pt-BR" dirty="0"/>
          </a:p>
        </p:txBody>
      </p:sp>
      <p:pic>
        <p:nvPicPr>
          <p:cNvPr id="8" name="Объект 7"/>
          <p:cNvPicPr>
            <a:picLocks noGrp="1" noChangeAspect="1"/>
          </p:cNvPicPr>
          <p:nvPr>
            <p:ph sz="quarter" idx="4"/>
          </p:nvPr>
        </p:nvPicPr>
        <p:blipFill>
          <a:blip r:embed="rId2"/>
          <a:stretch>
            <a:fillRect/>
          </a:stretch>
        </p:blipFill>
        <p:spPr>
          <a:xfrm>
            <a:off x="6325394" y="2685256"/>
            <a:ext cx="4876800" cy="3870526"/>
          </a:xfrm>
          <a:prstGeom prst="rect">
            <a:avLst/>
          </a:prstGeom>
        </p:spPr>
      </p:pic>
      <p:pic>
        <p:nvPicPr>
          <p:cNvPr id="7" name="Объект 6"/>
          <p:cNvPicPr>
            <a:picLocks noGrp="1" noChangeAspect="1"/>
          </p:cNvPicPr>
          <p:nvPr>
            <p:ph sz="half" idx="2"/>
          </p:nvPr>
        </p:nvPicPr>
        <p:blipFill>
          <a:blip r:embed="rId3"/>
          <a:stretch>
            <a:fillRect/>
          </a:stretch>
        </p:blipFill>
        <p:spPr>
          <a:xfrm>
            <a:off x="407079" y="2505073"/>
            <a:ext cx="5451280" cy="4050709"/>
          </a:xfrm>
          <a:prstGeom prst="rect">
            <a:avLst/>
          </a:prstGeom>
        </p:spPr>
      </p:pic>
    </p:spTree>
    <p:extLst>
      <p:ext uri="{BB962C8B-B14F-4D97-AF65-F5344CB8AC3E}">
        <p14:creationId xmlns:p14="http://schemas.microsoft.com/office/powerpoint/2010/main" val="286512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pt-BR" dirty="0"/>
              <a:t>Aspectos </a:t>
            </a:r>
            <a:r>
              <a:rPr lang="pt-BR" dirty="0" smtClean="0"/>
              <a:t>geográficos</a:t>
            </a:r>
            <a:br>
              <a:rPr lang="pt-BR" dirty="0" smtClean="0"/>
            </a:br>
            <a:r>
              <a:rPr lang="pt-BR" dirty="0" smtClean="0"/>
              <a:t>“Uma terra que se plantando tudo dá”</a:t>
            </a:r>
            <a:endParaRPr lang="pt-BR" dirty="0"/>
          </a:p>
        </p:txBody>
      </p:sp>
      <p:pic>
        <p:nvPicPr>
          <p:cNvPr id="7" name="Espaço Reservado para Conteú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4424" y="2344737"/>
            <a:ext cx="4837416" cy="3684588"/>
          </a:xfrm>
          <a:solidFill>
            <a:schemeClr val="tx1">
              <a:lumMod val="65000"/>
              <a:lumOff val="35000"/>
            </a:schemeClr>
          </a:solidFill>
        </p:spPr>
      </p:pic>
      <p:sp>
        <p:nvSpPr>
          <p:cNvPr id="6" name="Объект 5"/>
          <p:cNvSpPr>
            <a:spLocks noGrp="1"/>
          </p:cNvSpPr>
          <p:nvPr>
            <p:ph sz="quarter" idx="4"/>
          </p:nvPr>
        </p:nvSpPr>
        <p:spPr/>
        <p:txBody>
          <a:bodyPr/>
          <a:lstStyle/>
          <a:p>
            <a:pPr marL="0" indent="0">
              <a:buNone/>
            </a:pPr>
            <a:r>
              <a:rPr lang="pt-BR" dirty="0" smtClean="0"/>
              <a:t>República Federativa do Brasil</a:t>
            </a:r>
          </a:p>
          <a:p>
            <a:pPr marL="0" indent="0">
              <a:buNone/>
            </a:pPr>
            <a:r>
              <a:rPr lang="pt-BR" dirty="0" smtClean="0"/>
              <a:t>5 regiões: norte, nordeste, centro-oeste, Sul, sudeste e Distrito Federal.</a:t>
            </a:r>
          </a:p>
          <a:p>
            <a:pPr marL="0" indent="0">
              <a:buNone/>
            </a:pPr>
            <a:r>
              <a:rPr lang="pt-BR" dirty="0" smtClean="0"/>
              <a:t>190 milhões de habitantes (censo 2010)</a:t>
            </a:r>
            <a:endParaRPr lang="pt-BR" dirty="0"/>
          </a:p>
          <a:p>
            <a:pPr marL="0" indent="0">
              <a:buNone/>
            </a:pPr>
            <a:endParaRPr lang="pt-BR" dirty="0" smtClean="0"/>
          </a:p>
          <a:p>
            <a:pPr marL="0" indent="0">
              <a:buNone/>
            </a:pPr>
            <a:endParaRPr lang="pt-BR" dirty="0"/>
          </a:p>
        </p:txBody>
      </p:sp>
      <p:sp>
        <p:nvSpPr>
          <p:cNvPr id="10" name="CaixaDeTexto 9"/>
          <p:cNvSpPr txBox="1"/>
          <p:nvPr/>
        </p:nvSpPr>
        <p:spPr>
          <a:xfrm>
            <a:off x="938212" y="4410075"/>
            <a:ext cx="352425"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37593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4183" y="227586"/>
            <a:ext cx="3664977" cy="1143226"/>
          </a:xfrm>
          <a:solidFill>
            <a:schemeClr val="accent6">
              <a:lumMod val="60000"/>
              <a:lumOff val="40000"/>
            </a:schemeClr>
          </a:solidFill>
        </p:spPr>
        <p:txBody>
          <a:bodyPr/>
          <a:lstStyle/>
          <a:p>
            <a:r>
              <a:rPr lang="pt-BR" dirty="0" smtClean="0">
                <a:solidFill>
                  <a:schemeClr val="bg1"/>
                </a:solidFill>
              </a:rPr>
              <a:t>Região Norte</a:t>
            </a:r>
            <a:endParaRPr lang="pt-BR" dirty="0">
              <a:solidFill>
                <a:schemeClr val="bg1"/>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7680" y="132911"/>
            <a:ext cx="2800741" cy="1933845"/>
          </a:xfrm>
        </p:spPr>
      </p:pic>
      <p:sp>
        <p:nvSpPr>
          <p:cNvPr id="5" name="Текст 4"/>
          <p:cNvSpPr>
            <a:spLocks noGrp="1"/>
          </p:cNvSpPr>
          <p:nvPr>
            <p:ph type="body" sz="quarter" idx="3"/>
          </p:nvPr>
        </p:nvSpPr>
        <p:spPr>
          <a:xfrm>
            <a:off x="7826644" y="2282945"/>
            <a:ext cx="4194258" cy="901141"/>
          </a:xfrm>
        </p:spPr>
        <p:txBody>
          <a:bodyPr>
            <a:normAutofit fontScale="92500" lnSpcReduction="10000"/>
          </a:bodyPr>
          <a:lstStyle/>
          <a:p>
            <a:r>
              <a:rPr lang="pt-BR" dirty="0" smtClean="0"/>
              <a:t>Estados: Pará, Amazonas, Acre, Roraima, Rondônia, Tocantins e Amapá</a:t>
            </a:r>
            <a:endParaRPr lang="pt-BR" dirty="0"/>
          </a:p>
        </p:txBody>
      </p:sp>
      <p:pic>
        <p:nvPicPr>
          <p:cNvPr id="9" name="Объект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93360" y="3417289"/>
            <a:ext cx="3670123" cy="2996312"/>
          </a:xfrm>
        </p:spPr>
      </p:pic>
      <p:pic>
        <p:nvPicPr>
          <p:cNvPr id="8" name="Рисунок 7"/>
          <p:cNvPicPr>
            <a:picLocks noChangeAspect="1"/>
          </p:cNvPicPr>
          <p:nvPr/>
        </p:nvPicPr>
        <p:blipFill>
          <a:blip r:embed="rId4"/>
          <a:stretch>
            <a:fillRect/>
          </a:stretch>
        </p:blipFill>
        <p:spPr>
          <a:xfrm>
            <a:off x="9236312" y="147693"/>
            <a:ext cx="2651990" cy="201795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28" y="1422427"/>
            <a:ext cx="2918011" cy="2622176"/>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20" y="4476981"/>
            <a:ext cx="3423173" cy="2282115"/>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741" y="3920108"/>
            <a:ext cx="2693743" cy="2937892"/>
          </a:xfrm>
          <a:prstGeom prst="rect">
            <a:avLst/>
          </a:prstGeom>
        </p:spPr>
      </p:pic>
      <p:pic>
        <p:nvPicPr>
          <p:cNvPr id="13" name="Рисунок 12"/>
          <p:cNvPicPr>
            <a:picLocks noChangeAspect="1"/>
          </p:cNvPicPr>
          <p:nvPr/>
        </p:nvPicPr>
        <p:blipFill>
          <a:blip r:embed="rId8"/>
          <a:stretch>
            <a:fillRect/>
          </a:stretch>
        </p:blipFill>
        <p:spPr>
          <a:xfrm>
            <a:off x="3341806" y="1723297"/>
            <a:ext cx="3774678" cy="2093581"/>
          </a:xfrm>
          <a:prstGeom prst="rect">
            <a:avLst/>
          </a:prstGeom>
        </p:spPr>
      </p:pic>
    </p:spTree>
    <p:extLst>
      <p:ext uri="{BB962C8B-B14F-4D97-AF65-F5344CB8AC3E}">
        <p14:creationId xmlns:p14="http://schemas.microsoft.com/office/powerpoint/2010/main" val="231922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4260" y="1"/>
            <a:ext cx="5311588" cy="672352"/>
          </a:xfrm>
          <a:solidFill>
            <a:schemeClr val="accent2">
              <a:lumMod val="40000"/>
              <a:lumOff val="60000"/>
            </a:schemeClr>
          </a:solidFill>
        </p:spPr>
        <p:txBody>
          <a:bodyPr>
            <a:normAutofit fontScale="90000"/>
          </a:bodyPr>
          <a:lstStyle/>
          <a:p>
            <a:r>
              <a:rPr lang="pt-BR" b="1" dirty="0" smtClean="0"/>
              <a:t>Base da culinária nortista</a:t>
            </a:r>
            <a:endParaRPr lang="pt-BR" b="1" dirty="0"/>
          </a:p>
        </p:txBody>
      </p:sp>
      <p:sp>
        <p:nvSpPr>
          <p:cNvPr id="3" name="Текст 2"/>
          <p:cNvSpPr>
            <a:spLocks noGrp="1"/>
          </p:cNvSpPr>
          <p:nvPr>
            <p:ph type="body" idx="1"/>
          </p:nvPr>
        </p:nvSpPr>
        <p:spPr>
          <a:xfrm>
            <a:off x="348592" y="1001339"/>
            <a:ext cx="10851777" cy="1877685"/>
          </a:xfrm>
        </p:spPr>
        <p:txBody>
          <a:bodyPr>
            <a:noAutofit/>
          </a:bodyPr>
          <a:lstStyle/>
          <a:p>
            <a:pPr algn="just"/>
            <a:r>
              <a:rPr lang="pt-BR" b="0" dirty="0" smtClean="0"/>
              <a:t>Mandioca</a:t>
            </a:r>
          </a:p>
          <a:p>
            <a:pPr algn="just"/>
            <a:r>
              <a:rPr lang="pt-BR" b="0" dirty="0" smtClean="0"/>
              <a:t>Peixes: pirarucu</a:t>
            </a:r>
            <a:r>
              <a:rPr lang="pt-BR" b="0" dirty="0"/>
              <a:t>, tucunaré entre </a:t>
            </a:r>
            <a:r>
              <a:rPr lang="pt-BR" b="0" dirty="0" smtClean="0"/>
              <a:t>outros</a:t>
            </a:r>
          </a:p>
          <a:p>
            <a:r>
              <a:rPr lang="pt-BR" b="0" dirty="0" smtClean="0"/>
              <a:t>Frutas da região: o </a:t>
            </a:r>
            <a:r>
              <a:rPr lang="pt-BR" b="0" dirty="0"/>
              <a:t>guaraná, o açaí, o cupuaçu </a:t>
            </a:r>
            <a:r>
              <a:rPr lang="pt-BR" b="0" dirty="0" smtClean="0"/>
              <a:t>, </a:t>
            </a:r>
            <a:r>
              <a:rPr lang="pt-BR" b="0" dirty="0"/>
              <a:t>graviola, urucum(açafrão brasileiro), jambu, e castanha do </a:t>
            </a:r>
            <a:r>
              <a:rPr lang="pt-BR" b="0" dirty="0" smtClean="0"/>
              <a:t>Pará (semente);</a:t>
            </a:r>
            <a:r>
              <a:rPr lang="pt-BR" dirty="0"/>
              <a:t/>
            </a:r>
            <a:br>
              <a:rPr lang="pt-BR" dirty="0"/>
            </a:br>
            <a:r>
              <a:rPr lang="pt-BR" b="0" dirty="0" smtClean="0"/>
              <a:t>Influência portuguesa, porém baseada principalmente na cultura indígena</a:t>
            </a:r>
            <a:r>
              <a:rPr lang="pt-BR" dirty="0" smtClean="0"/>
              <a:t>.</a:t>
            </a:r>
            <a:endParaRPr lang="pt-BR" dirty="0"/>
          </a:p>
        </p:txBody>
      </p:sp>
      <p:sp>
        <p:nvSpPr>
          <p:cNvPr id="5" name="Текст 4"/>
          <p:cNvSpPr>
            <a:spLocks noGrp="1"/>
          </p:cNvSpPr>
          <p:nvPr>
            <p:ph type="body" sz="quarter" idx="3"/>
          </p:nvPr>
        </p:nvSpPr>
        <p:spPr>
          <a:xfrm>
            <a:off x="272206" y="5810390"/>
            <a:ext cx="5183188" cy="823912"/>
          </a:xfrm>
        </p:spPr>
        <p:txBody>
          <a:bodyPr/>
          <a:lstStyle/>
          <a:p>
            <a:r>
              <a:rPr lang="pt-BR" dirty="0" smtClean="0"/>
              <a:t>Ciclo da borracha 1879-1912 / 1942-1945  chegam imigrantes de todo Brasil</a:t>
            </a:r>
            <a:endParaRPr lang="pt-BR"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 y="2967761"/>
            <a:ext cx="2770757" cy="1574800"/>
          </a:xfrm>
          <a:prstGeom prst="rect">
            <a:avLst/>
          </a:prstGeom>
        </p:spPr>
      </p:pic>
      <p:pic>
        <p:nvPicPr>
          <p:cNvPr id="11" name="Рисунок 10"/>
          <p:cNvPicPr>
            <a:picLocks noChangeAspect="1"/>
          </p:cNvPicPr>
          <p:nvPr/>
        </p:nvPicPr>
        <p:blipFill>
          <a:blip r:embed="rId3"/>
          <a:stretch>
            <a:fillRect/>
          </a:stretch>
        </p:blipFill>
        <p:spPr>
          <a:xfrm>
            <a:off x="6241540" y="3221960"/>
            <a:ext cx="2667000" cy="1714500"/>
          </a:xfrm>
          <a:prstGeom prst="rect">
            <a:avLst/>
          </a:prstGeom>
        </p:spPr>
      </p:pic>
      <p:pic>
        <p:nvPicPr>
          <p:cNvPr id="14" name="Рисунок 13"/>
          <p:cNvPicPr>
            <a:picLocks noChangeAspect="1"/>
          </p:cNvPicPr>
          <p:nvPr/>
        </p:nvPicPr>
        <p:blipFill>
          <a:blip r:embed="rId4"/>
          <a:stretch>
            <a:fillRect/>
          </a:stretch>
        </p:blipFill>
        <p:spPr>
          <a:xfrm>
            <a:off x="5685591" y="4759417"/>
            <a:ext cx="2486025" cy="1838325"/>
          </a:xfrm>
          <a:prstGeom prst="rect">
            <a:avLst/>
          </a:prstGeom>
        </p:spPr>
      </p:pic>
      <p:pic>
        <p:nvPicPr>
          <p:cNvPr id="10" name="Рисунок 9"/>
          <p:cNvPicPr>
            <a:picLocks noChangeAspect="1"/>
          </p:cNvPicPr>
          <p:nvPr/>
        </p:nvPicPr>
        <p:blipFill>
          <a:blip r:embed="rId5"/>
          <a:stretch>
            <a:fillRect/>
          </a:stretch>
        </p:blipFill>
        <p:spPr>
          <a:xfrm>
            <a:off x="2752255" y="3399002"/>
            <a:ext cx="3022226" cy="2394837"/>
          </a:xfrm>
          <a:prstGeom prst="rect">
            <a:avLst/>
          </a:prstGeom>
        </p:spPr>
      </p:pic>
      <p:pic>
        <p:nvPicPr>
          <p:cNvPr id="15" name="Рисунок 14"/>
          <p:cNvPicPr>
            <a:picLocks noChangeAspect="1"/>
          </p:cNvPicPr>
          <p:nvPr/>
        </p:nvPicPr>
        <p:blipFill>
          <a:blip r:embed="rId6"/>
          <a:stretch>
            <a:fillRect/>
          </a:stretch>
        </p:blipFill>
        <p:spPr>
          <a:xfrm>
            <a:off x="8524227" y="4408391"/>
            <a:ext cx="1847850" cy="2466975"/>
          </a:xfrm>
          <a:prstGeom prst="rect">
            <a:avLst/>
          </a:prstGeom>
        </p:spPr>
      </p:pic>
      <p:pic>
        <p:nvPicPr>
          <p:cNvPr id="12" name="Рисунок 11"/>
          <p:cNvPicPr>
            <a:picLocks noChangeAspect="1"/>
          </p:cNvPicPr>
          <p:nvPr/>
        </p:nvPicPr>
        <p:blipFill>
          <a:blip r:embed="rId7"/>
          <a:stretch>
            <a:fillRect/>
          </a:stretch>
        </p:blipFill>
        <p:spPr>
          <a:xfrm>
            <a:off x="10028791" y="3041861"/>
            <a:ext cx="2143125" cy="2143125"/>
          </a:xfrm>
          <a:prstGeom prst="rect">
            <a:avLst/>
          </a:prstGeom>
        </p:spPr>
      </p:pic>
    </p:spTree>
    <p:extLst>
      <p:ext uri="{BB962C8B-B14F-4D97-AF65-F5344CB8AC3E}">
        <p14:creationId xmlns:p14="http://schemas.microsoft.com/office/powerpoint/2010/main" val="341463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2483" y="1"/>
            <a:ext cx="5668588" cy="930182"/>
          </a:xfrm>
          <a:solidFill>
            <a:schemeClr val="bg2"/>
          </a:solidFill>
        </p:spPr>
        <p:txBody>
          <a:bodyPr/>
          <a:lstStyle/>
          <a:p>
            <a:r>
              <a:rPr lang="pt-BR" dirty="0" smtClean="0"/>
              <a:t>Alguns pratos da região</a:t>
            </a:r>
            <a:endParaRPr lang="pt-BR" dirty="0"/>
          </a:p>
        </p:txBody>
      </p:sp>
      <p:sp>
        <p:nvSpPr>
          <p:cNvPr id="3" name="Текст 2"/>
          <p:cNvSpPr>
            <a:spLocks noGrp="1"/>
          </p:cNvSpPr>
          <p:nvPr>
            <p:ph type="body" idx="1"/>
          </p:nvPr>
        </p:nvSpPr>
        <p:spPr>
          <a:xfrm>
            <a:off x="2265829" y="1070023"/>
            <a:ext cx="1492624" cy="433154"/>
          </a:xfrm>
          <a:solidFill>
            <a:schemeClr val="accent2">
              <a:lumMod val="40000"/>
              <a:lumOff val="60000"/>
            </a:schemeClr>
          </a:solidFill>
        </p:spPr>
        <p:txBody>
          <a:bodyPr>
            <a:normAutofit/>
          </a:bodyPr>
          <a:lstStyle/>
          <a:p>
            <a:r>
              <a:rPr lang="pt-BR" dirty="0" smtClean="0"/>
              <a:t>Amazonas</a:t>
            </a:r>
            <a:endParaRPr lang="pt-BR" dirty="0"/>
          </a:p>
        </p:txBody>
      </p:sp>
      <p:sp>
        <p:nvSpPr>
          <p:cNvPr id="4" name="Объект 3"/>
          <p:cNvSpPr>
            <a:spLocks noGrp="1"/>
          </p:cNvSpPr>
          <p:nvPr>
            <p:ph sz="half" idx="2"/>
          </p:nvPr>
        </p:nvSpPr>
        <p:spPr>
          <a:xfrm>
            <a:off x="257735" y="1643017"/>
            <a:ext cx="5123329" cy="2196819"/>
          </a:xfrm>
          <a:solidFill>
            <a:schemeClr val="accent3">
              <a:lumMod val="60000"/>
              <a:lumOff val="40000"/>
            </a:schemeClr>
          </a:solidFill>
        </p:spPr>
        <p:txBody>
          <a:bodyPr>
            <a:normAutofit fontScale="77500" lnSpcReduction="20000"/>
          </a:bodyPr>
          <a:lstStyle/>
          <a:p>
            <a:pPr algn="just"/>
            <a:r>
              <a:rPr lang="pt-BR" b="1" dirty="0" smtClean="0"/>
              <a:t>Caldo </a:t>
            </a:r>
            <a:r>
              <a:rPr lang="pt-BR" b="1" dirty="0"/>
              <a:t>de Tambaqui- </a:t>
            </a:r>
            <a:r>
              <a:rPr lang="pt-BR" dirty="0"/>
              <a:t>Muito parecido com o </a:t>
            </a:r>
            <a:r>
              <a:rPr lang="pt-BR" b="1" dirty="0"/>
              <a:t>Tacacá ( um prato típico do estado do  Pará)</a:t>
            </a:r>
            <a:r>
              <a:rPr lang="pt-BR" dirty="0"/>
              <a:t>  é feito com um dos peixes mais comuns na região, esse caldo é uma das receitas típicas e em sua produção leva o tucupi. </a:t>
            </a:r>
          </a:p>
          <a:p>
            <a:pPr algn="just"/>
            <a:r>
              <a:rPr lang="pt-BR" b="1" dirty="0" smtClean="0"/>
              <a:t>Tapioca </a:t>
            </a:r>
            <a:r>
              <a:rPr lang="pt-BR" b="1" dirty="0"/>
              <a:t>de tucumã</a:t>
            </a:r>
            <a:r>
              <a:rPr lang="pt-BR" dirty="0"/>
              <a:t> - </a:t>
            </a:r>
            <a:r>
              <a:rPr lang="pt-BR" dirty="0" smtClean="0"/>
              <a:t>a partir da farinha de tapioca e do fruto do tucumã</a:t>
            </a:r>
            <a:endParaRPr lang="pt-BR" dirty="0"/>
          </a:p>
        </p:txBody>
      </p:sp>
      <p:sp>
        <p:nvSpPr>
          <p:cNvPr id="5" name="Текст 4"/>
          <p:cNvSpPr>
            <a:spLocks noGrp="1"/>
          </p:cNvSpPr>
          <p:nvPr>
            <p:ph type="body" sz="quarter" idx="3"/>
          </p:nvPr>
        </p:nvSpPr>
        <p:spPr>
          <a:xfrm>
            <a:off x="8380553" y="1058468"/>
            <a:ext cx="766482" cy="495604"/>
          </a:xfrm>
          <a:solidFill>
            <a:schemeClr val="accent2">
              <a:lumMod val="40000"/>
              <a:lumOff val="60000"/>
            </a:schemeClr>
          </a:solidFill>
        </p:spPr>
        <p:txBody>
          <a:bodyPr/>
          <a:lstStyle/>
          <a:p>
            <a:r>
              <a:rPr lang="pt-BR" dirty="0" smtClean="0"/>
              <a:t>Pará</a:t>
            </a:r>
            <a:endParaRPr lang="pt-BR" dirty="0"/>
          </a:p>
        </p:txBody>
      </p:sp>
      <p:sp>
        <p:nvSpPr>
          <p:cNvPr id="6" name="Объект 5"/>
          <p:cNvSpPr>
            <a:spLocks noGrp="1"/>
          </p:cNvSpPr>
          <p:nvPr>
            <p:ph sz="quarter" idx="4"/>
          </p:nvPr>
        </p:nvSpPr>
        <p:spPr>
          <a:xfrm>
            <a:off x="6172200" y="1643017"/>
            <a:ext cx="5183188" cy="2084294"/>
          </a:xfrm>
          <a:solidFill>
            <a:schemeClr val="bg1">
              <a:lumMod val="85000"/>
            </a:schemeClr>
          </a:solidFill>
        </p:spPr>
        <p:txBody>
          <a:bodyPr>
            <a:normAutofit fontScale="85000" lnSpcReduction="20000"/>
          </a:bodyPr>
          <a:lstStyle/>
          <a:p>
            <a:pPr algn="just"/>
            <a:r>
              <a:rPr lang="pt-BR" b="1" dirty="0" smtClean="0"/>
              <a:t>Açai </a:t>
            </a:r>
            <a:r>
              <a:rPr lang="pt-BR" b="1" dirty="0"/>
              <a:t>- </a:t>
            </a:r>
            <a:r>
              <a:rPr lang="pt-BR" dirty="0"/>
              <a:t>um fruto de cor roxa, muito utilizado na confecção de alimentos e bebidas no Estado do Pará. </a:t>
            </a:r>
            <a:endParaRPr lang="pt-BR" dirty="0" smtClean="0"/>
          </a:p>
          <a:p>
            <a:pPr algn="just"/>
            <a:r>
              <a:rPr lang="pt-BR" b="1" dirty="0" smtClean="0"/>
              <a:t>2- </a:t>
            </a:r>
            <a:r>
              <a:rPr lang="pt-BR" b="1" dirty="0"/>
              <a:t>Pato no tucupi </a:t>
            </a:r>
            <a:r>
              <a:rPr lang="pt-BR" dirty="0"/>
              <a:t>- Constituído </a:t>
            </a:r>
            <a:r>
              <a:rPr lang="pt-BR" b="1" dirty="0"/>
              <a:t>pato</a:t>
            </a:r>
            <a:r>
              <a:rPr lang="pt-BR" dirty="0"/>
              <a:t>, </a:t>
            </a:r>
            <a:r>
              <a:rPr lang="pt-BR" b="1" dirty="0"/>
              <a:t>tucupi</a:t>
            </a:r>
            <a:r>
              <a:rPr lang="pt-BR" dirty="0"/>
              <a:t> e </a:t>
            </a:r>
            <a:r>
              <a:rPr lang="pt-BR" b="1" dirty="0"/>
              <a:t>jambu</a:t>
            </a:r>
            <a:r>
              <a:rPr lang="pt-BR" dirty="0"/>
              <a:t> ( É uma folha típica  do Pará é companheira inseparável do tucupi</a:t>
            </a:r>
            <a:r>
              <a:rPr lang="pt-BR" dirty="0" smtClean="0"/>
              <a:t>. </a:t>
            </a:r>
            <a:r>
              <a:rPr lang="pt-BR" dirty="0"/>
              <a:t> </a:t>
            </a:r>
          </a:p>
        </p:txBody>
      </p:sp>
      <p:pic>
        <p:nvPicPr>
          <p:cNvPr id="7" name="Рисунок 6"/>
          <p:cNvPicPr>
            <a:picLocks noChangeAspect="1"/>
          </p:cNvPicPr>
          <p:nvPr/>
        </p:nvPicPr>
        <p:blipFill>
          <a:blip r:embed="rId2"/>
          <a:stretch>
            <a:fillRect/>
          </a:stretch>
        </p:blipFill>
        <p:spPr>
          <a:xfrm>
            <a:off x="126205" y="3915405"/>
            <a:ext cx="2819400" cy="1619250"/>
          </a:xfrm>
          <a:prstGeom prst="rect">
            <a:avLst/>
          </a:prstGeom>
        </p:spPr>
      </p:pic>
      <p:pic>
        <p:nvPicPr>
          <p:cNvPr id="8" name="Рисунок 7"/>
          <p:cNvPicPr>
            <a:picLocks noChangeAspect="1"/>
          </p:cNvPicPr>
          <p:nvPr/>
        </p:nvPicPr>
        <p:blipFill rotWithShape="1">
          <a:blip r:embed="rId3"/>
          <a:srcRect l="-1" t="16328" r="229"/>
          <a:stretch/>
        </p:blipFill>
        <p:spPr>
          <a:xfrm>
            <a:off x="3018863" y="4141834"/>
            <a:ext cx="2136402" cy="1791681"/>
          </a:xfrm>
          <a:prstGeom prst="rect">
            <a:avLst/>
          </a:prstGeom>
        </p:spPr>
      </p:pic>
      <p:pic>
        <p:nvPicPr>
          <p:cNvPr id="9" name="Рисунок 8"/>
          <p:cNvPicPr>
            <a:picLocks noChangeAspect="1"/>
          </p:cNvPicPr>
          <p:nvPr/>
        </p:nvPicPr>
        <p:blipFill rotWithShape="1">
          <a:blip r:embed="rId4"/>
          <a:srcRect l="-20398" t="33647" r="17445" b="-10294"/>
          <a:stretch/>
        </p:blipFill>
        <p:spPr>
          <a:xfrm>
            <a:off x="976313" y="5534655"/>
            <a:ext cx="2579032" cy="1401716"/>
          </a:xfrm>
          <a:prstGeom prst="rect">
            <a:avLst/>
          </a:prstGeom>
        </p:spPr>
      </p:pic>
      <p:pic>
        <p:nvPicPr>
          <p:cNvPr id="10" name="Рисунок 9"/>
          <p:cNvPicPr>
            <a:picLocks noChangeAspect="1"/>
          </p:cNvPicPr>
          <p:nvPr/>
        </p:nvPicPr>
        <p:blipFill>
          <a:blip r:embed="rId5"/>
          <a:stretch>
            <a:fillRect/>
          </a:stretch>
        </p:blipFill>
        <p:spPr>
          <a:xfrm>
            <a:off x="6283926" y="3848730"/>
            <a:ext cx="2850499" cy="1752600"/>
          </a:xfrm>
          <a:prstGeom prst="rect">
            <a:avLst/>
          </a:prstGeom>
        </p:spPr>
      </p:pic>
      <p:pic>
        <p:nvPicPr>
          <p:cNvPr id="11" name="Рисунок 10"/>
          <p:cNvPicPr>
            <a:picLocks noChangeAspect="1"/>
          </p:cNvPicPr>
          <p:nvPr/>
        </p:nvPicPr>
        <p:blipFill>
          <a:blip r:embed="rId6"/>
          <a:stretch>
            <a:fillRect/>
          </a:stretch>
        </p:blipFill>
        <p:spPr>
          <a:xfrm>
            <a:off x="9272775" y="4725030"/>
            <a:ext cx="2486025" cy="1838325"/>
          </a:xfrm>
          <a:prstGeom prst="rect">
            <a:avLst/>
          </a:prstGeom>
        </p:spPr>
      </p:pic>
    </p:spTree>
    <p:extLst>
      <p:ext uri="{BB962C8B-B14F-4D97-AF65-F5344CB8AC3E}">
        <p14:creationId xmlns:p14="http://schemas.microsoft.com/office/powerpoint/2010/main" val="392689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1742" y="251795"/>
            <a:ext cx="3907024" cy="1325563"/>
          </a:xfrm>
          <a:solidFill>
            <a:schemeClr val="accent1">
              <a:lumMod val="75000"/>
            </a:schemeClr>
          </a:solidFill>
          <a:ln>
            <a:solidFill>
              <a:schemeClr val="bg1"/>
            </a:solidFill>
          </a:ln>
        </p:spPr>
        <p:txBody>
          <a:bodyPr/>
          <a:lstStyle/>
          <a:p>
            <a:r>
              <a:rPr lang="pt-BR" dirty="0" smtClean="0">
                <a:solidFill>
                  <a:schemeClr val="bg1"/>
                </a:solidFill>
              </a:rPr>
              <a:t>Região Nordeste</a:t>
            </a:r>
            <a:endParaRPr lang="ru-RU" dirty="0">
              <a:solidFill>
                <a:schemeClr val="bg1"/>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2958" y="13803"/>
            <a:ext cx="1447312" cy="1801549"/>
          </a:xfrm>
        </p:spPr>
      </p:pic>
      <p:sp>
        <p:nvSpPr>
          <p:cNvPr id="5" name="Espaço Reservado para Texto 4"/>
          <p:cNvSpPr>
            <a:spLocks noGrp="1"/>
          </p:cNvSpPr>
          <p:nvPr>
            <p:ph type="body" sz="quarter" idx="3"/>
          </p:nvPr>
        </p:nvSpPr>
        <p:spPr/>
        <p:txBody>
          <a:bodyPr>
            <a:normAutofit fontScale="92500" lnSpcReduction="20000"/>
          </a:bodyPr>
          <a:lstStyle/>
          <a:p>
            <a:r>
              <a:rPr lang="pt-BR" dirty="0" smtClean="0"/>
              <a:t>Estados: Bahia, Piauí, Rio Grande do Norte, Pernambuco, Alagoas, Sergipe, Maranhão, Ceará, Paraíba.</a:t>
            </a:r>
            <a:endParaRPr lang="ru-RU" dirty="0"/>
          </a:p>
        </p:txBody>
      </p:sp>
      <p:pic>
        <p:nvPicPr>
          <p:cNvPr id="8" name="Рисунок 7"/>
          <p:cNvPicPr>
            <a:picLocks noChangeAspect="1"/>
          </p:cNvPicPr>
          <p:nvPr/>
        </p:nvPicPr>
        <p:blipFill>
          <a:blip r:embed="rId3"/>
          <a:stretch>
            <a:fillRect/>
          </a:stretch>
        </p:blipFill>
        <p:spPr>
          <a:xfrm>
            <a:off x="9224682" y="13804"/>
            <a:ext cx="2650355" cy="2018681"/>
          </a:xfrm>
          <a:prstGeom prst="rect">
            <a:avLst/>
          </a:prstGeom>
        </p:spPr>
      </p:pic>
      <p:pic>
        <p:nvPicPr>
          <p:cNvPr id="12" name="Объект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954231" y="2952080"/>
            <a:ext cx="3759564" cy="2501154"/>
          </a:xfr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482" y="1844395"/>
            <a:ext cx="3334210" cy="2218765"/>
          </a:xfrm>
          <a:prstGeom prst="rect">
            <a:avLst/>
          </a:prstGeom>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6596" y="2369603"/>
            <a:ext cx="3344300" cy="2225480"/>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98" y="4221621"/>
            <a:ext cx="3416394" cy="2273455"/>
          </a:xfrm>
          <a:prstGeom prst="rect">
            <a:avLst/>
          </a:prstGeom>
        </p:spPr>
      </p:pic>
      <p:pic>
        <p:nvPicPr>
          <p:cNvPr id="16" name="Рисунок 15"/>
          <p:cNvPicPr>
            <a:picLocks noChangeAspect="1"/>
          </p:cNvPicPr>
          <p:nvPr/>
        </p:nvPicPr>
        <p:blipFill>
          <a:blip r:embed="rId8"/>
          <a:stretch>
            <a:fillRect/>
          </a:stretch>
        </p:blipFill>
        <p:spPr>
          <a:xfrm>
            <a:off x="7924335" y="4731668"/>
            <a:ext cx="3747712" cy="2061984"/>
          </a:xfrm>
          <a:prstGeom prst="rect">
            <a:avLst/>
          </a:prstGeom>
        </p:spPr>
      </p:pic>
    </p:spTree>
    <p:extLst>
      <p:ext uri="{BB962C8B-B14F-4D97-AF65-F5344CB8AC3E}">
        <p14:creationId xmlns:p14="http://schemas.microsoft.com/office/powerpoint/2010/main" val="253976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6064" y="378573"/>
            <a:ext cx="6892271" cy="939240"/>
          </a:xfrm>
          <a:solidFill>
            <a:schemeClr val="accent1">
              <a:lumMod val="40000"/>
              <a:lumOff val="60000"/>
            </a:schemeClr>
          </a:solidFill>
        </p:spPr>
        <p:txBody>
          <a:bodyPr/>
          <a:lstStyle/>
          <a:p>
            <a:r>
              <a:rPr lang="pt-BR" dirty="0" smtClean="0"/>
              <a:t>Base da culinária nordestina</a:t>
            </a:r>
            <a:endParaRPr lang="pt-BR" dirty="0"/>
          </a:p>
        </p:txBody>
      </p:sp>
      <p:sp>
        <p:nvSpPr>
          <p:cNvPr id="3" name="Текст 2"/>
          <p:cNvSpPr>
            <a:spLocks noGrp="1"/>
          </p:cNvSpPr>
          <p:nvPr>
            <p:ph type="body" idx="1"/>
          </p:nvPr>
        </p:nvSpPr>
        <p:spPr>
          <a:xfrm>
            <a:off x="1364538" y="1468766"/>
            <a:ext cx="8909330" cy="823912"/>
          </a:xfrm>
          <a:solidFill>
            <a:schemeClr val="accent2">
              <a:lumMod val="20000"/>
              <a:lumOff val="80000"/>
            </a:schemeClr>
          </a:solidFill>
        </p:spPr>
        <p:txBody>
          <a:bodyPr>
            <a:normAutofit/>
          </a:bodyPr>
          <a:lstStyle/>
          <a:p>
            <a:r>
              <a:rPr lang="pt-BR" dirty="0"/>
              <a:t>Principais ingredientes: </a:t>
            </a:r>
            <a:r>
              <a:rPr lang="pt-BR" b="0" dirty="0"/>
              <a:t>Azeite de dendê, mandioca , leite de coco, gengibre, milho , camarão e caranguejo</a:t>
            </a:r>
          </a:p>
        </p:txBody>
      </p:sp>
      <p:sp>
        <p:nvSpPr>
          <p:cNvPr id="4" name="Объект 3"/>
          <p:cNvSpPr>
            <a:spLocks noGrp="1"/>
          </p:cNvSpPr>
          <p:nvPr>
            <p:ph sz="half" idx="2"/>
          </p:nvPr>
        </p:nvSpPr>
        <p:spPr>
          <a:xfrm>
            <a:off x="599503" y="2616667"/>
            <a:ext cx="5219700" cy="2316910"/>
          </a:xfrm>
          <a:solidFill>
            <a:schemeClr val="accent1">
              <a:lumMod val="40000"/>
              <a:lumOff val="60000"/>
            </a:schemeClr>
          </a:solidFill>
        </p:spPr>
        <p:txBody>
          <a:bodyPr>
            <a:noAutofit/>
          </a:bodyPr>
          <a:lstStyle/>
          <a:p>
            <a:pPr marL="0" indent="0" algn="just">
              <a:buNone/>
            </a:pPr>
            <a:r>
              <a:rPr lang="pt-BR" sz="2400" dirty="0" smtClean="0"/>
              <a:t>O Clima tropical </a:t>
            </a:r>
            <a:r>
              <a:rPr lang="pt-BR" sz="2400" dirty="0"/>
              <a:t>na costa e semiárido no </a:t>
            </a:r>
            <a:r>
              <a:rPr lang="pt-BR" sz="2400" dirty="0" smtClean="0"/>
              <a:t>interior influencia a </a:t>
            </a:r>
            <a:r>
              <a:rPr lang="pt-BR" sz="2400" dirty="0"/>
              <a:t>culinária nordestina. </a:t>
            </a:r>
            <a:r>
              <a:rPr lang="pt-BR" sz="2400" dirty="0" smtClean="0"/>
              <a:t>No </a:t>
            </a:r>
            <a:r>
              <a:rPr lang="pt-BR" sz="2400" dirty="0"/>
              <a:t>sertão </a:t>
            </a:r>
            <a:r>
              <a:rPr lang="pt-BR" sz="2400" dirty="0" smtClean="0"/>
              <a:t>nordestino a </a:t>
            </a:r>
            <a:r>
              <a:rPr lang="pt-BR" sz="2400" dirty="0"/>
              <a:t>carne do </a:t>
            </a:r>
            <a:r>
              <a:rPr lang="pt-BR" sz="2400" dirty="0" smtClean="0"/>
              <a:t>sol, o </a:t>
            </a:r>
            <a:r>
              <a:rPr lang="pt-BR" sz="2400" dirty="0"/>
              <a:t>Baião de </a:t>
            </a:r>
            <a:r>
              <a:rPr lang="pt-BR" sz="2400" dirty="0" smtClean="0"/>
              <a:t>dois e </a:t>
            </a:r>
            <a:r>
              <a:rPr lang="pt-BR" sz="2400" dirty="0"/>
              <a:t>os pratos feitos com raízes como a mandioca </a:t>
            </a:r>
            <a:r>
              <a:rPr lang="pt-BR" sz="2400" dirty="0" smtClean="0"/>
              <a:t>frita são tradição. No litoral pratos feitos a base de peixes e frutos do mar. </a:t>
            </a:r>
            <a:endParaRPr lang="pt-BR" sz="2400" dirty="0"/>
          </a:p>
        </p:txBody>
      </p:sp>
      <p:sp>
        <p:nvSpPr>
          <p:cNvPr id="6" name="Объект 5"/>
          <p:cNvSpPr>
            <a:spLocks noGrp="1"/>
          </p:cNvSpPr>
          <p:nvPr>
            <p:ph sz="quarter" idx="4"/>
          </p:nvPr>
        </p:nvSpPr>
        <p:spPr>
          <a:xfrm>
            <a:off x="6347012" y="2616667"/>
            <a:ext cx="5183188" cy="1367678"/>
          </a:xfrm>
          <a:solidFill>
            <a:schemeClr val="tx2">
              <a:lumMod val="40000"/>
              <a:lumOff val="60000"/>
            </a:schemeClr>
          </a:solidFill>
        </p:spPr>
        <p:txBody>
          <a:bodyPr/>
          <a:lstStyle/>
          <a:p>
            <a:r>
              <a:rPr lang="pt-BR" dirty="0"/>
              <a:t>Pratos típicos : acarajé, paçoca, quindim, baião de dois , doce de caju , tapioca, cuscuz , cocada</a:t>
            </a:r>
          </a:p>
        </p:txBody>
      </p:sp>
      <p:pic>
        <p:nvPicPr>
          <p:cNvPr id="8" name="Рисунок 7"/>
          <p:cNvPicPr>
            <a:picLocks noChangeAspect="1"/>
          </p:cNvPicPr>
          <p:nvPr/>
        </p:nvPicPr>
        <p:blipFill>
          <a:blip r:embed="rId2"/>
          <a:stretch>
            <a:fillRect/>
          </a:stretch>
        </p:blipFill>
        <p:spPr>
          <a:xfrm>
            <a:off x="6172199" y="4624948"/>
            <a:ext cx="2952750" cy="1746437"/>
          </a:xfrm>
          <a:prstGeom prst="rect">
            <a:avLst/>
          </a:prstGeom>
        </p:spPr>
      </p:pic>
      <p:pic>
        <p:nvPicPr>
          <p:cNvPr id="9" name="Рисунок 8"/>
          <p:cNvPicPr>
            <a:picLocks noChangeAspect="1"/>
          </p:cNvPicPr>
          <p:nvPr/>
        </p:nvPicPr>
        <p:blipFill>
          <a:blip r:embed="rId3"/>
          <a:stretch>
            <a:fillRect/>
          </a:stretch>
        </p:blipFill>
        <p:spPr>
          <a:xfrm>
            <a:off x="8910825" y="4062039"/>
            <a:ext cx="2619375" cy="1743075"/>
          </a:xfrm>
          <a:prstGeom prst="rect">
            <a:avLst/>
          </a:prstGeom>
        </p:spPr>
      </p:pic>
      <p:pic>
        <p:nvPicPr>
          <p:cNvPr id="10" name="Рисунок 9"/>
          <p:cNvPicPr>
            <a:picLocks noChangeAspect="1"/>
          </p:cNvPicPr>
          <p:nvPr/>
        </p:nvPicPr>
        <p:blipFill>
          <a:blip r:embed="rId4"/>
          <a:stretch>
            <a:fillRect/>
          </a:stretch>
        </p:blipFill>
        <p:spPr>
          <a:xfrm>
            <a:off x="1760723" y="5045169"/>
            <a:ext cx="2619375" cy="1743075"/>
          </a:xfrm>
          <a:prstGeom prst="rect">
            <a:avLst/>
          </a:prstGeom>
        </p:spPr>
      </p:pic>
    </p:spTree>
    <p:extLst>
      <p:ext uri="{BB962C8B-B14F-4D97-AF65-F5344CB8AC3E}">
        <p14:creationId xmlns:p14="http://schemas.microsoft.com/office/powerpoint/2010/main" val="172983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133365-9593-499F-B8B4-4582BF4C3106}"/>
              </a:ext>
            </a:extLst>
          </p:cNvPr>
          <p:cNvSpPr>
            <a:spLocks noGrp="1"/>
          </p:cNvSpPr>
          <p:nvPr>
            <p:ph type="title"/>
          </p:nvPr>
        </p:nvSpPr>
        <p:spPr>
          <a:xfrm>
            <a:off x="2559085" y="310509"/>
            <a:ext cx="2073893" cy="894211"/>
          </a:xfrm>
          <a:solidFill>
            <a:schemeClr val="accent6">
              <a:lumMod val="20000"/>
              <a:lumOff val="80000"/>
            </a:schemeClr>
          </a:solidFill>
        </p:spPr>
        <p:txBody>
          <a:bodyPr/>
          <a:lstStyle/>
          <a:p>
            <a:r>
              <a:rPr lang="pt-BR" dirty="0"/>
              <a:t>Cultura</a:t>
            </a:r>
            <a:endParaRPr lang="ru-RU" dirty="0"/>
          </a:p>
        </p:txBody>
      </p:sp>
      <p:sp>
        <p:nvSpPr>
          <p:cNvPr id="4" name="Объект 3">
            <a:extLst>
              <a:ext uri="{FF2B5EF4-FFF2-40B4-BE49-F238E27FC236}">
                <a16:creationId xmlns="" xmlns:a16="http://schemas.microsoft.com/office/drawing/2014/main" id="{D1DA8F32-57C4-476E-82A2-BF8EE5144A09}"/>
              </a:ext>
            </a:extLst>
          </p:cNvPr>
          <p:cNvSpPr>
            <a:spLocks noGrp="1"/>
          </p:cNvSpPr>
          <p:nvPr>
            <p:ph sz="half" idx="2"/>
          </p:nvPr>
        </p:nvSpPr>
        <p:spPr>
          <a:xfrm>
            <a:off x="612516" y="1549455"/>
            <a:ext cx="5402152" cy="2080647"/>
          </a:xfrm>
          <a:solidFill>
            <a:schemeClr val="tx2">
              <a:lumMod val="75000"/>
            </a:schemeClr>
          </a:solidFill>
        </p:spPr>
        <p:txBody>
          <a:bodyPr>
            <a:normAutofit fontScale="77500" lnSpcReduction="20000"/>
          </a:bodyPr>
          <a:lstStyle/>
          <a:p>
            <a:pPr marL="0" indent="0" algn="just">
              <a:buNone/>
            </a:pPr>
            <a:r>
              <a:rPr lang="pt-BR" dirty="0">
                <a:solidFill>
                  <a:schemeClr val="bg1"/>
                </a:solidFill>
              </a:rPr>
              <a:t>Todo aquele complexo que inclui o </a:t>
            </a:r>
            <a:r>
              <a:rPr lang="pt-BR" sz="4000" dirty="0">
                <a:solidFill>
                  <a:schemeClr val="bg1"/>
                </a:solidFill>
              </a:rPr>
              <a:t>conhecimento,</a:t>
            </a:r>
            <a:r>
              <a:rPr lang="pt-BR" dirty="0">
                <a:solidFill>
                  <a:schemeClr val="bg1"/>
                </a:solidFill>
              </a:rPr>
              <a:t> as </a:t>
            </a:r>
            <a:r>
              <a:rPr lang="pt-BR" sz="4000" dirty="0">
                <a:solidFill>
                  <a:schemeClr val="bg1"/>
                </a:solidFill>
              </a:rPr>
              <a:t>crenças</a:t>
            </a:r>
            <a:r>
              <a:rPr lang="pt-BR" dirty="0">
                <a:solidFill>
                  <a:schemeClr val="bg1"/>
                </a:solidFill>
              </a:rPr>
              <a:t>, a </a:t>
            </a:r>
            <a:r>
              <a:rPr lang="pt-BR" sz="4000" dirty="0">
                <a:solidFill>
                  <a:schemeClr val="bg1"/>
                </a:solidFill>
              </a:rPr>
              <a:t>arte</a:t>
            </a:r>
            <a:r>
              <a:rPr lang="pt-BR" dirty="0">
                <a:solidFill>
                  <a:schemeClr val="bg1"/>
                </a:solidFill>
              </a:rPr>
              <a:t>, a </a:t>
            </a:r>
            <a:r>
              <a:rPr lang="pt-BR" sz="4000" dirty="0">
                <a:solidFill>
                  <a:schemeClr val="bg1"/>
                </a:solidFill>
              </a:rPr>
              <a:t>moral, </a:t>
            </a:r>
            <a:r>
              <a:rPr lang="pt-BR" dirty="0">
                <a:solidFill>
                  <a:schemeClr val="bg1"/>
                </a:solidFill>
              </a:rPr>
              <a:t>a </a:t>
            </a:r>
            <a:r>
              <a:rPr lang="pt-BR" sz="4000" dirty="0">
                <a:solidFill>
                  <a:schemeClr val="bg1"/>
                </a:solidFill>
              </a:rPr>
              <a:t>lei</a:t>
            </a:r>
            <a:r>
              <a:rPr lang="pt-BR" dirty="0">
                <a:solidFill>
                  <a:schemeClr val="bg1"/>
                </a:solidFill>
              </a:rPr>
              <a:t>, os </a:t>
            </a:r>
            <a:r>
              <a:rPr lang="pt-BR" sz="4000" dirty="0">
                <a:solidFill>
                  <a:schemeClr val="bg1"/>
                </a:solidFill>
              </a:rPr>
              <a:t>costumes </a:t>
            </a:r>
            <a:r>
              <a:rPr lang="pt-BR" dirty="0">
                <a:solidFill>
                  <a:schemeClr val="bg1"/>
                </a:solidFill>
              </a:rPr>
              <a:t>e </a:t>
            </a:r>
            <a:r>
              <a:rPr lang="pt-BR" sz="4000" dirty="0">
                <a:solidFill>
                  <a:schemeClr val="bg1"/>
                </a:solidFill>
              </a:rPr>
              <a:t>todos os outros hábitos e capacidades adquiridos pelo homem</a:t>
            </a:r>
            <a:r>
              <a:rPr lang="pt-BR" dirty="0">
                <a:solidFill>
                  <a:schemeClr val="bg1"/>
                </a:solidFill>
              </a:rPr>
              <a:t> como membro de uma </a:t>
            </a:r>
            <a:r>
              <a:rPr lang="pt-BR" sz="4000" dirty="0">
                <a:solidFill>
                  <a:schemeClr val="bg1"/>
                </a:solidFill>
              </a:rPr>
              <a:t>sociedade</a:t>
            </a:r>
            <a:r>
              <a:rPr lang="pt-BR" dirty="0">
                <a:solidFill>
                  <a:schemeClr val="bg1"/>
                </a:solidFill>
              </a:rPr>
              <a:t>. </a:t>
            </a:r>
            <a:endParaRPr lang="ru-RU" dirty="0">
              <a:solidFill>
                <a:schemeClr val="bg1"/>
              </a:solidFill>
            </a:endParaRPr>
          </a:p>
        </p:txBody>
      </p:sp>
      <p:sp>
        <p:nvSpPr>
          <p:cNvPr id="5" name="Текст 4">
            <a:extLst>
              <a:ext uri="{FF2B5EF4-FFF2-40B4-BE49-F238E27FC236}">
                <a16:creationId xmlns="" xmlns:a16="http://schemas.microsoft.com/office/drawing/2014/main" id="{1EDEAA0E-E912-43E8-B9FF-D2C6CD86D753}"/>
              </a:ext>
            </a:extLst>
          </p:cNvPr>
          <p:cNvSpPr>
            <a:spLocks noGrp="1"/>
          </p:cNvSpPr>
          <p:nvPr>
            <p:ph type="body" sz="quarter" idx="3"/>
          </p:nvPr>
        </p:nvSpPr>
        <p:spPr>
          <a:xfrm>
            <a:off x="2559085" y="3920221"/>
            <a:ext cx="2636875" cy="527419"/>
          </a:xfrm>
        </p:spPr>
        <p:txBody>
          <a:bodyPr/>
          <a:lstStyle/>
          <a:p>
            <a:r>
              <a:rPr lang="pt-BR" dirty="0"/>
              <a:t>Edward B. Taylor</a:t>
            </a:r>
            <a:endParaRPr lang="ru-RU" dirty="0"/>
          </a:p>
        </p:txBody>
      </p:sp>
      <p:sp>
        <p:nvSpPr>
          <p:cNvPr id="6" name="Объект 5">
            <a:extLst>
              <a:ext uri="{FF2B5EF4-FFF2-40B4-BE49-F238E27FC236}">
                <a16:creationId xmlns="" xmlns:a16="http://schemas.microsoft.com/office/drawing/2014/main" id="{BC215614-3984-4895-9635-28828DAEE250}"/>
              </a:ext>
            </a:extLst>
          </p:cNvPr>
          <p:cNvSpPr>
            <a:spLocks noGrp="1"/>
          </p:cNvSpPr>
          <p:nvPr>
            <p:ph sz="quarter" idx="4"/>
          </p:nvPr>
        </p:nvSpPr>
        <p:spPr>
          <a:xfrm>
            <a:off x="6528483" y="705072"/>
            <a:ext cx="4678141" cy="3357673"/>
          </a:xfrm>
        </p:spPr>
        <p:txBody>
          <a:bodyPr>
            <a:noAutofit/>
          </a:bodyPr>
          <a:lstStyle/>
          <a:p>
            <a:r>
              <a:rPr lang="pt-BR" sz="2400" dirty="0"/>
              <a:t>Cultura organizacional</a:t>
            </a:r>
          </a:p>
          <a:p>
            <a:pPr marL="0" indent="0">
              <a:buNone/>
            </a:pPr>
            <a:r>
              <a:rPr lang="pt-BR" sz="2400" dirty="0"/>
              <a:t>(corporações, empresas)</a:t>
            </a:r>
          </a:p>
          <a:p>
            <a:r>
              <a:rPr lang="pt-BR" sz="2400" dirty="0">
                <a:highlight>
                  <a:srgbClr val="00FFFF"/>
                </a:highlight>
              </a:rPr>
              <a:t>Cultura popular</a:t>
            </a:r>
          </a:p>
          <a:p>
            <a:pPr marL="0" indent="0">
              <a:buNone/>
            </a:pPr>
            <a:r>
              <a:rPr lang="pt-BR" sz="2400" dirty="0"/>
              <a:t>(dança, música, artes)</a:t>
            </a:r>
          </a:p>
          <a:p>
            <a:r>
              <a:rPr lang="pt-BR" sz="2400" dirty="0"/>
              <a:t>Cultura filosófica</a:t>
            </a:r>
          </a:p>
          <a:p>
            <a:pPr marL="0" indent="0">
              <a:buNone/>
            </a:pPr>
            <a:r>
              <a:rPr lang="pt-BR" sz="2400" dirty="0"/>
              <a:t>(pensamento humano)</a:t>
            </a:r>
          </a:p>
          <a:p>
            <a:r>
              <a:rPr lang="pt-BR" sz="2400" dirty="0"/>
              <a:t>Cultura antropológica</a:t>
            </a:r>
          </a:p>
          <a:p>
            <a:pPr marL="0" indent="0">
              <a:buNone/>
            </a:pPr>
            <a:r>
              <a:rPr lang="pt-BR" sz="2400" dirty="0"/>
              <a:t>Padrões aprendidos e desenvolvidos </a:t>
            </a:r>
          </a:p>
          <a:p>
            <a:pPr marL="0" indent="0">
              <a:buNone/>
            </a:pPr>
            <a:r>
              <a:rPr lang="pt-BR" sz="2400" dirty="0"/>
              <a:t>Devido a experiências, relacionamentos e ambientes.</a:t>
            </a:r>
          </a:p>
          <a:p>
            <a:endParaRPr lang="ru-RU" sz="2400" dirty="0"/>
          </a:p>
        </p:txBody>
      </p:sp>
      <p:sp>
        <p:nvSpPr>
          <p:cNvPr id="8" name="TextBox 7">
            <a:extLst>
              <a:ext uri="{FF2B5EF4-FFF2-40B4-BE49-F238E27FC236}">
                <a16:creationId xmlns="" xmlns:a16="http://schemas.microsoft.com/office/drawing/2014/main" id="{3826D84C-1B22-4E30-9031-6CA5C5D32C71}"/>
              </a:ext>
            </a:extLst>
          </p:cNvPr>
          <p:cNvSpPr txBox="1"/>
          <p:nvPr/>
        </p:nvSpPr>
        <p:spPr>
          <a:xfrm>
            <a:off x="3070114" y="4893210"/>
            <a:ext cx="2892055" cy="646331"/>
          </a:xfrm>
          <a:prstGeom prst="rect">
            <a:avLst/>
          </a:prstGeom>
          <a:noFill/>
        </p:spPr>
        <p:txBody>
          <a:bodyPr wrap="square" rtlCol="0">
            <a:spAutoFit/>
          </a:bodyPr>
          <a:lstStyle/>
          <a:p>
            <a:pPr marL="285750" indent="-285750">
              <a:buFont typeface="Wingdings" panose="05000000000000000000" pitchFamily="2" charset="2"/>
              <a:buChar char="q"/>
            </a:pPr>
            <a:r>
              <a:rPr lang="pt-BR" dirty="0"/>
              <a:t>Cumulativa</a:t>
            </a:r>
          </a:p>
          <a:p>
            <a:pPr marL="285750" indent="-285750">
              <a:buFont typeface="Wingdings" panose="05000000000000000000" pitchFamily="2" charset="2"/>
              <a:buChar char="q"/>
            </a:pPr>
            <a:r>
              <a:rPr lang="pt-BR" dirty="0"/>
              <a:t>Sujeita a transformações</a:t>
            </a:r>
            <a:endParaRPr lang="ru-RU" dirty="0"/>
          </a:p>
        </p:txBody>
      </p:sp>
      <p:cxnSp>
        <p:nvCxnSpPr>
          <p:cNvPr id="14" name="Соединитель: уступ 13">
            <a:extLst>
              <a:ext uri="{FF2B5EF4-FFF2-40B4-BE49-F238E27FC236}">
                <a16:creationId xmlns="" xmlns:a16="http://schemas.microsoft.com/office/drawing/2014/main" id="{D2207B38-BC05-4E62-B7E7-BE8058E7621D}"/>
              </a:ext>
            </a:extLst>
          </p:cNvPr>
          <p:cNvCxnSpPr>
            <a:cxnSpLocks/>
          </p:cNvCxnSpPr>
          <p:nvPr/>
        </p:nvCxnSpPr>
        <p:spPr>
          <a:xfrm rot="16200000" flipH="1">
            <a:off x="9592541" y="2219009"/>
            <a:ext cx="2650653" cy="1825254"/>
          </a:xfrm>
          <a:prstGeom prst="bentConnector3">
            <a:avLst>
              <a:gd name="adj1" fmla="val 50000"/>
            </a:avLst>
          </a:prstGeom>
          <a:ln>
            <a:solidFill>
              <a:schemeClr val="accent1">
                <a:alpha val="9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 xmlns:a16="http://schemas.microsoft.com/office/drawing/2014/main" id="{8516E973-DF60-42EE-91CA-897F7C248A5F}"/>
              </a:ext>
            </a:extLst>
          </p:cNvPr>
          <p:cNvCxnSpPr/>
          <p:nvPr/>
        </p:nvCxnSpPr>
        <p:spPr>
          <a:xfrm>
            <a:off x="9367284" y="1806307"/>
            <a:ext cx="637955" cy="0"/>
          </a:xfrm>
          <a:prstGeom prst="straightConnector1">
            <a:avLst/>
          </a:prstGeom>
          <a:ln>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 xmlns:a16="http://schemas.microsoft.com/office/drawing/2014/main" id="{6F19EDDD-D984-4FF3-A308-3C0756F57A3B}"/>
              </a:ext>
            </a:extLst>
          </p:cNvPr>
          <p:cNvCxnSpPr/>
          <p:nvPr/>
        </p:nvCxnSpPr>
        <p:spPr>
          <a:xfrm flipH="1">
            <a:off x="10685723" y="4536587"/>
            <a:ext cx="1144772" cy="1021613"/>
          </a:xfrm>
          <a:prstGeom prst="straightConnector1">
            <a:avLst/>
          </a:prstGeom>
          <a:ln cap="rn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FC890893-190D-4401-9D64-4B23437CF319}"/>
              </a:ext>
            </a:extLst>
          </p:cNvPr>
          <p:cNvSpPr txBox="1"/>
          <p:nvPr/>
        </p:nvSpPr>
        <p:spPr>
          <a:xfrm>
            <a:off x="7470260" y="5141416"/>
            <a:ext cx="2556243" cy="1200329"/>
          </a:xfrm>
          <a:prstGeom prst="rect">
            <a:avLst/>
          </a:prstGeom>
          <a:solidFill>
            <a:schemeClr val="accent6">
              <a:lumMod val="20000"/>
              <a:lumOff val="80000"/>
            </a:schemeClr>
          </a:solidFill>
        </p:spPr>
        <p:txBody>
          <a:bodyPr wrap="square" rtlCol="0">
            <a:spAutoFit/>
          </a:bodyPr>
          <a:lstStyle/>
          <a:p>
            <a:pPr algn="ctr"/>
            <a:r>
              <a:rPr lang="pt-BR" sz="3600" dirty="0"/>
              <a:t>Arte Culinária</a:t>
            </a:r>
            <a:endParaRPr lang="ru-RU" sz="3600" dirty="0"/>
          </a:p>
        </p:txBody>
      </p:sp>
    </p:spTree>
    <p:extLst>
      <p:ext uri="{BB962C8B-B14F-4D97-AF65-F5344CB8AC3E}">
        <p14:creationId xmlns:p14="http://schemas.microsoft.com/office/powerpoint/2010/main" val="71812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1659" y="102395"/>
            <a:ext cx="5480330" cy="777875"/>
          </a:xfrm>
          <a:solidFill>
            <a:schemeClr val="tx2">
              <a:lumMod val="20000"/>
              <a:lumOff val="80000"/>
            </a:schemeClr>
          </a:solidFill>
        </p:spPr>
        <p:txBody>
          <a:bodyPr/>
          <a:lstStyle/>
          <a:p>
            <a:r>
              <a:rPr lang="pt-BR" dirty="0" smtClean="0"/>
              <a:t>Alguns pratos da região</a:t>
            </a:r>
            <a:endParaRPr lang="pt-BR" dirty="0"/>
          </a:p>
        </p:txBody>
      </p:sp>
      <p:sp>
        <p:nvSpPr>
          <p:cNvPr id="3" name="Текст 2"/>
          <p:cNvSpPr>
            <a:spLocks noGrp="1"/>
          </p:cNvSpPr>
          <p:nvPr>
            <p:ph type="body" idx="1"/>
          </p:nvPr>
        </p:nvSpPr>
        <p:spPr>
          <a:xfrm>
            <a:off x="126254" y="675576"/>
            <a:ext cx="975565" cy="518061"/>
          </a:xfrm>
          <a:solidFill>
            <a:schemeClr val="accent4"/>
          </a:solidFill>
        </p:spPr>
        <p:txBody>
          <a:bodyPr>
            <a:normAutofit/>
          </a:bodyPr>
          <a:lstStyle/>
          <a:p>
            <a:r>
              <a:rPr lang="pt-BR" dirty="0" smtClean="0"/>
              <a:t>Bahia</a:t>
            </a:r>
            <a:endParaRPr lang="pt-BR" dirty="0"/>
          </a:p>
        </p:txBody>
      </p:sp>
      <p:sp>
        <p:nvSpPr>
          <p:cNvPr id="4" name="Объект 3"/>
          <p:cNvSpPr>
            <a:spLocks noGrp="1"/>
          </p:cNvSpPr>
          <p:nvPr>
            <p:ph sz="half" idx="2"/>
          </p:nvPr>
        </p:nvSpPr>
        <p:spPr>
          <a:xfrm>
            <a:off x="126254" y="1261068"/>
            <a:ext cx="5645570" cy="1223469"/>
          </a:xfrm>
          <a:solidFill>
            <a:srgbClr val="FFFF00"/>
          </a:solidFill>
        </p:spPr>
        <p:txBody>
          <a:bodyPr>
            <a:normAutofit fontScale="85000" lnSpcReduction="20000"/>
          </a:bodyPr>
          <a:lstStyle/>
          <a:p>
            <a:pPr marL="0" indent="0" algn="just">
              <a:buNone/>
            </a:pPr>
            <a:r>
              <a:rPr lang="pt-BR" dirty="0"/>
              <a:t>Acarajé - </a:t>
            </a:r>
            <a:r>
              <a:rPr lang="pt-BR" dirty="0" smtClean="0"/>
              <a:t>O </a:t>
            </a:r>
            <a:r>
              <a:rPr lang="pt-BR" dirty="0"/>
              <a:t>prato é feito com massa de feijão fradinho e frito em azeite de </a:t>
            </a:r>
            <a:r>
              <a:rPr lang="pt-BR" dirty="0" smtClean="0"/>
              <a:t>dendê e </a:t>
            </a:r>
            <a:r>
              <a:rPr lang="pt-BR" dirty="0"/>
              <a:t>recheado com camarão, vinagrete, vatapá </a:t>
            </a:r>
            <a:r>
              <a:rPr lang="pt-BR" dirty="0" smtClean="0"/>
              <a:t>e pimenta</a:t>
            </a:r>
            <a:r>
              <a:rPr lang="pt-BR" dirty="0"/>
              <a:t>. </a:t>
            </a:r>
            <a:endParaRPr lang="pt-BR" dirty="0" smtClean="0"/>
          </a:p>
        </p:txBody>
      </p:sp>
      <p:sp>
        <p:nvSpPr>
          <p:cNvPr id="5" name="Текст 4"/>
          <p:cNvSpPr>
            <a:spLocks noGrp="1"/>
          </p:cNvSpPr>
          <p:nvPr>
            <p:ph type="body" sz="quarter" idx="3"/>
          </p:nvPr>
        </p:nvSpPr>
        <p:spPr>
          <a:xfrm>
            <a:off x="10787531" y="857003"/>
            <a:ext cx="1032434" cy="413264"/>
          </a:xfrm>
          <a:solidFill>
            <a:schemeClr val="accent2"/>
          </a:solidFill>
        </p:spPr>
        <p:txBody>
          <a:bodyPr>
            <a:normAutofit lnSpcReduction="10000"/>
          </a:bodyPr>
          <a:lstStyle/>
          <a:p>
            <a:r>
              <a:rPr lang="pt-BR" dirty="0" smtClean="0"/>
              <a:t>Ceará</a:t>
            </a:r>
            <a:endParaRPr lang="pt-BR" dirty="0"/>
          </a:p>
        </p:txBody>
      </p:sp>
      <p:sp>
        <p:nvSpPr>
          <p:cNvPr id="6" name="Объект 5"/>
          <p:cNvSpPr>
            <a:spLocks noGrp="1"/>
          </p:cNvSpPr>
          <p:nvPr>
            <p:ph sz="quarter" idx="4"/>
          </p:nvPr>
        </p:nvSpPr>
        <p:spPr>
          <a:xfrm>
            <a:off x="6040905" y="1348843"/>
            <a:ext cx="5760477" cy="938125"/>
          </a:xfrm>
          <a:solidFill>
            <a:srgbClr val="92D050"/>
          </a:solidFill>
        </p:spPr>
        <p:txBody>
          <a:bodyPr>
            <a:normAutofit fontScale="92500" lnSpcReduction="20000"/>
          </a:bodyPr>
          <a:lstStyle/>
          <a:p>
            <a:pPr marL="0" indent="0" algn="just">
              <a:buNone/>
            </a:pPr>
            <a:r>
              <a:rPr lang="pt-BR" dirty="0"/>
              <a:t>Baião de dois – Feito com o feijão de </a:t>
            </a:r>
            <a:r>
              <a:rPr lang="pt-BR" dirty="0" smtClean="0"/>
              <a:t>corda, </a:t>
            </a:r>
            <a:r>
              <a:rPr lang="pt-BR" dirty="0"/>
              <a:t>arroz, queijo coalho e manteiga da terra. </a:t>
            </a:r>
          </a:p>
        </p:txBody>
      </p:sp>
      <p:sp>
        <p:nvSpPr>
          <p:cNvPr id="10" name="Прямоугольник 9"/>
          <p:cNvSpPr/>
          <p:nvPr/>
        </p:nvSpPr>
        <p:spPr>
          <a:xfrm>
            <a:off x="191085" y="2585823"/>
            <a:ext cx="5580739" cy="1938992"/>
          </a:xfrm>
          <a:prstGeom prst="rect">
            <a:avLst/>
          </a:prstGeom>
          <a:solidFill>
            <a:srgbClr val="00B050"/>
          </a:solidFill>
        </p:spPr>
        <p:txBody>
          <a:bodyPr wrap="square">
            <a:spAutoFit/>
          </a:bodyPr>
          <a:lstStyle/>
          <a:p>
            <a:pPr algn="just"/>
            <a:r>
              <a:rPr lang="pt-BR" sz="2400" dirty="0"/>
              <a:t>Quindim</a:t>
            </a:r>
            <a:r>
              <a:rPr lang="pt-BR" sz="2400" dirty="0" smtClean="0"/>
              <a:t>: É uma adaptação de um doce português. As amêndoas foram substituídas por coco</a:t>
            </a:r>
            <a:r>
              <a:rPr lang="pt-BR" sz="2400" dirty="0"/>
              <a:t>. Seus ingredientes são gema de ovo, açúcar e coco ralado e é muito apreciado na Bahia.</a:t>
            </a:r>
          </a:p>
        </p:txBody>
      </p:sp>
      <p:sp>
        <p:nvSpPr>
          <p:cNvPr id="11" name="TextBox 10"/>
          <p:cNvSpPr txBox="1"/>
          <p:nvPr/>
        </p:nvSpPr>
        <p:spPr>
          <a:xfrm>
            <a:off x="6060515" y="2484538"/>
            <a:ext cx="5759450" cy="2215991"/>
          </a:xfrm>
          <a:prstGeom prst="rect">
            <a:avLst/>
          </a:prstGeom>
          <a:solidFill>
            <a:srgbClr val="FFC000"/>
          </a:solidFill>
        </p:spPr>
        <p:txBody>
          <a:bodyPr wrap="square" rtlCol="0">
            <a:spAutoFit/>
          </a:bodyPr>
          <a:lstStyle/>
          <a:p>
            <a:pPr algn="just"/>
            <a:r>
              <a:rPr lang="pt-BR" sz="2400" dirty="0"/>
              <a:t>Doce de caju </a:t>
            </a:r>
            <a:r>
              <a:rPr lang="pt-BR" sz="2400" dirty="0" smtClean="0"/>
              <a:t>- Esta </a:t>
            </a:r>
            <a:r>
              <a:rPr lang="pt-BR" sz="2400" dirty="0"/>
              <a:t>é uma fruta muito apreciada e que tem em abundância no Ceará, por isso ela tem forte presença na culinária local, principalmente na produção de doces e bebidas</a:t>
            </a:r>
            <a:r>
              <a:rPr lang="pt-BR" dirty="0"/>
              <a:t>.</a:t>
            </a:r>
          </a:p>
          <a:p>
            <a:endParaRPr lang="pt-BR" dirty="0"/>
          </a:p>
        </p:txBody>
      </p:sp>
      <p:pic>
        <p:nvPicPr>
          <p:cNvPr id="12" name="Рисунок 11"/>
          <p:cNvPicPr>
            <a:picLocks noChangeAspect="1"/>
          </p:cNvPicPr>
          <p:nvPr/>
        </p:nvPicPr>
        <p:blipFill>
          <a:blip r:embed="rId2"/>
          <a:stretch>
            <a:fillRect/>
          </a:stretch>
        </p:blipFill>
        <p:spPr>
          <a:xfrm>
            <a:off x="3441625" y="4576114"/>
            <a:ext cx="2466975" cy="1847850"/>
          </a:xfrm>
          <a:prstGeom prst="rect">
            <a:avLst/>
          </a:prstGeom>
        </p:spPr>
      </p:pic>
      <p:pic>
        <p:nvPicPr>
          <p:cNvPr id="13" name="Рисунок 12"/>
          <p:cNvPicPr>
            <a:picLocks noChangeAspect="1"/>
          </p:cNvPicPr>
          <p:nvPr/>
        </p:nvPicPr>
        <p:blipFill>
          <a:blip r:embed="rId3"/>
          <a:stretch>
            <a:fillRect/>
          </a:stretch>
        </p:blipFill>
        <p:spPr>
          <a:xfrm>
            <a:off x="123954" y="4699939"/>
            <a:ext cx="2857500" cy="1600200"/>
          </a:xfrm>
          <a:prstGeom prst="rect">
            <a:avLst/>
          </a:prstGeom>
        </p:spPr>
      </p:pic>
      <p:pic>
        <p:nvPicPr>
          <p:cNvPr id="14" name="Рисунок 13"/>
          <p:cNvPicPr>
            <a:picLocks noChangeAspect="1"/>
          </p:cNvPicPr>
          <p:nvPr/>
        </p:nvPicPr>
        <p:blipFill>
          <a:blip r:embed="rId4"/>
          <a:stretch>
            <a:fillRect/>
          </a:stretch>
        </p:blipFill>
        <p:spPr>
          <a:xfrm>
            <a:off x="6235140" y="4780901"/>
            <a:ext cx="2705100" cy="1685925"/>
          </a:xfrm>
          <a:prstGeom prst="rect">
            <a:avLst/>
          </a:prstGeom>
        </p:spPr>
      </p:pic>
      <p:pic>
        <p:nvPicPr>
          <p:cNvPr id="15" name="Рисунок 14"/>
          <p:cNvPicPr>
            <a:picLocks noChangeAspect="1"/>
          </p:cNvPicPr>
          <p:nvPr/>
        </p:nvPicPr>
        <p:blipFill>
          <a:blip r:embed="rId5"/>
          <a:stretch>
            <a:fillRect/>
          </a:stretch>
        </p:blipFill>
        <p:spPr>
          <a:xfrm>
            <a:off x="9352990" y="4699939"/>
            <a:ext cx="2466975" cy="1847850"/>
          </a:xfrm>
          <a:prstGeom prst="rect">
            <a:avLst/>
          </a:prstGeom>
        </p:spPr>
      </p:pic>
    </p:spTree>
    <p:extLst>
      <p:ext uri="{BB962C8B-B14F-4D97-AF65-F5344CB8AC3E}">
        <p14:creationId xmlns:p14="http://schemas.microsoft.com/office/powerpoint/2010/main" val="333721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199" y="75166"/>
            <a:ext cx="5117259" cy="1325563"/>
          </a:xfrm>
          <a:solidFill>
            <a:schemeClr val="accent4">
              <a:lumMod val="60000"/>
              <a:lumOff val="40000"/>
            </a:schemeClr>
          </a:solidFill>
        </p:spPr>
        <p:txBody>
          <a:bodyPr/>
          <a:lstStyle/>
          <a:p>
            <a:r>
              <a:rPr lang="pt-BR" dirty="0" smtClean="0">
                <a:solidFill>
                  <a:schemeClr val="bg1"/>
                </a:solidFill>
              </a:rPr>
              <a:t>Região centro-oeste</a:t>
            </a:r>
            <a:endParaRPr lang="pt-BR" dirty="0">
              <a:solidFill>
                <a:schemeClr val="bg1"/>
              </a:solidFill>
            </a:endParaRPr>
          </a:p>
        </p:txBody>
      </p:sp>
      <p:pic>
        <p:nvPicPr>
          <p:cNvPr id="8" name="Рисунок 7"/>
          <p:cNvPicPr>
            <a:picLocks noChangeAspect="1"/>
          </p:cNvPicPr>
          <p:nvPr/>
        </p:nvPicPr>
        <p:blipFill>
          <a:blip r:embed="rId2"/>
          <a:stretch>
            <a:fillRect/>
          </a:stretch>
        </p:blipFill>
        <p:spPr>
          <a:xfrm>
            <a:off x="8891470" y="75166"/>
            <a:ext cx="2651990" cy="2017951"/>
          </a:xfrm>
          <a:prstGeom prst="rect">
            <a:avLst/>
          </a:prstGeo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5739" y="250705"/>
            <a:ext cx="1747659" cy="1842412"/>
          </a:xfrm>
        </p:spPr>
      </p:pic>
      <p:sp>
        <p:nvSpPr>
          <p:cNvPr id="5" name="Текст 4"/>
          <p:cNvSpPr>
            <a:spLocks noGrp="1"/>
          </p:cNvSpPr>
          <p:nvPr>
            <p:ph type="body" sz="quarter" idx="3"/>
          </p:nvPr>
        </p:nvSpPr>
        <p:spPr>
          <a:xfrm>
            <a:off x="6185647" y="2033092"/>
            <a:ext cx="5183188" cy="699967"/>
          </a:xfrm>
        </p:spPr>
        <p:txBody>
          <a:bodyPr>
            <a:normAutofit lnSpcReduction="10000"/>
          </a:bodyPr>
          <a:lstStyle/>
          <a:p>
            <a:r>
              <a:rPr lang="pt-BR" dirty="0" smtClean="0"/>
              <a:t>Estados: Goiás, Mato Grosso, Mato Grosso do Sul e Distrito Federal</a:t>
            </a:r>
            <a:endParaRPr lang="pt-BR" dirty="0"/>
          </a:p>
        </p:txBody>
      </p:sp>
      <p:pic>
        <p:nvPicPr>
          <p:cNvPr id="9" name="Объект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06722" y="2764413"/>
            <a:ext cx="3769496" cy="1609725"/>
          </a:xfr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860" y="3835906"/>
            <a:ext cx="3404045" cy="2265237"/>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434" y="1630212"/>
            <a:ext cx="3379684" cy="2205694"/>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3208" y="4535452"/>
            <a:ext cx="3578318" cy="1924050"/>
          </a:xfrm>
          <a:prstGeom prst="rect">
            <a:avLst/>
          </a:prstGeom>
        </p:spPr>
      </p:pic>
      <p:pic>
        <p:nvPicPr>
          <p:cNvPr id="13" name="Рисунок 12"/>
          <p:cNvPicPr>
            <a:picLocks noChangeAspect="1"/>
          </p:cNvPicPr>
          <p:nvPr/>
        </p:nvPicPr>
        <p:blipFill>
          <a:blip r:embed="rId8"/>
          <a:stretch>
            <a:fillRect/>
          </a:stretch>
        </p:blipFill>
        <p:spPr>
          <a:xfrm>
            <a:off x="318211" y="4332473"/>
            <a:ext cx="2628900" cy="1743075"/>
          </a:xfrm>
          <a:prstGeom prst="rect">
            <a:avLst/>
          </a:prstGeom>
        </p:spPr>
      </p:pic>
    </p:spTree>
    <p:extLst>
      <p:ext uri="{BB962C8B-B14F-4D97-AF65-F5344CB8AC3E}">
        <p14:creationId xmlns:p14="http://schemas.microsoft.com/office/powerpoint/2010/main" val="335095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482" y="230654"/>
            <a:ext cx="7833565" cy="831663"/>
          </a:xfrm>
          <a:solidFill>
            <a:schemeClr val="accent4">
              <a:lumMod val="40000"/>
              <a:lumOff val="60000"/>
            </a:schemeClr>
          </a:solidFill>
        </p:spPr>
        <p:txBody>
          <a:bodyPr/>
          <a:lstStyle/>
          <a:p>
            <a:r>
              <a:rPr lang="pt-BR" dirty="0" smtClean="0"/>
              <a:t>Base da culinária do centro-oeste</a:t>
            </a:r>
            <a:endParaRPr lang="pt-BR" dirty="0"/>
          </a:p>
        </p:txBody>
      </p:sp>
      <p:sp>
        <p:nvSpPr>
          <p:cNvPr id="3" name="Текст 2"/>
          <p:cNvSpPr>
            <a:spLocks noGrp="1"/>
          </p:cNvSpPr>
          <p:nvPr>
            <p:ph type="body" idx="1"/>
          </p:nvPr>
        </p:nvSpPr>
        <p:spPr>
          <a:xfrm>
            <a:off x="570846" y="1224803"/>
            <a:ext cx="10065777" cy="823912"/>
          </a:xfrm>
          <a:solidFill>
            <a:schemeClr val="tx2">
              <a:lumMod val="20000"/>
              <a:lumOff val="80000"/>
            </a:schemeClr>
          </a:solidFill>
        </p:spPr>
        <p:txBody>
          <a:bodyPr>
            <a:normAutofit/>
          </a:bodyPr>
          <a:lstStyle/>
          <a:p>
            <a:r>
              <a:rPr lang="pt-BR" dirty="0"/>
              <a:t>Principais ingredientes: Pequi, carne seca, </a:t>
            </a:r>
            <a:r>
              <a:rPr lang="pt-BR" dirty="0" smtClean="0"/>
              <a:t>mandioca, erva-mate, </a:t>
            </a:r>
            <a:r>
              <a:rPr lang="pt-BR" dirty="0"/>
              <a:t>erva </a:t>
            </a:r>
            <a:r>
              <a:rPr lang="pt-BR" dirty="0" smtClean="0"/>
              <a:t>doce e  milho</a:t>
            </a:r>
            <a:endParaRPr lang="pt-BR" dirty="0"/>
          </a:p>
        </p:txBody>
      </p:sp>
      <p:sp>
        <p:nvSpPr>
          <p:cNvPr id="4" name="Объект 3"/>
          <p:cNvSpPr>
            <a:spLocks noGrp="1"/>
          </p:cNvSpPr>
          <p:nvPr>
            <p:ph sz="half" idx="2"/>
          </p:nvPr>
        </p:nvSpPr>
        <p:spPr>
          <a:xfrm>
            <a:off x="432642" y="2508717"/>
            <a:ext cx="5157787" cy="1851772"/>
          </a:xfrm>
        </p:spPr>
        <p:txBody>
          <a:bodyPr>
            <a:normAutofit fontScale="85000" lnSpcReduction="10000"/>
          </a:bodyPr>
          <a:lstStyle/>
          <a:p>
            <a:pPr marL="0" indent="0" algn="just">
              <a:buNone/>
            </a:pPr>
            <a:r>
              <a:rPr lang="pt-BR" dirty="0" smtClean="0"/>
              <a:t>Influências: Culinária africana, portuguesa, </a:t>
            </a:r>
            <a:r>
              <a:rPr lang="pt-BR" dirty="0"/>
              <a:t>italiana e </a:t>
            </a:r>
            <a:r>
              <a:rPr lang="pt-BR" dirty="0" smtClean="0"/>
              <a:t>síria. A </a:t>
            </a:r>
            <a:r>
              <a:rPr lang="pt-BR" dirty="0"/>
              <a:t>forte presença indígena </a:t>
            </a:r>
            <a:r>
              <a:rPr lang="pt-BR" dirty="0" smtClean="0"/>
              <a:t>é vista em pratos </a:t>
            </a:r>
            <a:r>
              <a:rPr lang="pt-BR" dirty="0"/>
              <a:t>preparados com frutas como o Pequi </a:t>
            </a:r>
            <a:r>
              <a:rPr lang="pt-BR" dirty="0" smtClean="0"/>
              <a:t>(fruta </a:t>
            </a:r>
            <a:r>
              <a:rPr lang="pt-BR" dirty="0"/>
              <a:t>de sabor intenso e exótico muito utilizado na culinária da </a:t>
            </a:r>
            <a:r>
              <a:rPr lang="pt-BR" dirty="0" smtClean="0"/>
              <a:t>região).</a:t>
            </a:r>
          </a:p>
        </p:txBody>
      </p:sp>
      <p:sp>
        <p:nvSpPr>
          <p:cNvPr id="6" name="Объект 5"/>
          <p:cNvSpPr>
            <a:spLocks noGrp="1"/>
          </p:cNvSpPr>
          <p:nvPr>
            <p:ph sz="quarter" idx="4"/>
          </p:nvPr>
        </p:nvSpPr>
        <p:spPr>
          <a:xfrm>
            <a:off x="6059488" y="2508717"/>
            <a:ext cx="5715000" cy="1219760"/>
          </a:xfrm>
        </p:spPr>
        <p:txBody>
          <a:bodyPr>
            <a:normAutofit lnSpcReduction="10000"/>
          </a:bodyPr>
          <a:lstStyle/>
          <a:p>
            <a:r>
              <a:rPr lang="pt-BR" dirty="0"/>
              <a:t>Pratos típicos: Arroz com frango e pequi, empadão </a:t>
            </a:r>
            <a:r>
              <a:rPr lang="pt-BR" dirty="0" smtClean="0"/>
              <a:t>goiano, furrundum e </a:t>
            </a:r>
            <a:r>
              <a:rPr lang="pt-BR" dirty="0"/>
              <a:t>galinhada.</a:t>
            </a:r>
          </a:p>
        </p:txBody>
      </p:sp>
      <p:sp>
        <p:nvSpPr>
          <p:cNvPr id="7" name="TextBox 6"/>
          <p:cNvSpPr txBox="1"/>
          <p:nvPr/>
        </p:nvSpPr>
        <p:spPr>
          <a:xfrm>
            <a:off x="570846" y="4639235"/>
            <a:ext cx="5372754" cy="1200329"/>
          </a:xfrm>
          <a:prstGeom prst="rect">
            <a:avLst/>
          </a:prstGeom>
          <a:solidFill>
            <a:schemeClr val="accent6">
              <a:lumMod val="20000"/>
              <a:lumOff val="80000"/>
            </a:schemeClr>
          </a:solidFill>
        </p:spPr>
        <p:txBody>
          <a:bodyPr wrap="square" rtlCol="0">
            <a:spAutoFit/>
          </a:bodyPr>
          <a:lstStyle/>
          <a:p>
            <a:r>
              <a:rPr lang="pt-BR" dirty="0"/>
              <a:t>Além das carnes suínas, bovinas e caprinas, carnes exóticas e peixes típicos da região, como o Pacu, o Pintado e o Dourado  fazem parte da culinária local.</a:t>
            </a:r>
          </a:p>
          <a:p>
            <a:endParaRPr lang="pt-BR" dirty="0"/>
          </a:p>
        </p:txBody>
      </p:sp>
      <p:pic>
        <p:nvPicPr>
          <p:cNvPr id="2050" name="Picture 2" descr="Картинки по запросу &quot;furrundu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378170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rotWithShape="1">
          <a:blip r:embed="rId3"/>
          <a:srcRect b="35608"/>
          <a:stretch/>
        </p:blipFill>
        <p:spPr>
          <a:xfrm>
            <a:off x="9386047" y="3645833"/>
            <a:ext cx="2195418" cy="1058892"/>
          </a:xfrm>
          <a:prstGeom prst="rect">
            <a:avLst/>
          </a:prstGeom>
        </p:spPr>
      </p:pic>
      <p:pic>
        <p:nvPicPr>
          <p:cNvPr id="9" name="Рисунок 8"/>
          <p:cNvPicPr>
            <a:picLocks noChangeAspect="1"/>
          </p:cNvPicPr>
          <p:nvPr/>
        </p:nvPicPr>
        <p:blipFill>
          <a:blip r:embed="rId4"/>
          <a:stretch>
            <a:fillRect/>
          </a:stretch>
        </p:blipFill>
        <p:spPr>
          <a:xfrm>
            <a:off x="9318324" y="4865593"/>
            <a:ext cx="2442716" cy="1465730"/>
          </a:xfrm>
          <a:prstGeom prst="rect">
            <a:avLst/>
          </a:prstGeom>
        </p:spPr>
      </p:pic>
    </p:spTree>
    <p:extLst>
      <p:ext uri="{BB962C8B-B14F-4D97-AF65-F5344CB8AC3E}">
        <p14:creationId xmlns:p14="http://schemas.microsoft.com/office/powerpoint/2010/main" val="3380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5453436" cy="818216"/>
          </a:xfrm>
          <a:solidFill>
            <a:schemeClr val="accent1">
              <a:lumMod val="40000"/>
              <a:lumOff val="60000"/>
            </a:schemeClr>
          </a:solidFill>
        </p:spPr>
        <p:txBody>
          <a:bodyPr/>
          <a:lstStyle/>
          <a:p>
            <a:r>
              <a:rPr lang="pt-BR" dirty="0" smtClean="0"/>
              <a:t>Alguns pratos da região</a:t>
            </a:r>
            <a:endParaRPr lang="pt-BR" dirty="0"/>
          </a:p>
        </p:txBody>
      </p:sp>
      <p:sp>
        <p:nvSpPr>
          <p:cNvPr id="3" name="Текст 2"/>
          <p:cNvSpPr>
            <a:spLocks noGrp="1"/>
          </p:cNvSpPr>
          <p:nvPr>
            <p:ph type="body" idx="1"/>
          </p:nvPr>
        </p:nvSpPr>
        <p:spPr>
          <a:xfrm>
            <a:off x="1001153" y="1372161"/>
            <a:ext cx="2132012" cy="309002"/>
          </a:xfrm>
          <a:solidFill>
            <a:schemeClr val="accent3"/>
          </a:solidFill>
        </p:spPr>
        <p:txBody>
          <a:bodyPr>
            <a:normAutofit fontScale="85000" lnSpcReduction="20000"/>
          </a:bodyPr>
          <a:lstStyle/>
          <a:p>
            <a:r>
              <a:rPr lang="pt-BR" dirty="0" smtClean="0">
                <a:solidFill>
                  <a:schemeClr val="bg1"/>
                </a:solidFill>
              </a:rPr>
              <a:t>Mato Grosso</a:t>
            </a:r>
            <a:endParaRPr lang="pt-BR" dirty="0">
              <a:solidFill>
                <a:schemeClr val="bg1"/>
              </a:solidFill>
            </a:endParaRPr>
          </a:p>
        </p:txBody>
      </p:sp>
      <p:sp>
        <p:nvSpPr>
          <p:cNvPr id="4" name="Объект 3"/>
          <p:cNvSpPr>
            <a:spLocks noGrp="1"/>
          </p:cNvSpPr>
          <p:nvPr>
            <p:ph sz="half" idx="2"/>
          </p:nvPr>
        </p:nvSpPr>
        <p:spPr>
          <a:xfrm>
            <a:off x="174813" y="1869983"/>
            <a:ext cx="5884676" cy="1240901"/>
          </a:xfrm>
          <a:solidFill>
            <a:schemeClr val="accent4">
              <a:lumMod val="20000"/>
              <a:lumOff val="80000"/>
            </a:schemeClr>
          </a:solidFill>
        </p:spPr>
        <p:txBody>
          <a:bodyPr>
            <a:noAutofit/>
          </a:bodyPr>
          <a:lstStyle/>
          <a:p>
            <a:pPr marL="0" indent="0" algn="just">
              <a:buNone/>
            </a:pPr>
            <a:r>
              <a:rPr lang="pt-BR" sz="2000" dirty="0"/>
              <a:t>Galinhada- </a:t>
            </a:r>
            <a:r>
              <a:rPr lang="pt-BR" sz="2000" dirty="0" smtClean="0"/>
              <a:t>É </a:t>
            </a:r>
            <a:r>
              <a:rPr lang="pt-BR" sz="2000" dirty="0"/>
              <a:t>herança dos </a:t>
            </a:r>
            <a:r>
              <a:rPr lang="pt-BR" sz="2000" dirty="0" smtClean="0"/>
              <a:t>portugueses </a:t>
            </a:r>
            <a:r>
              <a:rPr lang="pt-BR" sz="2000" dirty="0"/>
              <a:t>que trouxeram este costume de preparar a galinha ensopada com o arroz</a:t>
            </a:r>
            <a:r>
              <a:rPr lang="pt-BR" sz="2000" dirty="0" smtClean="0"/>
              <a:t>. Este </a:t>
            </a:r>
            <a:r>
              <a:rPr lang="pt-BR" sz="2000" dirty="0"/>
              <a:t>prato é preparado com </a:t>
            </a:r>
            <a:r>
              <a:rPr lang="pt-BR" sz="2000" dirty="0" smtClean="0"/>
              <a:t>frango, arroz, </a:t>
            </a:r>
            <a:r>
              <a:rPr lang="pt-BR" sz="2000" dirty="0"/>
              <a:t>temperos e especiarias</a:t>
            </a:r>
            <a:r>
              <a:rPr lang="pt-BR" sz="2000" dirty="0" smtClean="0"/>
              <a:t>.</a:t>
            </a:r>
          </a:p>
          <a:p>
            <a:pPr marL="0" indent="0" algn="just">
              <a:buNone/>
            </a:pPr>
            <a:endParaRPr lang="pt-BR" sz="2000" dirty="0"/>
          </a:p>
          <a:p>
            <a:pPr marL="0" indent="0" algn="just">
              <a:buNone/>
            </a:pPr>
            <a:r>
              <a:rPr lang="pt-BR" sz="2000" dirty="0" smtClean="0"/>
              <a:t> </a:t>
            </a:r>
            <a:endParaRPr lang="pt-BR" sz="2000" dirty="0"/>
          </a:p>
        </p:txBody>
      </p:sp>
      <p:sp>
        <p:nvSpPr>
          <p:cNvPr id="5" name="Текст 4"/>
          <p:cNvSpPr>
            <a:spLocks noGrp="1"/>
          </p:cNvSpPr>
          <p:nvPr>
            <p:ph type="body" sz="quarter" idx="3"/>
          </p:nvPr>
        </p:nvSpPr>
        <p:spPr>
          <a:xfrm>
            <a:off x="8122021" y="613150"/>
            <a:ext cx="968189" cy="322168"/>
          </a:xfrm>
          <a:solidFill>
            <a:schemeClr val="accent2">
              <a:lumMod val="75000"/>
            </a:schemeClr>
          </a:solidFill>
        </p:spPr>
        <p:txBody>
          <a:bodyPr>
            <a:normAutofit fontScale="85000" lnSpcReduction="20000"/>
          </a:bodyPr>
          <a:lstStyle/>
          <a:p>
            <a:r>
              <a:rPr lang="pt-BR" dirty="0" smtClean="0">
                <a:solidFill>
                  <a:schemeClr val="bg1"/>
                </a:solidFill>
              </a:rPr>
              <a:t>Goiás</a:t>
            </a:r>
            <a:endParaRPr lang="pt-BR" dirty="0">
              <a:solidFill>
                <a:schemeClr val="bg1"/>
              </a:solidFill>
            </a:endParaRPr>
          </a:p>
        </p:txBody>
      </p:sp>
      <p:sp>
        <p:nvSpPr>
          <p:cNvPr id="6" name="Объект 5"/>
          <p:cNvSpPr>
            <a:spLocks noGrp="1"/>
          </p:cNvSpPr>
          <p:nvPr>
            <p:ph sz="quarter" idx="4"/>
          </p:nvPr>
        </p:nvSpPr>
        <p:spPr>
          <a:xfrm>
            <a:off x="6293224" y="1056903"/>
            <a:ext cx="5809129" cy="3410841"/>
          </a:xfrm>
          <a:solidFill>
            <a:schemeClr val="accent1">
              <a:lumMod val="40000"/>
              <a:lumOff val="60000"/>
            </a:schemeClr>
          </a:solidFill>
        </p:spPr>
        <p:txBody>
          <a:bodyPr>
            <a:normAutofit fontScale="70000" lnSpcReduction="20000"/>
          </a:bodyPr>
          <a:lstStyle/>
          <a:p>
            <a:r>
              <a:rPr lang="pt-BR" dirty="0"/>
              <a:t>Bolo de fubá com erva doce </a:t>
            </a:r>
            <a:r>
              <a:rPr lang="pt-BR" dirty="0" smtClean="0"/>
              <a:t>- </a:t>
            </a:r>
            <a:r>
              <a:rPr lang="pt-BR" dirty="0"/>
              <a:t>O fubá é uma farinha de milho fina e excelente para a produção de bolos e outros pratos, sendo que era uma farinha muito mais comum no Brasil colônia, onde não havia plantações de trigo por aqui, além do alto custo da importação da farinha de trigo de Portugal. </a:t>
            </a:r>
            <a:endParaRPr lang="pt-BR" dirty="0" smtClean="0"/>
          </a:p>
          <a:p>
            <a:r>
              <a:rPr lang="pt-BR" dirty="0" smtClean="0"/>
              <a:t>Como </a:t>
            </a:r>
            <a:r>
              <a:rPr lang="pt-BR" dirty="0"/>
              <a:t>a receita era muito comum entre os tropeiros e os mascates da época, ela acabou se popularizando por todo o país, sendo bem comum em áreas interioranas e por isso muito associada às quermesses e festas de São João</a:t>
            </a:r>
            <a:r>
              <a:rPr lang="pt-BR" dirty="0" smtClean="0"/>
              <a:t>.</a:t>
            </a:r>
          </a:p>
          <a:p>
            <a:r>
              <a:rPr lang="pt-BR" dirty="0" smtClean="0"/>
              <a:t> </a:t>
            </a:r>
            <a:r>
              <a:rPr lang="pt-BR" dirty="0"/>
              <a:t>Mas no Estado de Goiás está sobremesa ganhou um ingrediente a mais a erva doce que dar um sabor ainda mais especial.</a:t>
            </a:r>
          </a:p>
        </p:txBody>
      </p:sp>
      <p:sp>
        <p:nvSpPr>
          <p:cNvPr id="7" name="TextBox 6"/>
          <p:cNvSpPr txBox="1"/>
          <p:nvPr/>
        </p:nvSpPr>
        <p:spPr>
          <a:xfrm>
            <a:off x="174813" y="3299704"/>
            <a:ext cx="5884675" cy="1631216"/>
          </a:xfrm>
          <a:prstGeom prst="rect">
            <a:avLst/>
          </a:prstGeom>
          <a:solidFill>
            <a:schemeClr val="accent2">
              <a:lumMod val="60000"/>
              <a:lumOff val="40000"/>
            </a:schemeClr>
          </a:solidFill>
        </p:spPr>
        <p:txBody>
          <a:bodyPr wrap="square" rtlCol="0">
            <a:spAutoFit/>
          </a:bodyPr>
          <a:lstStyle/>
          <a:p>
            <a:pPr algn="just"/>
            <a:r>
              <a:rPr lang="pt-BR" sz="2000" dirty="0"/>
              <a:t>Furrundum </a:t>
            </a:r>
            <a:r>
              <a:rPr lang="pt-BR" sz="2000" dirty="0" smtClean="0"/>
              <a:t>- </a:t>
            </a:r>
            <a:r>
              <a:rPr lang="pt-BR" sz="2000" dirty="0"/>
              <a:t>É feito de cidra ralada ou de mamão verde ralado com rapadura derretida ou mascavo. Porém no Estado do Mato grosso ganha um toque especial com gengibre.</a:t>
            </a:r>
          </a:p>
          <a:p>
            <a:pPr algn="just"/>
            <a:endParaRPr lang="pt-BR" sz="2000" dirty="0"/>
          </a:p>
        </p:txBody>
      </p:sp>
      <p:sp>
        <p:nvSpPr>
          <p:cNvPr id="8" name="AutoShape 2" descr="Картинки по запросу &quot;galinhad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Рисунок 8"/>
          <p:cNvPicPr>
            <a:picLocks noChangeAspect="1"/>
          </p:cNvPicPr>
          <p:nvPr/>
        </p:nvPicPr>
        <p:blipFill>
          <a:blip r:embed="rId2"/>
          <a:stretch>
            <a:fillRect/>
          </a:stretch>
        </p:blipFill>
        <p:spPr>
          <a:xfrm>
            <a:off x="1283867" y="5119740"/>
            <a:ext cx="2667000" cy="1714500"/>
          </a:xfrm>
          <a:prstGeom prst="rect">
            <a:avLst/>
          </a:prstGeom>
        </p:spPr>
      </p:pic>
      <p:pic>
        <p:nvPicPr>
          <p:cNvPr id="10" name="Рисунок 9"/>
          <p:cNvPicPr>
            <a:picLocks noChangeAspect="1"/>
          </p:cNvPicPr>
          <p:nvPr/>
        </p:nvPicPr>
        <p:blipFill>
          <a:blip r:embed="rId3"/>
          <a:stretch>
            <a:fillRect/>
          </a:stretch>
        </p:blipFill>
        <p:spPr>
          <a:xfrm>
            <a:off x="7823385" y="4720380"/>
            <a:ext cx="2533650" cy="1809750"/>
          </a:xfrm>
          <a:prstGeom prst="rect">
            <a:avLst/>
          </a:prstGeom>
        </p:spPr>
      </p:pic>
    </p:spTree>
    <p:extLst>
      <p:ext uri="{BB962C8B-B14F-4D97-AF65-F5344CB8AC3E}">
        <p14:creationId xmlns:p14="http://schemas.microsoft.com/office/powerpoint/2010/main" val="385860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740" y="95029"/>
            <a:ext cx="10515600" cy="1325563"/>
          </a:xfrm>
        </p:spPr>
        <p:txBody>
          <a:bodyPr/>
          <a:lstStyle/>
          <a:p>
            <a:r>
              <a:rPr lang="pt-BR" dirty="0" smtClean="0"/>
              <a:t>Região sudeste</a:t>
            </a:r>
            <a:endParaRPr lang="pt-BR"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9467" y="198659"/>
            <a:ext cx="1973868" cy="1894460"/>
          </a:xfrm>
        </p:spPr>
      </p:pic>
      <p:pic>
        <p:nvPicPr>
          <p:cNvPr id="8" name="Рисунок 7"/>
          <p:cNvPicPr>
            <a:picLocks noChangeAspect="1"/>
          </p:cNvPicPr>
          <p:nvPr/>
        </p:nvPicPr>
        <p:blipFill>
          <a:blip r:embed="rId3"/>
          <a:stretch>
            <a:fillRect/>
          </a:stretch>
        </p:blipFill>
        <p:spPr>
          <a:xfrm>
            <a:off x="9101860" y="383493"/>
            <a:ext cx="2651990" cy="2017951"/>
          </a:xfrm>
          <a:prstGeom prst="rect">
            <a:avLst/>
          </a:prstGeom>
        </p:spPr>
      </p:pic>
      <p:sp>
        <p:nvSpPr>
          <p:cNvPr id="5" name="Текст 4"/>
          <p:cNvSpPr>
            <a:spLocks noGrp="1"/>
          </p:cNvSpPr>
          <p:nvPr>
            <p:ph type="body" sz="quarter" idx="3"/>
          </p:nvPr>
        </p:nvSpPr>
        <p:spPr>
          <a:xfrm>
            <a:off x="6199094" y="1707775"/>
            <a:ext cx="5156294" cy="797299"/>
          </a:xfrm>
        </p:spPr>
        <p:txBody>
          <a:bodyPr/>
          <a:lstStyle/>
          <a:p>
            <a:r>
              <a:rPr lang="pt-BR" dirty="0" smtClean="0"/>
              <a:t>Estados: São Paulo, Rio de Janeiro, Minas Gerais e Espírito Santo</a:t>
            </a:r>
            <a:endParaRPr lang="pt-BR" dirty="0"/>
          </a:p>
        </p:txBody>
      </p:sp>
      <p:pic>
        <p:nvPicPr>
          <p:cNvPr id="9" name="Объект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817659" y="3182845"/>
            <a:ext cx="5183188" cy="3458599"/>
          </a:xfr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66" y="2013511"/>
            <a:ext cx="2619375" cy="1743075"/>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6753" y="4033147"/>
            <a:ext cx="3651717" cy="2446931"/>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2141" y="1518436"/>
            <a:ext cx="3186953" cy="2098823"/>
          </a:xfrm>
          <a:prstGeom prst="rect">
            <a:avLst/>
          </a:prstGeom>
        </p:spPr>
      </p:pic>
    </p:spTree>
    <p:extLst>
      <p:ext uri="{BB962C8B-B14F-4D97-AF65-F5344CB8AC3E}">
        <p14:creationId xmlns:p14="http://schemas.microsoft.com/office/powerpoint/2010/main" val="210297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804769"/>
          </a:xfrm>
          <a:solidFill>
            <a:schemeClr val="bg1">
              <a:lumMod val="95000"/>
            </a:schemeClr>
          </a:solidFill>
        </p:spPr>
        <p:txBody>
          <a:bodyPr/>
          <a:lstStyle/>
          <a:p>
            <a:r>
              <a:rPr lang="pt-BR" dirty="0" smtClean="0"/>
              <a:t>Base da culinária do Sudeste</a:t>
            </a:r>
            <a:endParaRPr lang="pt-BR" dirty="0"/>
          </a:p>
        </p:txBody>
      </p:sp>
      <p:sp>
        <p:nvSpPr>
          <p:cNvPr id="3" name="Текст 2"/>
          <p:cNvSpPr>
            <a:spLocks noGrp="1"/>
          </p:cNvSpPr>
          <p:nvPr>
            <p:ph type="body" idx="1"/>
          </p:nvPr>
        </p:nvSpPr>
        <p:spPr>
          <a:xfrm>
            <a:off x="564963" y="1347741"/>
            <a:ext cx="10567895" cy="823912"/>
          </a:xfrm>
        </p:spPr>
        <p:txBody>
          <a:bodyPr>
            <a:normAutofit/>
          </a:bodyPr>
          <a:lstStyle/>
          <a:p>
            <a:r>
              <a:rPr lang="pt-BR" dirty="0"/>
              <a:t>Principais ingredientes: arroz, feijão, carnes , massas , palmito, mandioca, banana, batatas , polvilho.</a:t>
            </a:r>
          </a:p>
        </p:txBody>
      </p:sp>
      <p:sp>
        <p:nvSpPr>
          <p:cNvPr id="4" name="Объект 3"/>
          <p:cNvSpPr>
            <a:spLocks noGrp="1"/>
          </p:cNvSpPr>
          <p:nvPr>
            <p:ph sz="half" idx="2"/>
          </p:nvPr>
        </p:nvSpPr>
        <p:spPr>
          <a:xfrm>
            <a:off x="302579" y="2491474"/>
            <a:ext cx="5711553" cy="1841266"/>
          </a:xfrm>
        </p:spPr>
        <p:txBody>
          <a:bodyPr>
            <a:normAutofit lnSpcReduction="10000"/>
          </a:bodyPr>
          <a:lstStyle/>
          <a:p>
            <a:r>
              <a:rPr lang="pt-BR" dirty="0" smtClean="0"/>
              <a:t>Influência</a:t>
            </a:r>
            <a:r>
              <a:rPr lang="pt-BR" dirty="0"/>
              <a:t>: Até o século XIX, a cozinha do Sudeste era essencialmente influenciada pelas origens portuguesas, indígenas e </a:t>
            </a:r>
            <a:r>
              <a:rPr lang="pt-BR" dirty="0" smtClean="0"/>
              <a:t>africanas. </a:t>
            </a:r>
          </a:p>
        </p:txBody>
      </p:sp>
      <p:sp>
        <p:nvSpPr>
          <p:cNvPr id="5" name="Текст 4"/>
          <p:cNvSpPr>
            <a:spLocks noGrp="1"/>
          </p:cNvSpPr>
          <p:nvPr>
            <p:ph type="body" sz="quarter" idx="3"/>
          </p:nvPr>
        </p:nvSpPr>
        <p:spPr>
          <a:xfrm>
            <a:off x="7521575" y="1844298"/>
            <a:ext cx="2008094" cy="402428"/>
          </a:xfrm>
          <a:solidFill>
            <a:schemeClr val="accent2">
              <a:lumMod val="20000"/>
              <a:lumOff val="80000"/>
            </a:schemeClr>
          </a:solidFill>
        </p:spPr>
        <p:txBody>
          <a:bodyPr>
            <a:normAutofit lnSpcReduction="10000"/>
          </a:bodyPr>
          <a:lstStyle/>
          <a:p>
            <a:r>
              <a:rPr lang="pt-BR" dirty="0" smtClean="0"/>
              <a:t>Pratos típicos</a:t>
            </a:r>
            <a:endParaRPr lang="pt-BR" dirty="0"/>
          </a:p>
        </p:txBody>
      </p:sp>
      <p:sp>
        <p:nvSpPr>
          <p:cNvPr id="6" name="Объект 5"/>
          <p:cNvSpPr>
            <a:spLocks noGrp="1"/>
          </p:cNvSpPr>
          <p:nvPr>
            <p:ph sz="quarter" idx="4"/>
          </p:nvPr>
        </p:nvSpPr>
        <p:spPr>
          <a:xfrm>
            <a:off x="6244123" y="2550233"/>
            <a:ext cx="5750888" cy="1453918"/>
          </a:xfrm>
        </p:spPr>
        <p:txBody>
          <a:bodyPr/>
          <a:lstStyle/>
          <a:p>
            <a:pPr marL="0" indent="0">
              <a:buNone/>
            </a:pPr>
            <a:r>
              <a:rPr lang="pt-BR" dirty="0"/>
              <a:t>Coxinha , feijoada , moqueca capixaba, feijoada, picadinho Paulista, pão de queijo, brigadeiro.</a:t>
            </a:r>
          </a:p>
        </p:txBody>
      </p:sp>
      <p:pic>
        <p:nvPicPr>
          <p:cNvPr id="9" name="Рисунок 8"/>
          <p:cNvPicPr>
            <a:picLocks noChangeAspect="1"/>
          </p:cNvPicPr>
          <p:nvPr/>
        </p:nvPicPr>
        <p:blipFill>
          <a:blip r:embed="rId2"/>
          <a:stretch>
            <a:fillRect/>
          </a:stretch>
        </p:blipFill>
        <p:spPr>
          <a:xfrm>
            <a:off x="3100507" y="4227204"/>
            <a:ext cx="2847975" cy="1600200"/>
          </a:xfrm>
          <a:prstGeom prst="rect">
            <a:avLst/>
          </a:prstGeom>
        </p:spPr>
      </p:pic>
      <p:pic>
        <p:nvPicPr>
          <p:cNvPr id="10" name="Рисунок 9"/>
          <p:cNvPicPr>
            <a:picLocks noChangeAspect="1"/>
          </p:cNvPicPr>
          <p:nvPr/>
        </p:nvPicPr>
        <p:blipFill>
          <a:blip r:embed="rId3"/>
          <a:stretch>
            <a:fillRect/>
          </a:stretch>
        </p:blipFill>
        <p:spPr>
          <a:xfrm>
            <a:off x="158024" y="4756185"/>
            <a:ext cx="2619375" cy="1743075"/>
          </a:xfrm>
          <a:prstGeom prst="rect">
            <a:avLst/>
          </a:prstGeom>
        </p:spPr>
      </p:pic>
      <p:pic>
        <p:nvPicPr>
          <p:cNvPr id="11" name="Рисунок 10"/>
          <p:cNvPicPr>
            <a:picLocks noChangeAspect="1"/>
          </p:cNvPicPr>
          <p:nvPr/>
        </p:nvPicPr>
        <p:blipFill>
          <a:blip r:embed="rId4"/>
          <a:stretch>
            <a:fillRect/>
          </a:stretch>
        </p:blipFill>
        <p:spPr>
          <a:xfrm>
            <a:off x="6244123" y="4155767"/>
            <a:ext cx="2619375" cy="1743075"/>
          </a:xfrm>
          <a:prstGeom prst="rect">
            <a:avLst/>
          </a:prstGeom>
        </p:spPr>
      </p:pic>
      <p:pic>
        <p:nvPicPr>
          <p:cNvPr id="12" name="Рисунок 11"/>
          <p:cNvPicPr>
            <a:picLocks noChangeAspect="1"/>
          </p:cNvPicPr>
          <p:nvPr/>
        </p:nvPicPr>
        <p:blipFill>
          <a:blip r:embed="rId5"/>
          <a:stretch>
            <a:fillRect/>
          </a:stretch>
        </p:blipFill>
        <p:spPr>
          <a:xfrm>
            <a:off x="9119567" y="4756185"/>
            <a:ext cx="2543174" cy="1743075"/>
          </a:xfrm>
          <a:prstGeom prst="rect">
            <a:avLst/>
          </a:prstGeom>
        </p:spPr>
      </p:pic>
    </p:spTree>
    <p:extLst>
      <p:ext uri="{BB962C8B-B14F-4D97-AF65-F5344CB8AC3E}">
        <p14:creationId xmlns:p14="http://schemas.microsoft.com/office/powerpoint/2010/main" val="221802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6998" y="254363"/>
            <a:ext cx="5036577" cy="616510"/>
          </a:xfrm>
          <a:solidFill>
            <a:schemeClr val="accent6">
              <a:lumMod val="40000"/>
              <a:lumOff val="60000"/>
            </a:schemeClr>
          </a:solidFill>
        </p:spPr>
        <p:txBody>
          <a:bodyPr>
            <a:normAutofit fontScale="90000"/>
          </a:bodyPr>
          <a:lstStyle/>
          <a:p>
            <a:r>
              <a:rPr lang="pt-BR" dirty="0" smtClean="0"/>
              <a:t>Alguns pratos da região</a:t>
            </a:r>
            <a:endParaRPr lang="pt-BR" dirty="0"/>
          </a:p>
        </p:txBody>
      </p:sp>
      <p:sp>
        <p:nvSpPr>
          <p:cNvPr id="3" name="Текст 2"/>
          <p:cNvSpPr>
            <a:spLocks noGrp="1"/>
          </p:cNvSpPr>
          <p:nvPr>
            <p:ph type="body" idx="1"/>
          </p:nvPr>
        </p:nvSpPr>
        <p:spPr>
          <a:xfrm>
            <a:off x="1912642" y="1215702"/>
            <a:ext cx="1599124" cy="425800"/>
          </a:xfrm>
          <a:solidFill>
            <a:schemeClr val="accent6">
              <a:lumMod val="20000"/>
              <a:lumOff val="80000"/>
            </a:schemeClr>
          </a:solidFill>
        </p:spPr>
        <p:txBody>
          <a:bodyPr/>
          <a:lstStyle/>
          <a:p>
            <a:r>
              <a:rPr lang="pt-BR" dirty="0" smtClean="0"/>
              <a:t>São Paulo </a:t>
            </a:r>
            <a:endParaRPr lang="pt-BR" dirty="0"/>
          </a:p>
        </p:txBody>
      </p:sp>
      <p:sp>
        <p:nvSpPr>
          <p:cNvPr id="4" name="Объект 3"/>
          <p:cNvSpPr>
            <a:spLocks noGrp="1"/>
          </p:cNvSpPr>
          <p:nvPr>
            <p:ph sz="half" idx="2"/>
          </p:nvPr>
        </p:nvSpPr>
        <p:spPr>
          <a:xfrm>
            <a:off x="839789" y="2505075"/>
            <a:ext cx="4724103" cy="2097922"/>
          </a:xfrm>
        </p:spPr>
        <p:txBody>
          <a:bodyPr>
            <a:noAutofit/>
          </a:bodyPr>
          <a:lstStyle/>
          <a:p>
            <a:pPr marL="0" indent="0" algn="just">
              <a:buNone/>
            </a:pPr>
            <a:r>
              <a:rPr lang="pt-BR" dirty="0" smtClean="0"/>
              <a:t>A </a:t>
            </a:r>
            <a:r>
              <a:rPr lang="pt-BR" dirty="0"/>
              <a:t>coxinha, tem sua origem no século XIX, na região da Grande São Paulo, no estado de São Paulo. </a:t>
            </a:r>
            <a:r>
              <a:rPr lang="pt-BR" dirty="0" smtClean="0"/>
              <a:t>É uma massa cozida e recheada frango cozido e desfiado. E posteriormente frita.</a:t>
            </a:r>
            <a:endParaRPr lang="pt-BR" dirty="0"/>
          </a:p>
        </p:txBody>
      </p:sp>
      <p:sp>
        <p:nvSpPr>
          <p:cNvPr id="5" name="Текст 4"/>
          <p:cNvSpPr>
            <a:spLocks noGrp="1"/>
          </p:cNvSpPr>
          <p:nvPr>
            <p:ph type="body" sz="quarter" idx="3"/>
          </p:nvPr>
        </p:nvSpPr>
        <p:spPr>
          <a:xfrm>
            <a:off x="7786365" y="1111326"/>
            <a:ext cx="2289875" cy="451178"/>
          </a:xfrm>
          <a:solidFill>
            <a:schemeClr val="accent6">
              <a:lumMod val="20000"/>
              <a:lumOff val="80000"/>
            </a:schemeClr>
          </a:solidFill>
        </p:spPr>
        <p:txBody>
          <a:bodyPr/>
          <a:lstStyle/>
          <a:p>
            <a:r>
              <a:rPr lang="pt-BR" dirty="0" smtClean="0"/>
              <a:t>Rio de Janeiro</a:t>
            </a:r>
            <a:endParaRPr lang="pt-BR" dirty="0"/>
          </a:p>
        </p:txBody>
      </p:sp>
      <p:sp>
        <p:nvSpPr>
          <p:cNvPr id="6" name="Объект 5"/>
          <p:cNvSpPr>
            <a:spLocks noGrp="1"/>
          </p:cNvSpPr>
          <p:nvPr>
            <p:ph sz="quarter" idx="4"/>
          </p:nvPr>
        </p:nvSpPr>
        <p:spPr>
          <a:xfrm>
            <a:off x="6172200" y="2505075"/>
            <a:ext cx="5792492" cy="2361393"/>
          </a:xfrm>
        </p:spPr>
        <p:txBody>
          <a:bodyPr>
            <a:normAutofit/>
          </a:bodyPr>
          <a:lstStyle/>
          <a:p>
            <a:pPr marL="0" indent="0">
              <a:buNone/>
            </a:pPr>
            <a:r>
              <a:rPr lang="pt-BR" dirty="0" smtClean="0"/>
              <a:t>Basicamente </a:t>
            </a:r>
            <a:r>
              <a:rPr lang="pt-BR" dirty="0"/>
              <a:t>feita da mistura de feijão com carne, normalmente acompanhada com arroz. A versão brasileira da iguaria é uma provável adaptação do cozido português. </a:t>
            </a:r>
          </a:p>
        </p:txBody>
      </p:sp>
      <p:pic>
        <p:nvPicPr>
          <p:cNvPr id="7" name="Рисунок 6"/>
          <p:cNvPicPr>
            <a:picLocks noChangeAspect="1"/>
          </p:cNvPicPr>
          <p:nvPr/>
        </p:nvPicPr>
        <p:blipFill>
          <a:blip r:embed="rId2"/>
          <a:stretch>
            <a:fillRect/>
          </a:stretch>
        </p:blipFill>
        <p:spPr>
          <a:xfrm>
            <a:off x="1912642" y="5284922"/>
            <a:ext cx="2561193" cy="1394786"/>
          </a:xfrm>
          <a:prstGeom prst="rect">
            <a:avLst/>
          </a:prstGeom>
        </p:spPr>
      </p:pic>
      <p:pic>
        <p:nvPicPr>
          <p:cNvPr id="8" name="Рисунок 7"/>
          <p:cNvPicPr>
            <a:picLocks noChangeAspect="1"/>
          </p:cNvPicPr>
          <p:nvPr/>
        </p:nvPicPr>
        <p:blipFill>
          <a:blip r:embed="rId3"/>
          <a:stretch>
            <a:fillRect/>
          </a:stretch>
        </p:blipFill>
        <p:spPr>
          <a:xfrm>
            <a:off x="7573902" y="4777398"/>
            <a:ext cx="2714800" cy="1723272"/>
          </a:xfrm>
          <a:prstGeom prst="rect">
            <a:avLst/>
          </a:prstGeom>
        </p:spPr>
      </p:pic>
      <p:sp>
        <p:nvSpPr>
          <p:cNvPr id="9" name="TextBox 8"/>
          <p:cNvSpPr txBox="1"/>
          <p:nvPr/>
        </p:nvSpPr>
        <p:spPr>
          <a:xfrm>
            <a:off x="688276" y="1842456"/>
            <a:ext cx="1622971" cy="461665"/>
          </a:xfrm>
          <a:prstGeom prst="rect">
            <a:avLst/>
          </a:prstGeom>
          <a:solidFill>
            <a:schemeClr val="accent6">
              <a:lumMod val="75000"/>
            </a:schemeClr>
          </a:solidFill>
        </p:spPr>
        <p:txBody>
          <a:bodyPr wrap="square" rtlCol="0">
            <a:spAutoFit/>
          </a:bodyPr>
          <a:lstStyle/>
          <a:p>
            <a:r>
              <a:rPr lang="pt-BR" sz="2400" b="1" dirty="0" smtClean="0">
                <a:solidFill>
                  <a:schemeClr val="bg1"/>
                </a:solidFill>
              </a:rPr>
              <a:t>Coxinha</a:t>
            </a:r>
            <a:endParaRPr lang="pt-BR" sz="2400" b="1" dirty="0">
              <a:solidFill>
                <a:schemeClr val="bg1"/>
              </a:solidFill>
            </a:endParaRPr>
          </a:p>
        </p:txBody>
      </p:sp>
      <p:sp>
        <p:nvSpPr>
          <p:cNvPr id="10" name="TextBox 9"/>
          <p:cNvSpPr txBox="1"/>
          <p:nvPr/>
        </p:nvSpPr>
        <p:spPr>
          <a:xfrm>
            <a:off x="6346705" y="1850312"/>
            <a:ext cx="1357400" cy="461665"/>
          </a:xfrm>
          <a:prstGeom prst="rect">
            <a:avLst/>
          </a:prstGeom>
          <a:solidFill>
            <a:schemeClr val="accent6">
              <a:lumMod val="75000"/>
            </a:schemeClr>
          </a:solidFill>
        </p:spPr>
        <p:txBody>
          <a:bodyPr wrap="square" rtlCol="0">
            <a:spAutoFit/>
          </a:bodyPr>
          <a:lstStyle/>
          <a:p>
            <a:r>
              <a:rPr lang="pt-BR" sz="2400" b="1" dirty="0" smtClean="0">
                <a:solidFill>
                  <a:schemeClr val="bg1"/>
                </a:solidFill>
              </a:rPr>
              <a:t>Feijoada</a:t>
            </a:r>
            <a:endParaRPr lang="pt-BR" sz="2400" b="1" dirty="0">
              <a:solidFill>
                <a:schemeClr val="bg1"/>
              </a:solidFill>
            </a:endParaRPr>
          </a:p>
        </p:txBody>
      </p:sp>
    </p:spTree>
    <p:extLst>
      <p:ext uri="{BB962C8B-B14F-4D97-AF65-F5344CB8AC3E}">
        <p14:creationId xmlns:p14="http://schemas.microsoft.com/office/powerpoint/2010/main" val="2228431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0941" y="262799"/>
            <a:ext cx="10515600" cy="1325563"/>
          </a:xfrm>
        </p:spPr>
        <p:txBody>
          <a:bodyPr/>
          <a:lstStyle/>
          <a:p>
            <a:r>
              <a:rPr lang="pt-BR" dirty="0" smtClean="0"/>
              <a:t>Região Sul</a:t>
            </a:r>
            <a:endParaRPr lang="pt-BR"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4926" y="365125"/>
            <a:ext cx="1124107" cy="1286054"/>
          </a:xfrm>
        </p:spPr>
      </p:pic>
      <p:pic>
        <p:nvPicPr>
          <p:cNvPr id="8" name="Рисунок 7"/>
          <p:cNvPicPr>
            <a:picLocks noChangeAspect="1"/>
          </p:cNvPicPr>
          <p:nvPr/>
        </p:nvPicPr>
        <p:blipFill>
          <a:blip r:embed="rId3"/>
          <a:stretch>
            <a:fillRect/>
          </a:stretch>
        </p:blipFill>
        <p:spPr>
          <a:xfrm>
            <a:off x="9305365" y="134886"/>
            <a:ext cx="2651990" cy="2017951"/>
          </a:xfrm>
          <a:prstGeom prst="rect">
            <a:avLst/>
          </a:prstGeom>
        </p:spPr>
      </p:pic>
      <p:sp>
        <p:nvSpPr>
          <p:cNvPr id="5" name="Текст 4"/>
          <p:cNvSpPr>
            <a:spLocks noGrp="1"/>
          </p:cNvSpPr>
          <p:nvPr>
            <p:ph type="body" sz="quarter" idx="3"/>
          </p:nvPr>
        </p:nvSpPr>
        <p:spPr>
          <a:xfrm>
            <a:off x="6337439" y="1971956"/>
            <a:ext cx="5183188" cy="823912"/>
          </a:xfrm>
        </p:spPr>
        <p:txBody>
          <a:bodyPr/>
          <a:lstStyle/>
          <a:p>
            <a:r>
              <a:rPr lang="pt-BR" dirty="0" smtClean="0"/>
              <a:t>Estados: Paraná, Santa Catarina e Rio Grande do Sul</a:t>
            </a:r>
            <a:endParaRPr lang="pt-BR" dirty="0"/>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6" y="3607453"/>
            <a:ext cx="2291042" cy="3058659"/>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709" y="3077136"/>
            <a:ext cx="4723979" cy="2645428"/>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8880" y="2739144"/>
            <a:ext cx="3787588" cy="3787588"/>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43" y="948018"/>
            <a:ext cx="2769066" cy="2129118"/>
          </a:xfrm>
          <a:prstGeom prst="rect">
            <a:avLst/>
          </a:prstGeom>
        </p:spPr>
      </p:pic>
    </p:spTree>
    <p:extLst>
      <p:ext uri="{BB962C8B-B14F-4D97-AF65-F5344CB8AC3E}">
        <p14:creationId xmlns:p14="http://schemas.microsoft.com/office/powerpoint/2010/main" val="105630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3605" y="211339"/>
            <a:ext cx="6335928" cy="890238"/>
          </a:xfrm>
          <a:solidFill>
            <a:schemeClr val="bg1">
              <a:lumMod val="95000"/>
            </a:schemeClr>
          </a:solidFill>
        </p:spPr>
        <p:txBody>
          <a:bodyPr/>
          <a:lstStyle/>
          <a:p>
            <a:pPr algn="ctr"/>
            <a:r>
              <a:rPr lang="pt-BR" dirty="0" smtClean="0"/>
              <a:t>Base da culinária Sulista</a:t>
            </a:r>
            <a:endParaRPr lang="pt-BR" dirty="0"/>
          </a:p>
        </p:txBody>
      </p:sp>
      <p:sp>
        <p:nvSpPr>
          <p:cNvPr id="3" name="Текст 2"/>
          <p:cNvSpPr>
            <a:spLocks noGrp="1"/>
          </p:cNvSpPr>
          <p:nvPr>
            <p:ph type="body" idx="1"/>
          </p:nvPr>
        </p:nvSpPr>
        <p:spPr>
          <a:xfrm>
            <a:off x="715801" y="1420557"/>
            <a:ext cx="9593450" cy="547365"/>
          </a:xfrm>
          <a:solidFill>
            <a:schemeClr val="accent5">
              <a:lumMod val="50000"/>
            </a:schemeClr>
          </a:solidFill>
        </p:spPr>
        <p:txBody>
          <a:bodyPr>
            <a:normAutofit/>
          </a:bodyPr>
          <a:lstStyle/>
          <a:p>
            <a:r>
              <a:rPr lang="pt-BR" dirty="0">
                <a:solidFill>
                  <a:schemeClr val="bg1"/>
                </a:solidFill>
              </a:rPr>
              <a:t>Principais ingredientes: Carne bovina e </a:t>
            </a:r>
            <a:r>
              <a:rPr lang="pt-BR" dirty="0" smtClean="0">
                <a:solidFill>
                  <a:schemeClr val="bg1"/>
                </a:solidFill>
              </a:rPr>
              <a:t>ovina, </a:t>
            </a:r>
            <a:r>
              <a:rPr lang="pt-BR" dirty="0">
                <a:solidFill>
                  <a:schemeClr val="bg1"/>
                </a:solidFill>
              </a:rPr>
              <a:t>farinha de </a:t>
            </a:r>
            <a:r>
              <a:rPr lang="pt-BR" dirty="0" smtClean="0">
                <a:solidFill>
                  <a:schemeClr val="bg1"/>
                </a:solidFill>
              </a:rPr>
              <a:t>milho, </a:t>
            </a:r>
            <a:r>
              <a:rPr lang="pt-BR" dirty="0">
                <a:solidFill>
                  <a:schemeClr val="bg1"/>
                </a:solidFill>
              </a:rPr>
              <a:t>erva </a:t>
            </a:r>
            <a:r>
              <a:rPr lang="pt-BR" dirty="0" smtClean="0">
                <a:solidFill>
                  <a:schemeClr val="bg1"/>
                </a:solidFill>
              </a:rPr>
              <a:t>mate </a:t>
            </a:r>
            <a:endParaRPr lang="pt-BR" dirty="0">
              <a:solidFill>
                <a:schemeClr val="bg1"/>
              </a:solidFill>
            </a:endParaRPr>
          </a:p>
        </p:txBody>
      </p:sp>
      <p:sp>
        <p:nvSpPr>
          <p:cNvPr id="4" name="Объект 3"/>
          <p:cNvSpPr>
            <a:spLocks noGrp="1"/>
          </p:cNvSpPr>
          <p:nvPr>
            <p:ph sz="half" idx="2"/>
          </p:nvPr>
        </p:nvSpPr>
        <p:spPr>
          <a:xfrm>
            <a:off x="438094" y="2133115"/>
            <a:ext cx="5734105" cy="2516377"/>
          </a:xfrm>
        </p:spPr>
        <p:txBody>
          <a:bodyPr>
            <a:normAutofit lnSpcReduction="10000"/>
          </a:bodyPr>
          <a:lstStyle/>
          <a:p>
            <a:pPr marL="0" indent="0">
              <a:buNone/>
            </a:pPr>
            <a:r>
              <a:rPr lang="pt-BR" dirty="0" smtClean="0"/>
              <a:t>Influência: Espanhóis</a:t>
            </a:r>
            <a:r>
              <a:rPr lang="pt-BR" dirty="0"/>
              <a:t>, portugueses, alemães, </a:t>
            </a:r>
            <a:r>
              <a:rPr lang="pt-BR" dirty="0" smtClean="0"/>
              <a:t>italianos.</a:t>
            </a:r>
            <a:endParaRPr lang="pt-BR" dirty="0"/>
          </a:p>
          <a:p>
            <a:pPr marL="0" indent="0">
              <a:buNone/>
            </a:pPr>
            <a:r>
              <a:rPr lang="pt-BR" dirty="0" smtClean="0"/>
              <a:t>A </a:t>
            </a:r>
            <a:r>
              <a:rPr lang="pt-BR" dirty="0"/>
              <a:t>mistura étnica ocorrida na região </a:t>
            </a:r>
            <a:r>
              <a:rPr lang="pt-BR" dirty="0" smtClean="0"/>
              <a:t>Sul no decorrer dos anos </a:t>
            </a:r>
            <a:r>
              <a:rPr lang="pt-BR" dirty="0"/>
              <a:t>resultou em uma culinária completamente diferente do resto do </a:t>
            </a:r>
            <a:r>
              <a:rPr lang="pt-BR" dirty="0" smtClean="0"/>
              <a:t>país. </a:t>
            </a:r>
          </a:p>
        </p:txBody>
      </p:sp>
      <p:sp>
        <p:nvSpPr>
          <p:cNvPr id="6" name="Объект 5"/>
          <p:cNvSpPr>
            <a:spLocks noGrp="1"/>
          </p:cNvSpPr>
          <p:nvPr>
            <p:ph sz="quarter" idx="4"/>
          </p:nvPr>
        </p:nvSpPr>
        <p:spPr>
          <a:xfrm>
            <a:off x="6172199" y="2133116"/>
            <a:ext cx="5684003" cy="1090532"/>
          </a:xfrm>
        </p:spPr>
        <p:txBody>
          <a:bodyPr/>
          <a:lstStyle/>
          <a:p>
            <a:pPr marL="0" indent="0">
              <a:buNone/>
            </a:pPr>
            <a:r>
              <a:rPr lang="pt-BR" dirty="0"/>
              <a:t>Pratos típicos : Barreado , churrasco, cuca, torta de ricota, joelho de porco</a:t>
            </a:r>
          </a:p>
        </p:txBody>
      </p:sp>
      <p:pic>
        <p:nvPicPr>
          <p:cNvPr id="7" name="Рисунок 6"/>
          <p:cNvPicPr>
            <a:picLocks noChangeAspect="1"/>
          </p:cNvPicPr>
          <p:nvPr/>
        </p:nvPicPr>
        <p:blipFill>
          <a:blip r:embed="rId2"/>
          <a:stretch>
            <a:fillRect/>
          </a:stretch>
        </p:blipFill>
        <p:spPr>
          <a:xfrm>
            <a:off x="839788" y="4666295"/>
            <a:ext cx="2754557" cy="1831408"/>
          </a:xfrm>
          <a:prstGeom prst="rect">
            <a:avLst/>
          </a:prstGeom>
        </p:spPr>
      </p:pic>
      <p:pic>
        <p:nvPicPr>
          <p:cNvPr id="9" name="Рисунок 8"/>
          <p:cNvPicPr>
            <a:picLocks noChangeAspect="1"/>
          </p:cNvPicPr>
          <p:nvPr/>
        </p:nvPicPr>
        <p:blipFill>
          <a:blip r:embed="rId3"/>
          <a:stretch>
            <a:fillRect/>
          </a:stretch>
        </p:blipFill>
        <p:spPr>
          <a:xfrm>
            <a:off x="4926849" y="4427228"/>
            <a:ext cx="2490699" cy="1889527"/>
          </a:xfrm>
          <a:prstGeom prst="rect">
            <a:avLst/>
          </a:prstGeom>
        </p:spPr>
      </p:pic>
      <p:pic>
        <p:nvPicPr>
          <p:cNvPr id="10" name="Рисунок 9"/>
          <p:cNvPicPr>
            <a:picLocks noChangeAspect="1"/>
          </p:cNvPicPr>
          <p:nvPr/>
        </p:nvPicPr>
        <p:blipFill>
          <a:blip r:embed="rId4"/>
          <a:stretch>
            <a:fillRect/>
          </a:stretch>
        </p:blipFill>
        <p:spPr>
          <a:xfrm>
            <a:off x="8587332" y="3892254"/>
            <a:ext cx="2668148" cy="1919610"/>
          </a:xfrm>
          <a:prstGeom prst="rect">
            <a:avLst/>
          </a:prstGeom>
        </p:spPr>
      </p:pic>
    </p:spTree>
    <p:extLst>
      <p:ext uri="{BB962C8B-B14F-4D97-AF65-F5344CB8AC3E}">
        <p14:creationId xmlns:p14="http://schemas.microsoft.com/office/powerpoint/2010/main" val="2252451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3927" y="52389"/>
            <a:ext cx="5738517" cy="990519"/>
          </a:xfrm>
          <a:solidFill>
            <a:schemeClr val="accent1"/>
          </a:solidFill>
        </p:spPr>
        <p:txBody>
          <a:bodyPr/>
          <a:lstStyle/>
          <a:p>
            <a:r>
              <a:rPr lang="pt-BR" dirty="0" smtClean="0">
                <a:solidFill>
                  <a:schemeClr val="bg1"/>
                </a:solidFill>
              </a:rPr>
              <a:t>Alguns pratos da região</a:t>
            </a:r>
            <a:endParaRPr lang="pt-BR" dirty="0">
              <a:solidFill>
                <a:schemeClr val="bg1"/>
              </a:solidFill>
            </a:endParaRPr>
          </a:p>
        </p:txBody>
      </p:sp>
      <p:sp>
        <p:nvSpPr>
          <p:cNvPr id="3" name="Текст 2"/>
          <p:cNvSpPr>
            <a:spLocks noGrp="1"/>
          </p:cNvSpPr>
          <p:nvPr>
            <p:ph type="body" idx="1"/>
          </p:nvPr>
        </p:nvSpPr>
        <p:spPr>
          <a:xfrm>
            <a:off x="839789" y="1269207"/>
            <a:ext cx="3220768" cy="421481"/>
          </a:xfrm>
        </p:spPr>
        <p:txBody>
          <a:bodyPr/>
          <a:lstStyle/>
          <a:p>
            <a:r>
              <a:rPr lang="pt-BR" dirty="0" smtClean="0"/>
              <a:t>Rio Grande do Sul</a:t>
            </a:r>
            <a:endParaRPr lang="pt-BR" dirty="0"/>
          </a:p>
        </p:txBody>
      </p:sp>
      <p:sp>
        <p:nvSpPr>
          <p:cNvPr id="5" name="Текст 4"/>
          <p:cNvSpPr>
            <a:spLocks noGrp="1"/>
          </p:cNvSpPr>
          <p:nvPr>
            <p:ph type="body" sz="quarter" idx="3"/>
          </p:nvPr>
        </p:nvSpPr>
        <p:spPr>
          <a:xfrm>
            <a:off x="7581899" y="725789"/>
            <a:ext cx="2336369" cy="823912"/>
          </a:xfrm>
        </p:spPr>
        <p:txBody>
          <a:bodyPr/>
          <a:lstStyle/>
          <a:p>
            <a:r>
              <a:rPr lang="pt-BR" dirty="0" smtClean="0"/>
              <a:t>Santa Catarina</a:t>
            </a:r>
            <a:endParaRPr lang="pt-BR" dirty="0"/>
          </a:p>
        </p:txBody>
      </p:sp>
      <p:pic>
        <p:nvPicPr>
          <p:cNvPr id="16" name="Объект 15"/>
          <p:cNvPicPr>
            <a:picLocks noGrp="1" noChangeAspect="1"/>
          </p:cNvPicPr>
          <p:nvPr>
            <p:ph sz="quarter" idx="4"/>
          </p:nvPr>
        </p:nvPicPr>
        <p:blipFill>
          <a:blip r:embed="rId2"/>
          <a:stretch>
            <a:fillRect/>
          </a:stretch>
        </p:blipFill>
        <p:spPr>
          <a:xfrm>
            <a:off x="6172199" y="4965916"/>
            <a:ext cx="2819400" cy="1919398"/>
          </a:xfrm>
          <a:prstGeom prst="rect">
            <a:avLst/>
          </a:prstGeom>
        </p:spPr>
      </p:pic>
      <p:sp>
        <p:nvSpPr>
          <p:cNvPr id="7" name="TextBox 6"/>
          <p:cNvSpPr txBox="1"/>
          <p:nvPr/>
        </p:nvSpPr>
        <p:spPr>
          <a:xfrm>
            <a:off x="1043552" y="1808984"/>
            <a:ext cx="1611823" cy="461665"/>
          </a:xfrm>
          <a:prstGeom prst="rect">
            <a:avLst/>
          </a:prstGeom>
          <a:solidFill>
            <a:schemeClr val="accent2">
              <a:lumMod val="40000"/>
              <a:lumOff val="60000"/>
            </a:schemeClr>
          </a:solidFill>
        </p:spPr>
        <p:txBody>
          <a:bodyPr wrap="square" rtlCol="0">
            <a:spAutoFit/>
          </a:bodyPr>
          <a:lstStyle/>
          <a:p>
            <a:r>
              <a:rPr lang="pt-BR" sz="2400" b="1" dirty="0" smtClean="0"/>
              <a:t>Churrasco</a:t>
            </a:r>
            <a:r>
              <a:rPr lang="pt-BR" sz="2400" dirty="0" smtClean="0"/>
              <a:t> </a:t>
            </a:r>
            <a:endParaRPr lang="pt-BR" sz="2400" dirty="0"/>
          </a:p>
        </p:txBody>
      </p:sp>
      <p:sp>
        <p:nvSpPr>
          <p:cNvPr id="8" name="TextBox 7"/>
          <p:cNvSpPr txBox="1"/>
          <p:nvPr/>
        </p:nvSpPr>
        <p:spPr>
          <a:xfrm>
            <a:off x="139483" y="2967334"/>
            <a:ext cx="2014780" cy="461665"/>
          </a:xfrm>
          <a:prstGeom prst="rect">
            <a:avLst/>
          </a:prstGeom>
          <a:solidFill>
            <a:schemeClr val="accent2">
              <a:lumMod val="40000"/>
              <a:lumOff val="60000"/>
            </a:schemeClr>
          </a:solidFill>
        </p:spPr>
        <p:txBody>
          <a:bodyPr wrap="square" rtlCol="0">
            <a:spAutoFit/>
          </a:bodyPr>
          <a:lstStyle/>
          <a:p>
            <a:pPr algn="ctr"/>
            <a:r>
              <a:rPr lang="pt-BR" sz="2400" b="1" dirty="0" smtClean="0"/>
              <a:t>Chimarrão</a:t>
            </a:r>
            <a:r>
              <a:rPr lang="pt-BR" dirty="0" smtClean="0"/>
              <a:t> </a:t>
            </a:r>
            <a:endParaRPr lang="pt-BR" dirty="0"/>
          </a:p>
        </p:txBody>
      </p:sp>
      <p:pic>
        <p:nvPicPr>
          <p:cNvPr id="9" name="Рисунок 8"/>
          <p:cNvPicPr>
            <a:picLocks noChangeAspect="1"/>
          </p:cNvPicPr>
          <p:nvPr/>
        </p:nvPicPr>
        <p:blipFill>
          <a:blip r:embed="rId3"/>
          <a:stretch>
            <a:fillRect/>
          </a:stretch>
        </p:blipFill>
        <p:spPr>
          <a:xfrm>
            <a:off x="456408" y="4360704"/>
            <a:ext cx="2786113" cy="1828959"/>
          </a:xfrm>
          <a:prstGeom prst="rect">
            <a:avLst/>
          </a:prstGeom>
        </p:spPr>
      </p:pic>
      <p:pic>
        <p:nvPicPr>
          <p:cNvPr id="10" name="Рисунок 9"/>
          <p:cNvPicPr>
            <a:picLocks noChangeAspect="1"/>
          </p:cNvPicPr>
          <p:nvPr/>
        </p:nvPicPr>
        <p:blipFill>
          <a:blip r:embed="rId4"/>
          <a:stretch>
            <a:fillRect/>
          </a:stretch>
        </p:blipFill>
        <p:spPr>
          <a:xfrm>
            <a:off x="3363132" y="4360704"/>
            <a:ext cx="2466975" cy="1847850"/>
          </a:xfrm>
          <a:prstGeom prst="rect">
            <a:avLst/>
          </a:prstGeom>
        </p:spPr>
      </p:pic>
      <p:sp>
        <p:nvSpPr>
          <p:cNvPr id="11" name="TextBox 10"/>
          <p:cNvSpPr txBox="1"/>
          <p:nvPr/>
        </p:nvSpPr>
        <p:spPr>
          <a:xfrm>
            <a:off x="6310337" y="1686404"/>
            <a:ext cx="3948193" cy="461665"/>
          </a:xfrm>
          <a:prstGeom prst="rect">
            <a:avLst/>
          </a:prstGeom>
          <a:solidFill>
            <a:schemeClr val="accent2">
              <a:lumMod val="40000"/>
              <a:lumOff val="60000"/>
            </a:schemeClr>
          </a:solidFill>
        </p:spPr>
        <p:txBody>
          <a:bodyPr wrap="square" rtlCol="0">
            <a:spAutoFit/>
          </a:bodyPr>
          <a:lstStyle/>
          <a:p>
            <a:r>
              <a:rPr lang="pt-BR" sz="2400" b="1" dirty="0" smtClean="0"/>
              <a:t>Pirão de farinha de Mandioca</a:t>
            </a:r>
            <a:endParaRPr lang="pt-BR" sz="2400" b="1" dirty="0"/>
          </a:p>
        </p:txBody>
      </p:sp>
      <p:sp>
        <p:nvSpPr>
          <p:cNvPr id="13" name="TextBox 12"/>
          <p:cNvSpPr txBox="1"/>
          <p:nvPr/>
        </p:nvSpPr>
        <p:spPr>
          <a:xfrm>
            <a:off x="6172199" y="3022660"/>
            <a:ext cx="2112235" cy="474866"/>
          </a:xfrm>
          <a:prstGeom prst="rect">
            <a:avLst/>
          </a:prstGeom>
          <a:solidFill>
            <a:schemeClr val="accent2">
              <a:lumMod val="40000"/>
              <a:lumOff val="60000"/>
            </a:schemeClr>
          </a:solidFill>
        </p:spPr>
        <p:txBody>
          <a:bodyPr wrap="square" rtlCol="0">
            <a:spAutoFit/>
          </a:bodyPr>
          <a:lstStyle/>
          <a:p>
            <a:r>
              <a:rPr lang="pt-BR" sz="2400" b="1" dirty="0" smtClean="0"/>
              <a:t>Polenta no fio </a:t>
            </a:r>
            <a:endParaRPr lang="pt-BR" sz="2400" b="1" dirty="0"/>
          </a:p>
        </p:txBody>
      </p:sp>
      <p:pic>
        <p:nvPicPr>
          <p:cNvPr id="17" name="Рисунок 16"/>
          <p:cNvPicPr>
            <a:picLocks noChangeAspect="1"/>
          </p:cNvPicPr>
          <p:nvPr/>
        </p:nvPicPr>
        <p:blipFill>
          <a:blip r:embed="rId5"/>
          <a:stretch>
            <a:fillRect/>
          </a:stretch>
        </p:blipFill>
        <p:spPr>
          <a:xfrm>
            <a:off x="9305333" y="4994652"/>
            <a:ext cx="2619375" cy="1847850"/>
          </a:xfrm>
          <a:prstGeom prst="rect">
            <a:avLst/>
          </a:prstGeom>
        </p:spPr>
      </p:pic>
      <p:sp>
        <p:nvSpPr>
          <p:cNvPr id="18" name="TextBox 17"/>
          <p:cNvSpPr txBox="1"/>
          <p:nvPr/>
        </p:nvSpPr>
        <p:spPr>
          <a:xfrm>
            <a:off x="1314439" y="2387373"/>
            <a:ext cx="4549545" cy="461665"/>
          </a:xfrm>
          <a:prstGeom prst="rect">
            <a:avLst/>
          </a:prstGeom>
          <a:noFill/>
        </p:spPr>
        <p:txBody>
          <a:bodyPr wrap="square" rtlCol="0">
            <a:spAutoFit/>
          </a:bodyPr>
          <a:lstStyle/>
          <a:p>
            <a:r>
              <a:rPr lang="pt-BR" sz="2400" dirty="0" smtClean="0"/>
              <a:t>Carne no espeto assada em brasa</a:t>
            </a:r>
            <a:endParaRPr lang="pt-BR" sz="2400" dirty="0"/>
          </a:p>
        </p:txBody>
      </p:sp>
      <p:sp>
        <p:nvSpPr>
          <p:cNvPr id="19" name="TextBox 18"/>
          <p:cNvSpPr txBox="1"/>
          <p:nvPr/>
        </p:nvSpPr>
        <p:spPr>
          <a:xfrm>
            <a:off x="1460777" y="3515570"/>
            <a:ext cx="4256868" cy="461665"/>
          </a:xfrm>
          <a:prstGeom prst="rect">
            <a:avLst/>
          </a:prstGeom>
          <a:noFill/>
        </p:spPr>
        <p:txBody>
          <a:bodyPr wrap="square" rtlCol="0">
            <a:spAutoFit/>
          </a:bodyPr>
          <a:lstStyle/>
          <a:p>
            <a:r>
              <a:rPr lang="pt-BR" sz="2400" dirty="0" smtClean="0"/>
              <a:t>Bebida amarga de mate</a:t>
            </a:r>
            <a:endParaRPr lang="pt-BR" sz="2400" dirty="0"/>
          </a:p>
        </p:txBody>
      </p:sp>
      <p:sp>
        <p:nvSpPr>
          <p:cNvPr id="20" name="TextBox 19"/>
          <p:cNvSpPr txBox="1"/>
          <p:nvPr/>
        </p:nvSpPr>
        <p:spPr>
          <a:xfrm>
            <a:off x="6718030" y="2180199"/>
            <a:ext cx="5174605" cy="830997"/>
          </a:xfrm>
          <a:prstGeom prst="rect">
            <a:avLst/>
          </a:prstGeom>
          <a:noFill/>
        </p:spPr>
        <p:txBody>
          <a:bodyPr wrap="square" rtlCol="0">
            <a:spAutoFit/>
          </a:bodyPr>
          <a:lstStyle/>
          <a:p>
            <a:r>
              <a:rPr lang="pt-BR" sz="2400" dirty="0" smtClean="0"/>
              <a:t>Caldo de carne com adição de farinha de mandioca para engrossar</a:t>
            </a:r>
            <a:endParaRPr lang="pt-BR" sz="2400" dirty="0"/>
          </a:p>
        </p:txBody>
      </p:sp>
      <p:sp>
        <p:nvSpPr>
          <p:cNvPr id="21" name="TextBox 20"/>
          <p:cNvSpPr txBox="1"/>
          <p:nvPr/>
        </p:nvSpPr>
        <p:spPr>
          <a:xfrm>
            <a:off x="7020732" y="4757980"/>
            <a:ext cx="184731" cy="369332"/>
          </a:xfrm>
          <a:prstGeom prst="rect">
            <a:avLst/>
          </a:prstGeom>
          <a:noFill/>
        </p:spPr>
        <p:txBody>
          <a:bodyPr wrap="none" rtlCol="0">
            <a:spAutoFit/>
          </a:bodyPr>
          <a:lstStyle/>
          <a:p>
            <a:endParaRPr lang="pt-BR" dirty="0"/>
          </a:p>
        </p:txBody>
      </p:sp>
      <p:sp>
        <p:nvSpPr>
          <p:cNvPr id="22" name="TextBox 21"/>
          <p:cNvSpPr txBox="1"/>
          <p:nvPr/>
        </p:nvSpPr>
        <p:spPr>
          <a:xfrm>
            <a:off x="6172199" y="3599884"/>
            <a:ext cx="5752509" cy="1200329"/>
          </a:xfrm>
          <a:prstGeom prst="rect">
            <a:avLst/>
          </a:prstGeom>
          <a:noFill/>
        </p:spPr>
        <p:txBody>
          <a:bodyPr wrap="square" rtlCol="0">
            <a:spAutoFit/>
          </a:bodyPr>
          <a:lstStyle/>
          <a:p>
            <a:r>
              <a:rPr lang="pt-BR" sz="2400" dirty="0" smtClean="0"/>
              <a:t>Trazida por Italianos é uma mistura de fubá de milho e água engrossada no fogo e com acompanhamento de carne. </a:t>
            </a:r>
            <a:endParaRPr lang="pt-BR" sz="2400" dirty="0"/>
          </a:p>
        </p:txBody>
      </p:sp>
    </p:spTree>
    <p:extLst>
      <p:ext uri="{BB962C8B-B14F-4D97-AF65-F5344CB8AC3E}">
        <p14:creationId xmlns:p14="http://schemas.microsoft.com/office/powerpoint/2010/main" val="363800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7541" y="278969"/>
            <a:ext cx="11219178" cy="914400"/>
          </a:xfrm>
          <a:solidFill>
            <a:schemeClr val="accent4">
              <a:lumMod val="40000"/>
              <a:lumOff val="60000"/>
            </a:schemeClr>
          </a:solidFill>
        </p:spPr>
        <p:txBody>
          <a:bodyPr>
            <a:normAutofit/>
          </a:bodyPr>
          <a:lstStyle/>
          <a:p>
            <a:r>
              <a:rPr lang="pt-BR" dirty="0"/>
              <a:t>Antes do europeu </a:t>
            </a:r>
          </a:p>
        </p:txBody>
      </p:sp>
      <p:sp>
        <p:nvSpPr>
          <p:cNvPr id="5" name="TextBox 4"/>
          <p:cNvSpPr txBox="1"/>
          <p:nvPr/>
        </p:nvSpPr>
        <p:spPr>
          <a:xfrm>
            <a:off x="3180852" y="1348352"/>
            <a:ext cx="5757271" cy="1077218"/>
          </a:xfrm>
          <a:prstGeom prst="rect">
            <a:avLst/>
          </a:prstGeom>
          <a:noFill/>
        </p:spPr>
        <p:txBody>
          <a:bodyPr wrap="square" rtlCol="0">
            <a:spAutoFit/>
          </a:bodyPr>
          <a:lstStyle/>
          <a:p>
            <a:r>
              <a:rPr lang="pt-BR" sz="3200" dirty="0"/>
              <a:t>População indígena – 5 a 8 milhões divididos em mil tribos</a:t>
            </a:r>
          </a:p>
        </p:txBody>
      </p:sp>
      <p:graphicFrame>
        <p:nvGraphicFramePr>
          <p:cNvPr id="7" name="Таблица 6"/>
          <p:cNvGraphicFramePr>
            <a:graphicFrameLocks noGrp="1"/>
          </p:cNvGraphicFramePr>
          <p:nvPr>
            <p:extLst>
              <p:ext uri="{D42A27DB-BD31-4B8C-83A1-F6EECF244321}">
                <p14:modId xmlns:p14="http://schemas.microsoft.com/office/powerpoint/2010/main" val="1359928227"/>
              </p:ext>
            </p:extLst>
          </p:nvPr>
        </p:nvGraphicFramePr>
        <p:xfrm>
          <a:off x="1995488" y="2673543"/>
          <a:ext cx="8127999" cy="2560320"/>
        </p:xfrm>
        <a:graphic>
          <a:graphicData uri="http://schemas.openxmlformats.org/drawingml/2006/table">
            <a:tbl>
              <a:tblPr firstRow="1" bandRow="1">
                <a:tableStyleId>{00A15C55-8517-42AA-B614-E9B94910E393}</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293521">
                <a:tc>
                  <a:txBody>
                    <a:bodyPr/>
                    <a:lstStyle/>
                    <a:p>
                      <a:pPr algn="ctr"/>
                      <a:r>
                        <a:rPr lang="pt-BR" dirty="0">
                          <a:solidFill>
                            <a:schemeClr val="tx1"/>
                          </a:solidFill>
                        </a:rPr>
                        <a:t>Tribos</a:t>
                      </a:r>
                    </a:p>
                  </a:txBody>
                  <a:tcPr anchor="ctr"/>
                </a:tc>
                <a:tc>
                  <a:txBody>
                    <a:bodyPr/>
                    <a:lstStyle/>
                    <a:p>
                      <a:pPr algn="ctr"/>
                      <a:r>
                        <a:rPr lang="pt-BR" dirty="0">
                          <a:solidFill>
                            <a:schemeClr val="tx1"/>
                          </a:solidFill>
                        </a:rPr>
                        <a:t>Habitantes</a:t>
                      </a:r>
                      <a:r>
                        <a:rPr lang="pt-BR" baseline="0" dirty="0">
                          <a:solidFill>
                            <a:schemeClr val="tx1"/>
                          </a:solidFill>
                        </a:rPr>
                        <a:t> </a:t>
                      </a:r>
                      <a:endParaRPr lang="pt-BR" dirty="0">
                        <a:solidFill>
                          <a:schemeClr val="tx1"/>
                        </a:solidFill>
                      </a:endParaRPr>
                    </a:p>
                  </a:txBody>
                  <a:tcPr anchor="ctr"/>
                </a:tc>
                <a:tc>
                  <a:txBody>
                    <a:bodyPr/>
                    <a:lstStyle/>
                    <a:p>
                      <a:pPr algn="ctr"/>
                      <a:r>
                        <a:rPr lang="pt-BR" dirty="0">
                          <a:solidFill>
                            <a:schemeClr val="tx1"/>
                          </a:solidFill>
                        </a:rPr>
                        <a:t>Região </a:t>
                      </a:r>
                    </a:p>
                  </a:txBody>
                  <a:tcPr anchor="ctr"/>
                </a:tc>
                <a:extLst>
                  <a:ext uri="{0D108BD9-81ED-4DB2-BD59-A6C34878D82A}">
                    <a16:rowId xmlns="" xmlns:a16="http://schemas.microsoft.com/office/drawing/2014/main" val="10000"/>
                  </a:ext>
                </a:extLst>
              </a:tr>
              <a:tr h="294468">
                <a:tc>
                  <a:txBody>
                    <a:bodyPr/>
                    <a:lstStyle/>
                    <a:p>
                      <a:r>
                        <a:rPr lang="pt-BR" dirty="0"/>
                        <a:t>Potiguar</a:t>
                      </a:r>
                      <a:endParaRPr lang="pt-BR" dirty="0">
                        <a:solidFill>
                          <a:schemeClr val="tx1"/>
                        </a:solidFill>
                      </a:endParaRPr>
                    </a:p>
                  </a:txBody>
                  <a:tcPr/>
                </a:tc>
                <a:tc>
                  <a:txBody>
                    <a:bodyPr/>
                    <a:lstStyle/>
                    <a:p>
                      <a:pPr algn="ctr"/>
                      <a:r>
                        <a:rPr lang="pt-BR" dirty="0"/>
                        <a:t>90 mil</a:t>
                      </a:r>
                      <a:endParaRPr lang="pt-BR" dirty="0">
                        <a:solidFill>
                          <a:schemeClr val="tx1"/>
                        </a:solidFill>
                      </a:endParaRPr>
                    </a:p>
                  </a:txBody>
                  <a:tcPr/>
                </a:tc>
                <a:tc>
                  <a:txBody>
                    <a:bodyPr/>
                    <a:lstStyle/>
                    <a:p>
                      <a:pPr algn="ctr"/>
                      <a:r>
                        <a:rPr lang="pt-BR" dirty="0"/>
                        <a:t>Nordeste</a:t>
                      </a:r>
                      <a:endParaRPr lang="pt-BR" dirty="0">
                        <a:solidFill>
                          <a:schemeClr val="tx1"/>
                        </a:solidFill>
                      </a:endParaRPr>
                    </a:p>
                  </a:txBody>
                  <a:tcPr anchor="ctr"/>
                </a:tc>
                <a:extLst>
                  <a:ext uri="{0D108BD9-81ED-4DB2-BD59-A6C34878D82A}">
                    <a16:rowId xmlns="" xmlns:a16="http://schemas.microsoft.com/office/drawing/2014/main" val="10001"/>
                  </a:ext>
                </a:extLst>
              </a:tr>
              <a:tr h="294468">
                <a:tc>
                  <a:txBody>
                    <a:bodyPr/>
                    <a:lstStyle/>
                    <a:p>
                      <a:r>
                        <a:rPr lang="pt-BR" dirty="0"/>
                        <a:t>Tamoios</a:t>
                      </a:r>
                      <a:endParaRPr lang="pt-BR" dirty="0">
                        <a:solidFill>
                          <a:schemeClr val="tx1"/>
                        </a:solidFill>
                      </a:endParaRPr>
                    </a:p>
                  </a:txBody>
                  <a:tcPr/>
                </a:tc>
                <a:tc>
                  <a:txBody>
                    <a:bodyPr/>
                    <a:lstStyle/>
                    <a:p>
                      <a:pPr algn="ctr"/>
                      <a:r>
                        <a:rPr lang="pt-BR" dirty="0"/>
                        <a:t>60 mil</a:t>
                      </a:r>
                      <a:endParaRPr lang="pt-BR" dirty="0">
                        <a:solidFill>
                          <a:schemeClr val="tx1"/>
                        </a:solidFill>
                      </a:endParaRPr>
                    </a:p>
                  </a:txBody>
                  <a:tcPr/>
                </a:tc>
                <a:tc>
                  <a:txBody>
                    <a:bodyPr/>
                    <a:lstStyle/>
                    <a:p>
                      <a:pPr algn="ctr"/>
                      <a:r>
                        <a:rPr lang="pt-BR" dirty="0"/>
                        <a:t>RJ</a:t>
                      </a:r>
                      <a:endParaRPr lang="pt-BR" dirty="0">
                        <a:solidFill>
                          <a:schemeClr val="tx1"/>
                        </a:solidFill>
                      </a:endParaRPr>
                    </a:p>
                  </a:txBody>
                  <a:tcPr anchor="ctr"/>
                </a:tc>
                <a:extLst>
                  <a:ext uri="{0D108BD9-81ED-4DB2-BD59-A6C34878D82A}">
                    <a16:rowId xmlns="" xmlns:a16="http://schemas.microsoft.com/office/drawing/2014/main" val="10002"/>
                  </a:ext>
                </a:extLst>
              </a:tr>
              <a:tr h="294468">
                <a:tc>
                  <a:txBody>
                    <a:bodyPr/>
                    <a:lstStyle/>
                    <a:p>
                      <a:r>
                        <a:rPr lang="pt-BR" dirty="0"/>
                        <a:t>Carijó</a:t>
                      </a:r>
                      <a:endParaRPr lang="pt-BR" dirty="0">
                        <a:solidFill>
                          <a:schemeClr val="tx1"/>
                        </a:solidFill>
                      </a:endParaRPr>
                    </a:p>
                  </a:txBody>
                  <a:tcPr/>
                </a:tc>
                <a:tc>
                  <a:txBody>
                    <a:bodyPr/>
                    <a:lstStyle/>
                    <a:p>
                      <a:pPr algn="ctr"/>
                      <a:r>
                        <a:rPr lang="pt-BR" dirty="0"/>
                        <a:t>56 mil</a:t>
                      </a:r>
                      <a:endParaRPr lang="pt-BR" dirty="0">
                        <a:solidFill>
                          <a:schemeClr val="tx1"/>
                        </a:solidFill>
                      </a:endParaRPr>
                    </a:p>
                  </a:txBody>
                  <a:tcPr/>
                </a:tc>
                <a:tc>
                  <a:txBody>
                    <a:bodyPr/>
                    <a:lstStyle/>
                    <a:p>
                      <a:pPr algn="ctr"/>
                      <a:r>
                        <a:rPr lang="pt-BR" dirty="0"/>
                        <a:t>SP / PR</a:t>
                      </a:r>
                      <a:r>
                        <a:rPr lang="pt-BR" baseline="0" dirty="0"/>
                        <a:t> /RS</a:t>
                      </a:r>
                      <a:endParaRPr lang="pt-BR" dirty="0">
                        <a:solidFill>
                          <a:schemeClr val="tx1"/>
                        </a:solidFill>
                      </a:endParaRPr>
                    </a:p>
                  </a:txBody>
                  <a:tcPr anchor="ctr"/>
                </a:tc>
                <a:extLst>
                  <a:ext uri="{0D108BD9-81ED-4DB2-BD59-A6C34878D82A}">
                    <a16:rowId xmlns="" xmlns:a16="http://schemas.microsoft.com/office/drawing/2014/main" val="10003"/>
                  </a:ext>
                </a:extLst>
              </a:tr>
              <a:tr h="294468">
                <a:tc>
                  <a:txBody>
                    <a:bodyPr/>
                    <a:lstStyle/>
                    <a:p>
                      <a:r>
                        <a:rPr lang="pt-BR" dirty="0"/>
                        <a:t>Charruá</a:t>
                      </a:r>
                      <a:endParaRPr lang="pt-BR" dirty="0">
                        <a:solidFill>
                          <a:schemeClr val="tx1"/>
                        </a:solidFill>
                      </a:endParaRPr>
                    </a:p>
                  </a:txBody>
                  <a:tcPr/>
                </a:tc>
                <a:tc>
                  <a:txBody>
                    <a:bodyPr/>
                    <a:lstStyle/>
                    <a:p>
                      <a:pPr algn="ctr"/>
                      <a:r>
                        <a:rPr lang="pt-BR" dirty="0"/>
                        <a:t>35 mil</a:t>
                      </a:r>
                      <a:endParaRPr lang="pt-BR" dirty="0">
                        <a:solidFill>
                          <a:schemeClr val="tx1"/>
                        </a:solidFill>
                      </a:endParaRPr>
                    </a:p>
                  </a:txBody>
                  <a:tcPr/>
                </a:tc>
                <a:tc>
                  <a:txBody>
                    <a:bodyPr/>
                    <a:lstStyle/>
                    <a:p>
                      <a:pPr algn="ctr"/>
                      <a:r>
                        <a:rPr lang="pt-BR" dirty="0"/>
                        <a:t>RS</a:t>
                      </a:r>
                      <a:endParaRPr lang="pt-BR" dirty="0">
                        <a:solidFill>
                          <a:schemeClr val="tx1"/>
                        </a:solidFill>
                      </a:endParaRPr>
                    </a:p>
                  </a:txBody>
                  <a:tcPr anchor="ctr"/>
                </a:tc>
                <a:extLst>
                  <a:ext uri="{0D108BD9-81ED-4DB2-BD59-A6C34878D82A}">
                    <a16:rowId xmlns="" xmlns:a16="http://schemas.microsoft.com/office/drawing/2014/main" val="10004"/>
                  </a:ext>
                </a:extLst>
              </a:tr>
              <a:tr h="294468">
                <a:tc>
                  <a:txBody>
                    <a:bodyPr/>
                    <a:lstStyle/>
                    <a:p>
                      <a:r>
                        <a:rPr lang="pt-BR" dirty="0"/>
                        <a:t>Guarani</a:t>
                      </a:r>
                      <a:endParaRPr lang="pt-BR" dirty="0">
                        <a:solidFill>
                          <a:schemeClr val="tx1"/>
                        </a:solidFill>
                      </a:endParaRPr>
                    </a:p>
                  </a:txBody>
                  <a:tcPr/>
                </a:tc>
                <a:tc>
                  <a:txBody>
                    <a:bodyPr/>
                    <a:lstStyle/>
                    <a:p>
                      <a:pPr algn="ctr"/>
                      <a:r>
                        <a:rPr lang="pt-BR" dirty="0"/>
                        <a:t>25 mil</a:t>
                      </a:r>
                      <a:endParaRPr lang="pt-BR" dirty="0">
                        <a:solidFill>
                          <a:schemeClr val="tx1"/>
                        </a:solidFill>
                      </a:endParaRPr>
                    </a:p>
                  </a:txBody>
                  <a:tcPr/>
                </a:tc>
                <a:tc>
                  <a:txBody>
                    <a:bodyPr/>
                    <a:lstStyle/>
                    <a:p>
                      <a:pPr algn="ctr"/>
                      <a:r>
                        <a:rPr lang="pt-BR" dirty="0"/>
                        <a:t>MS</a:t>
                      </a:r>
                      <a:endParaRPr lang="pt-BR" dirty="0">
                        <a:solidFill>
                          <a:schemeClr val="tx1"/>
                        </a:solidFill>
                      </a:endParaRPr>
                    </a:p>
                  </a:txBody>
                  <a:tcPr anchor="ctr"/>
                </a:tc>
                <a:extLst>
                  <a:ext uri="{0D108BD9-81ED-4DB2-BD59-A6C34878D82A}">
                    <a16:rowId xmlns="" xmlns:a16="http://schemas.microsoft.com/office/drawing/2014/main" val="10005"/>
                  </a:ext>
                </a:extLst>
              </a:tr>
              <a:tr h="294468">
                <a:tc>
                  <a:txBody>
                    <a:bodyPr/>
                    <a:lstStyle/>
                    <a:p>
                      <a:r>
                        <a:rPr lang="pt-BR" dirty="0">
                          <a:solidFill>
                            <a:schemeClr val="tx1"/>
                          </a:solidFill>
                        </a:rPr>
                        <a:t>Tupiniquim</a:t>
                      </a:r>
                    </a:p>
                  </a:txBody>
                  <a:tcPr/>
                </a:tc>
                <a:tc>
                  <a:txBody>
                    <a:bodyPr/>
                    <a:lstStyle/>
                    <a:p>
                      <a:pPr algn="ctr"/>
                      <a:r>
                        <a:rPr lang="pt-BR" dirty="0">
                          <a:solidFill>
                            <a:schemeClr val="tx1"/>
                          </a:solidFill>
                        </a:rPr>
                        <a:t>90 mil</a:t>
                      </a:r>
                    </a:p>
                  </a:txBody>
                  <a:tcPr/>
                </a:tc>
                <a:tc>
                  <a:txBody>
                    <a:bodyPr/>
                    <a:lstStyle/>
                    <a:p>
                      <a:pPr algn="ctr"/>
                      <a:r>
                        <a:rPr lang="pt-BR" dirty="0">
                          <a:solidFill>
                            <a:schemeClr val="tx1"/>
                          </a:solidFill>
                        </a:rPr>
                        <a:t>SP</a:t>
                      </a:r>
                      <a:r>
                        <a:rPr lang="pt-BR" baseline="0" dirty="0">
                          <a:solidFill>
                            <a:schemeClr val="tx1"/>
                          </a:solidFill>
                        </a:rPr>
                        <a:t> / ES / BA</a:t>
                      </a:r>
                      <a:endParaRPr lang="pt-BR" dirty="0">
                        <a:solidFill>
                          <a:schemeClr val="tx1"/>
                        </a:solidFill>
                      </a:endParaRPr>
                    </a:p>
                  </a:txBody>
                  <a:tcPr anchor="ctr"/>
                </a:tc>
                <a:extLst>
                  <a:ext uri="{0D108BD9-81ED-4DB2-BD59-A6C34878D82A}">
                    <a16:rowId xmlns="" xmlns:a16="http://schemas.microsoft.com/office/drawing/2014/main" val="10006"/>
                  </a:ext>
                </a:extLst>
              </a:tr>
            </a:tbl>
          </a:graphicData>
        </a:graphic>
      </p:graphicFrame>
      <p:sp>
        <p:nvSpPr>
          <p:cNvPr id="8" name="TextBox 7"/>
          <p:cNvSpPr txBox="1"/>
          <p:nvPr/>
        </p:nvSpPr>
        <p:spPr>
          <a:xfrm>
            <a:off x="770865" y="5656881"/>
            <a:ext cx="4819973" cy="923330"/>
          </a:xfrm>
          <a:prstGeom prst="rect">
            <a:avLst/>
          </a:prstGeom>
          <a:solidFill>
            <a:schemeClr val="tx2">
              <a:lumMod val="40000"/>
              <a:lumOff val="60000"/>
            </a:schemeClr>
          </a:solidFill>
        </p:spPr>
        <p:txBody>
          <a:bodyPr wrap="square" rtlCol="0">
            <a:spAutoFit/>
          </a:bodyPr>
          <a:lstStyle/>
          <a:p>
            <a:r>
              <a:rPr lang="pt-BR" dirty="0"/>
              <a:t>População da Europa – 80 milhões</a:t>
            </a:r>
          </a:p>
          <a:p>
            <a:r>
              <a:rPr lang="pt-BR" dirty="0"/>
              <a:t>América – 57 milhões</a:t>
            </a:r>
          </a:p>
          <a:p>
            <a:r>
              <a:rPr lang="pt-BR" dirty="0"/>
              <a:t>Portugal – cerca de 1 milhão de habitantes</a:t>
            </a:r>
          </a:p>
        </p:txBody>
      </p:sp>
      <p:sp>
        <p:nvSpPr>
          <p:cNvPr id="9" name="TextBox 8"/>
          <p:cNvSpPr txBox="1"/>
          <p:nvPr/>
        </p:nvSpPr>
        <p:spPr>
          <a:xfrm>
            <a:off x="6590130" y="5933880"/>
            <a:ext cx="4695986" cy="646331"/>
          </a:xfrm>
          <a:prstGeom prst="rect">
            <a:avLst/>
          </a:prstGeom>
          <a:solidFill>
            <a:schemeClr val="tx2">
              <a:lumMod val="40000"/>
              <a:lumOff val="60000"/>
            </a:schemeClr>
          </a:solidFill>
        </p:spPr>
        <p:txBody>
          <a:bodyPr wrap="square" rtlCol="0">
            <a:spAutoFit/>
          </a:bodyPr>
          <a:lstStyle/>
          <a:p>
            <a:r>
              <a:rPr lang="pt-BR" dirty="0"/>
              <a:t>Quando Cristóvão Colombo chegou à América, havia cidades indígenas com cerca de 2 mil hab. </a:t>
            </a:r>
          </a:p>
        </p:txBody>
      </p:sp>
      <p:sp>
        <p:nvSpPr>
          <p:cNvPr id="11" name="TextBox 10"/>
          <p:cNvSpPr txBox="1"/>
          <p:nvPr/>
        </p:nvSpPr>
        <p:spPr>
          <a:xfrm>
            <a:off x="8938123" y="5416657"/>
            <a:ext cx="3084163" cy="369332"/>
          </a:xfrm>
          <a:prstGeom prst="rect">
            <a:avLst/>
          </a:prstGeom>
          <a:solidFill>
            <a:schemeClr val="tx2">
              <a:lumMod val="40000"/>
              <a:lumOff val="60000"/>
            </a:schemeClr>
          </a:solidFill>
        </p:spPr>
        <p:txBody>
          <a:bodyPr wrap="square" rtlCol="0">
            <a:spAutoFit/>
          </a:bodyPr>
          <a:lstStyle/>
          <a:p>
            <a:pPr algn="ctr"/>
            <a:r>
              <a:rPr lang="en-US" dirty="0"/>
              <a:t>300 l</a:t>
            </a:r>
            <a:r>
              <a:rPr lang="pt-BR" dirty="0"/>
              <a:t>ínguas e dialetos</a:t>
            </a:r>
          </a:p>
        </p:txBody>
      </p:sp>
    </p:spTree>
    <p:extLst>
      <p:ext uri="{BB962C8B-B14F-4D97-AF65-F5344CB8AC3E}">
        <p14:creationId xmlns:p14="http://schemas.microsoft.com/office/powerpoint/2010/main" val="390536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258" y="1373655"/>
            <a:ext cx="10515600" cy="1325563"/>
          </a:xfrm>
        </p:spPr>
        <p:txBody>
          <a:bodyPr>
            <a:normAutofit fontScale="90000"/>
          </a:bodyPr>
          <a:lstStyle/>
          <a:p>
            <a:pPr algn="ctr"/>
            <a:r>
              <a:rPr lang="pt-BR" dirty="0" smtClean="0">
                <a:solidFill>
                  <a:schemeClr val="bg1"/>
                </a:solidFill>
              </a:rPr>
              <a:t>A comida brasileira mais democrática é o bom </a:t>
            </a:r>
            <a:br>
              <a:rPr lang="pt-BR" dirty="0" smtClean="0">
                <a:solidFill>
                  <a:schemeClr val="bg1"/>
                </a:solidFill>
              </a:rPr>
            </a:br>
            <a:r>
              <a:rPr lang="pt-BR" dirty="0" smtClean="0">
                <a:solidFill>
                  <a:schemeClr val="bg1"/>
                </a:solidFill>
              </a:rPr>
              <a:t>e velho arroz com feijão. Seja rico ou pobre, o prato do arroz com feijão não falta na mesa do brasileiro. </a:t>
            </a:r>
            <a:br>
              <a:rPr lang="pt-BR" dirty="0" smtClean="0">
                <a:solidFill>
                  <a:schemeClr val="bg1"/>
                </a:solidFill>
              </a:rPr>
            </a:br>
            <a:endParaRPr lang="pt-BR" dirty="0">
              <a:solidFill>
                <a:schemeClr val="bg1"/>
              </a:solidFill>
            </a:endParaRPr>
          </a:p>
        </p:txBody>
      </p:sp>
      <p:pic>
        <p:nvPicPr>
          <p:cNvPr id="8" name="Объект 7"/>
          <p:cNvPicPr>
            <a:picLocks noGrp="1" noChangeAspect="1"/>
          </p:cNvPicPr>
          <p:nvPr>
            <p:ph sz="quarter" idx="4"/>
          </p:nvPr>
        </p:nvPicPr>
        <p:blipFill>
          <a:blip r:embed="rId2"/>
          <a:stretch>
            <a:fillRect/>
          </a:stretch>
        </p:blipFill>
        <p:spPr>
          <a:xfrm>
            <a:off x="4367330" y="3590365"/>
            <a:ext cx="3384316" cy="2063423"/>
          </a:xfrm>
          <a:prstGeom prst="rect">
            <a:avLst/>
          </a:prstGeom>
        </p:spPr>
      </p:pic>
    </p:spTree>
    <p:extLst>
      <p:ext uri="{BB962C8B-B14F-4D97-AF65-F5344CB8AC3E}">
        <p14:creationId xmlns:p14="http://schemas.microsoft.com/office/powerpoint/2010/main" val="157070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4576" y="132650"/>
            <a:ext cx="3998563" cy="998725"/>
          </a:xfrm>
          <a:solidFill>
            <a:schemeClr val="tx2">
              <a:lumMod val="60000"/>
              <a:lumOff val="40000"/>
            </a:schemeClr>
          </a:solidFill>
        </p:spPr>
        <p:txBody>
          <a:bodyPr/>
          <a:lstStyle/>
          <a:p>
            <a:pPr algn="ctr"/>
            <a:r>
              <a:rPr lang="pt-BR" dirty="0"/>
              <a:t>Vida na aldeia</a:t>
            </a:r>
          </a:p>
        </p:txBody>
      </p:sp>
      <p:sp>
        <p:nvSpPr>
          <p:cNvPr id="5" name="TextBox 4"/>
          <p:cNvSpPr txBox="1"/>
          <p:nvPr/>
        </p:nvSpPr>
        <p:spPr>
          <a:xfrm>
            <a:off x="294467" y="1383730"/>
            <a:ext cx="3347632" cy="1200329"/>
          </a:xfrm>
          <a:prstGeom prst="rect">
            <a:avLst/>
          </a:prstGeom>
          <a:solidFill>
            <a:schemeClr val="accent4">
              <a:lumMod val="60000"/>
              <a:lumOff val="40000"/>
            </a:schemeClr>
          </a:solidFill>
        </p:spPr>
        <p:txBody>
          <a:bodyPr wrap="square" rtlCol="0">
            <a:spAutoFit/>
          </a:bodyPr>
          <a:lstStyle/>
          <a:p>
            <a:pPr algn="ctr"/>
            <a:r>
              <a:rPr lang="pt-BR" sz="3600" dirty="0"/>
              <a:t>Vida nômade</a:t>
            </a:r>
          </a:p>
          <a:p>
            <a:pPr algn="ctr"/>
            <a:r>
              <a:rPr lang="pt-BR" sz="3600" dirty="0"/>
              <a:t>4 anos</a:t>
            </a:r>
          </a:p>
        </p:txBody>
      </p:sp>
      <p:sp>
        <p:nvSpPr>
          <p:cNvPr id="9" name="TextBox 8"/>
          <p:cNvSpPr txBox="1"/>
          <p:nvPr/>
        </p:nvSpPr>
        <p:spPr>
          <a:xfrm>
            <a:off x="8632557" y="1383730"/>
            <a:ext cx="3270142" cy="2800767"/>
          </a:xfrm>
          <a:prstGeom prst="rect">
            <a:avLst/>
          </a:prstGeom>
          <a:solidFill>
            <a:schemeClr val="accent2">
              <a:lumMod val="75000"/>
            </a:schemeClr>
          </a:solidFill>
        </p:spPr>
        <p:txBody>
          <a:bodyPr wrap="square" rtlCol="0">
            <a:spAutoFit/>
          </a:bodyPr>
          <a:lstStyle/>
          <a:p>
            <a:pPr algn="ctr"/>
            <a:r>
              <a:rPr lang="pt-BR" sz="4400" dirty="0"/>
              <a:t>Tabas ou aldeias</a:t>
            </a:r>
          </a:p>
          <a:p>
            <a:pPr algn="ctr"/>
            <a:r>
              <a:rPr lang="pt-BR" sz="4400" dirty="0"/>
              <a:t>600 a 700 habitantes</a:t>
            </a:r>
          </a:p>
        </p:txBody>
      </p:sp>
      <p:sp>
        <p:nvSpPr>
          <p:cNvPr id="10" name="TextBox 9"/>
          <p:cNvSpPr txBox="1"/>
          <p:nvPr/>
        </p:nvSpPr>
        <p:spPr>
          <a:xfrm>
            <a:off x="23245" y="2784113"/>
            <a:ext cx="3890075" cy="4031873"/>
          </a:xfrm>
          <a:prstGeom prst="rect">
            <a:avLst/>
          </a:prstGeom>
          <a:solidFill>
            <a:schemeClr val="accent3">
              <a:lumMod val="60000"/>
              <a:lumOff val="40000"/>
            </a:schemeClr>
          </a:solidFill>
        </p:spPr>
        <p:txBody>
          <a:bodyPr wrap="square" rtlCol="0">
            <a:spAutoFit/>
          </a:bodyPr>
          <a:lstStyle/>
          <a:p>
            <a:pPr algn="ctr"/>
            <a:r>
              <a:rPr lang="pt-BR" sz="3200" dirty="0"/>
              <a:t>Ocas ou cabanas</a:t>
            </a:r>
          </a:p>
          <a:p>
            <a:pPr algn="ctr"/>
            <a:r>
              <a:rPr lang="pt-BR" sz="3200" dirty="0"/>
              <a:t>Habitações coletivas</a:t>
            </a:r>
          </a:p>
          <a:p>
            <a:pPr algn="ctr"/>
            <a:r>
              <a:rPr lang="pt-BR" sz="3200" dirty="0"/>
              <a:t>Retangulares</a:t>
            </a:r>
          </a:p>
          <a:p>
            <a:pPr algn="ctr"/>
            <a:r>
              <a:rPr lang="pt-BR" sz="3200" dirty="0"/>
              <a:t>40 m a 160 m comprimento</a:t>
            </a:r>
          </a:p>
          <a:p>
            <a:pPr algn="ctr"/>
            <a:r>
              <a:rPr lang="pt-BR" sz="3200" dirty="0"/>
              <a:t>10m a 16m altura</a:t>
            </a:r>
          </a:p>
          <a:p>
            <a:pPr algn="ctr"/>
            <a:r>
              <a:rPr lang="pt-BR" sz="3200" dirty="0"/>
              <a:t>De 85 a 140 moradores </a:t>
            </a:r>
            <a:endParaRPr lang="pt-BR" dirty="0"/>
          </a:p>
        </p:txBody>
      </p:sp>
      <p:sp>
        <p:nvSpPr>
          <p:cNvPr id="11" name="TextBox 10"/>
          <p:cNvSpPr txBox="1"/>
          <p:nvPr/>
        </p:nvSpPr>
        <p:spPr>
          <a:xfrm>
            <a:off x="9128502" y="4303455"/>
            <a:ext cx="2278251" cy="2554545"/>
          </a:xfrm>
          <a:prstGeom prst="rect">
            <a:avLst/>
          </a:prstGeom>
          <a:solidFill>
            <a:schemeClr val="accent2">
              <a:lumMod val="40000"/>
              <a:lumOff val="60000"/>
            </a:schemeClr>
          </a:solidFill>
        </p:spPr>
        <p:txBody>
          <a:bodyPr wrap="square" rtlCol="0">
            <a:spAutoFit/>
          </a:bodyPr>
          <a:lstStyle/>
          <a:p>
            <a:pPr algn="ctr"/>
            <a:r>
              <a:rPr lang="pt-BR" sz="4000" dirty="0"/>
              <a:t>Material das ocas</a:t>
            </a:r>
          </a:p>
          <a:p>
            <a:pPr algn="ctr"/>
            <a:r>
              <a:rPr lang="pt-BR" sz="4000" dirty="0"/>
              <a:t>cipó e sapê</a:t>
            </a: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922" y="1403103"/>
            <a:ext cx="4048125" cy="2695575"/>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424" y="4184497"/>
            <a:ext cx="4389120" cy="2553970"/>
          </a:xfrm>
          <a:prstGeom prst="rect">
            <a:avLst/>
          </a:prstGeom>
        </p:spPr>
      </p:pic>
    </p:spTree>
    <p:extLst>
      <p:ext uri="{BB962C8B-B14F-4D97-AF65-F5344CB8AC3E}">
        <p14:creationId xmlns:p14="http://schemas.microsoft.com/office/powerpoint/2010/main" val="62284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rgbClr val="FFC000"/>
          </a:solidFill>
        </p:spPr>
        <p:txBody>
          <a:bodyPr/>
          <a:lstStyle/>
          <a:p>
            <a:r>
              <a:rPr lang="pt-BR" dirty="0"/>
              <a:t>Alimentação da tribo - Divisão de tarefas </a:t>
            </a:r>
          </a:p>
        </p:txBody>
      </p:sp>
      <p:sp>
        <p:nvSpPr>
          <p:cNvPr id="5" name="Текст 4"/>
          <p:cNvSpPr>
            <a:spLocks noGrp="1"/>
          </p:cNvSpPr>
          <p:nvPr>
            <p:ph type="body" idx="1"/>
          </p:nvPr>
        </p:nvSpPr>
        <p:spPr>
          <a:xfrm>
            <a:off x="859304" y="1681163"/>
            <a:ext cx="5157787" cy="823912"/>
          </a:xfrm>
        </p:spPr>
        <p:txBody>
          <a:bodyPr anchor="ctr"/>
          <a:lstStyle/>
          <a:p>
            <a:pPr algn="ctr"/>
            <a:r>
              <a:rPr lang="pt-BR" dirty="0"/>
              <a:t>Mulher</a:t>
            </a:r>
          </a:p>
        </p:txBody>
      </p:sp>
      <p:sp>
        <p:nvSpPr>
          <p:cNvPr id="6" name="Объект 5"/>
          <p:cNvSpPr>
            <a:spLocks noGrp="1"/>
          </p:cNvSpPr>
          <p:nvPr>
            <p:ph sz="half" idx="2"/>
          </p:nvPr>
        </p:nvSpPr>
        <p:spPr>
          <a:xfrm>
            <a:off x="859304" y="2505075"/>
            <a:ext cx="5138270" cy="2712385"/>
          </a:xfrm>
        </p:spPr>
        <p:txBody>
          <a:bodyPr>
            <a:normAutofit/>
          </a:bodyPr>
          <a:lstStyle/>
          <a:p>
            <a:r>
              <a:rPr lang="pt-BR" sz="2400" dirty="0"/>
              <a:t>Agricultura (primitiva)</a:t>
            </a:r>
          </a:p>
          <a:p>
            <a:r>
              <a:rPr lang="pt-BR" sz="2400" dirty="0"/>
              <a:t>Preparo da comida</a:t>
            </a:r>
          </a:p>
          <a:p>
            <a:r>
              <a:rPr lang="pt-BR" sz="2400" dirty="0"/>
              <a:t>Fabricação de cestos </a:t>
            </a:r>
          </a:p>
          <a:p>
            <a:r>
              <a:rPr lang="pt-BR" sz="2400" dirty="0"/>
              <a:t>Fabricação de cerâmica</a:t>
            </a:r>
          </a:p>
          <a:p>
            <a:r>
              <a:rPr lang="pt-BR" sz="2400" dirty="0"/>
              <a:t>Recolher peixes e mariscos trazidos pelo homem.</a:t>
            </a:r>
          </a:p>
          <a:p>
            <a:endParaRPr lang="pt-BR" dirty="0"/>
          </a:p>
        </p:txBody>
      </p:sp>
      <p:sp>
        <p:nvSpPr>
          <p:cNvPr id="7" name="Текст 6"/>
          <p:cNvSpPr>
            <a:spLocks noGrp="1"/>
          </p:cNvSpPr>
          <p:nvPr>
            <p:ph type="body" sz="quarter" idx="3"/>
          </p:nvPr>
        </p:nvSpPr>
        <p:spPr/>
        <p:txBody>
          <a:bodyPr anchor="ctr"/>
          <a:lstStyle/>
          <a:p>
            <a:pPr algn="ctr"/>
            <a:r>
              <a:rPr lang="pt-BR" dirty="0"/>
              <a:t>Homem</a:t>
            </a:r>
          </a:p>
        </p:txBody>
      </p:sp>
      <p:sp>
        <p:nvSpPr>
          <p:cNvPr id="8" name="Объект 7"/>
          <p:cNvSpPr>
            <a:spLocks noGrp="1"/>
          </p:cNvSpPr>
          <p:nvPr>
            <p:ph sz="quarter" idx="4"/>
          </p:nvPr>
        </p:nvSpPr>
        <p:spPr>
          <a:xfrm>
            <a:off x="6172200" y="2505075"/>
            <a:ext cx="5183188" cy="1986243"/>
          </a:xfrm>
        </p:spPr>
        <p:txBody>
          <a:bodyPr>
            <a:normAutofit/>
          </a:bodyPr>
          <a:lstStyle/>
          <a:p>
            <a:r>
              <a:rPr lang="pt-BR" sz="2400" dirty="0"/>
              <a:t>Caça</a:t>
            </a:r>
          </a:p>
          <a:p>
            <a:r>
              <a:rPr lang="pt-BR" sz="2400" dirty="0"/>
              <a:t>Pesca</a:t>
            </a:r>
          </a:p>
          <a:p>
            <a:r>
              <a:rPr lang="pt-BR" sz="2400" dirty="0"/>
              <a:t>Acender o fogo (usava dois cilindros de madeira ou duas pedras)</a:t>
            </a:r>
          </a:p>
        </p:txBody>
      </p:sp>
      <p:sp>
        <p:nvSpPr>
          <p:cNvPr id="9" name="Правая фигурная скобка 8"/>
          <p:cNvSpPr/>
          <p:nvPr/>
        </p:nvSpPr>
        <p:spPr>
          <a:xfrm>
            <a:off x="4007412" y="3429001"/>
            <a:ext cx="403224" cy="712694"/>
          </a:xfrm>
          <a:prstGeom prst="rightBrace">
            <a:avLst>
              <a:gd name="adj1" fmla="val 8333"/>
              <a:gd name="adj2" fmla="val 481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TextBox 9"/>
          <p:cNvSpPr txBox="1"/>
          <p:nvPr/>
        </p:nvSpPr>
        <p:spPr>
          <a:xfrm>
            <a:off x="4410636" y="3600682"/>
            <a:ext cx="1761564" cy="369332"/>
          </a:xfrm>
          <a:prstGeom prst="rect">
            <a:avLst/>
          </a:prstGeom>
          <a:solidFill>
            <a:schemeClr val="accent2">
              <a:lumMod val="60000"/>
              <a:lumOff val="40000"/>
            </a:schemeClr>
          </a:solidFill>
        </p:spPr>
        <p:txBody>
          <a:bodyPr wrap="square" rtlCol="0">
            <a:spAutoFit/>
          </a:bodyPr>
          <a:lstStyle/>
          <a:p>
            <a:r>
              <a:rPr lang="pt-BR" dirty="0"/>
              <a:t>Armazenamento</a:t>
            </a:r>
          </a:p>
        </p:txBody>
      </p:sp>
      <p:sp>
        <p:nvSpPr>
          <p:cNvPr id="11" name="TextBox 10"/>
          <p:cNvSpPr txBox="1"/>
          <p:nvPr/>
        </p:nvSpPr>
        <p:spPr>
          <a:xfrm>
            <a:off x="859304" y="5158905"/>
            <a:ext cx="4976720" cy="1323439"/>
          </a:xfrm>
          <a:prstGeom prst="rect">
            <a:avLst/>
          </a:prstGeom>
          <a:solidFill>
            <a:schemeClr val="accent4">
              <a:lumMod val="60000"/>
              <a:lumOff val="40000"/>
            </a:schemeClr>
          </a:solidFill>
        </p:spPr>
        <p:txBody>
          <a:bodyPr wrap="square" rtlCol="0">
            <a:spAutoFit/>
          </a:bodyPr>
          <a:lstStyle/>
          <a:p>
            <a:pPr algn="just"/>
            <a:r>
              <a:rPr lang="pt-BR" sz="2000" dirty="0"/>
              <a:t>Farinha de guerra – feita de mandioca, textura muito seca, podia ser armazenada durante um ano. Embalada em folhas de árvores, o homem levava para frente de batalha.</a:t>
            </a:r>
          </a:p>
        </p:txBody>
      </p:sp>
      <p:sp>
        <p:nvSpPr>
          <p:cNvPr id="12" name="Стрелка вниз 11"/>
          <p:cNvSpPr/>
          <p:nvPr/>
        </p:nvSpPr>
        <p:spPr>
          <a:xfrm rot="15734193">
            <a:off x="6466094" y="4877548"/>
            <a:ext cx="339102" cy="124171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Box 12"/>
          <p:cNvSpPr txBox="1"/>
          <p:nvPr/>
        </p:nvSpPr>
        <p:spPr>
          <a:xfrm>
            <a:off x="7516906" y="4881282"/>
            <a:ext cx="3361765" cy="923330"/>
          </a:xfrm>
          <a:prstGeom prst="rect">
            <a:avLst/>
          </a:prstGeom>
          <a:solidFill>
            <a:schemeClr val="accent2">
              <a:lumMod val="60000"/>
              <a:lumOff val="40000"/>
            </a:schemeClr>
          </a:solidFill>
        </p:spPr>
        <p:txBody>
          <a:bodyPr wrap="square" rtlCol="0">
            <a:spAutoFit/>
          </a:bodyPr>
          <a:lstStyle/>
          <a:p>
            <a:r>
              <a:rPr lang="pt-BR" dirty="0"/>
              <a:t>Se ele fosse guerreiro poderoso, sua mulher teria que segui-lo levando a farinha de guerra.</a:t>
            </a:r>
          </a:p>
        </p:txBody>
      </p:sp>
    </p:spTree>
    <p:extLst>
      <p:ext uri="{BB962C8B-B14F-4D97-AF65-F5344CB8AC3E}">
        <p14:creationId xmlns:p14="http://schemas.microsoft.com/office/powerpoint/2010/main" val="2668124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1438" y="0"/>
            <a:ext cx="3127778" cy="1060719"/>
          </a:xfrm>
          <a:solidFill>
            <a:schemeClr val="accent5">
              <a:lumMod val="40000"/>
              <a:lumOff val="60000"/>
            </a:schemeClr>
          </a:solidFill>
        </p:spPr>
        <p:txBody>
          <a:bodyPr/>
          <a:lstStyle/>
          <a:p>
            <a:r>
              <a:rPr lang="pt-BR" dirty="0"/>
              <a:t>Alimentação</a:t>
            </a:r>
          </a:p>
        </p:txBody>
      </p:sp>
      <p:sp>
        <p:nvSpPr>
          <p:cNvPr id="4" name="Объект 3"/>
          <p:cNvSpPr>
            <a:spLocks noGrp="1"/>
          </p:cNvSpPr>
          <p:nvPr>
            <p:ph sz="half" idx="2"/>
          </p:nvPr>
        </p:nvSpPr>
        <p:spPr>
          <a:xfrm>
            <a:off x="553959" y="1208867"/>
            <a:ext cx="5157787" cy="5470902"/>
          </a:xfrm>
          <a:solidFill>
            <a:schemeClr val="accent2">
              <a:lumMod val="40000"/>
              <a:lumOff val="60000"/>
            </a:schemeClr>
          </a:solidFill>
        </p:spPr>
        <p:txBody>
          <a:bodyPr>
            <a:noAutofit/>
          </a:bodyPr>
          <a:lstStyle/>
          <a:p>
            <a:r>
              <a:rPr lang="pt-BR" dirty="0"/>
              <a:t>Farinha de mandioca</a:t>
            </a:r>
          </a:p>
          <a:p>
            <a:r>
              <a:rPr lang="pt-BR" dirty="0"/>
              <a:t>Peixe</a:t>
            </a:r>
          </a:p>
          <a:p>
            <a:r>
              <a:rPr lang="pt-BR" dirty="0"/>
              <a:t>Mariscos</a:t>
            </a:r>
          </a:p>
          <a:p>
            <a:r>
              <a:rPr lang="pt-BR" dirty="0"/>
              <a:t>Carne</a:t>
            </a:r>
          </a:p>
          <a:p>
            <a:r>
              <a:rPr lang="pt-BR" dirty="0"/>
              <a:t>Frutos </a:t>
            </a:r>
          </a:p>
          <a:p>
            <a:r>
              <a:rPr lang="pt-BR" dirty="0"/>
              <a:t>Comiam também milho, batata, amendoim, abóbora, batata doce. </a:t>
            </a:r>
          </a:p>
          <a:p>
            <a:r>
              <a:rPr lang="pt-BR" dirty="0"/>
              <a:t>Algumas tribos conheciam o guaraná, palmito e erva mate. </a:t>
            </a:r>
          </a:p>
        </p:txBody>
      </p:sp>
      <p:sp>
        <p:nvSpPr>
          <p:cNvPr id="7" name="Объект 6">
            <a:extLst>
              <a:ext uri="{FF2B5EF4-FFF2-40B4-BE49-F238E27FC236}">
                <a16:creationId xmlns="" xmlns:a16="http://schemas.microsoft.com/office/drawing/2014/main" id="{FFC689A6-2B2A-4499-874A-7ADDCA051C45}"/>
              </a:ext>
            </a:extLst>
          </p:cNvPr>
          <p:cNvSpPr>
            <a:spLocks noGrp="1"/>
          </p:cNvSpPr>
          <p:nvPr>
            <p:ph sz="quarter" idx="4"/>
          </p:nvPr>
        </p:nvSpPr>
        <p:spPr>
          <a:xfrm>
            <a:off x="6172200" y="1318437"/>
            <a:ext cx="5183188" cy="4871226"/>
          </a:xfrm>
          <a:solidFill>
            <a:schemeClr val="tx2">
              <a:lumMod val="40000"/>
              <a:lumOff val="60000"/>
            </a:schemeClr>
          </a:solidFill>
        </p:spPr>
        <p:txBody>
          <a:bodyPr>
            <a:normAutofit fontScale="92500" lnSpcReduction="10000"/>
          </a:bodyPr>
          <a:lstStyle/>
          <a:p>
            <a:pPr marL="0" indent="0">
              <a:buNone/>
            </a:pPr>
            <a:r>
              <a:rPr lang="pt-BR" dirty="0"/>
              <a:t>Trecho de carta de Caminha</a:t>
            </a:r>
          </a:p>
          <a:p>
            <a:pPr marL="0" indent="0">
              <a:buNone/>
            </a:pPr>
            <a:r>
              <a:rPr lang="pt-BR" dirty="0"/>
              <a:t>“Eles não lavram, nem criam. Não há aqui boi, nem vaca, nem cabra, nem ovelha, nem galinha, nem qualquer outra alimária, que costumada seja ao viver dos homens. Nem come senão desse inhame, que aqui há muito, e dessa semente e frutos, que a terra e as árvores de si lançam. E com isto andam tais e tão rijos e tão nédios que não o somos tanto, com quanto trigo e legumes comemos.</a:t>
            </a:r>
          </a:p>
          <a:p>
            <a:pPr marL="0" indent="0">
              <a:buNone/>
            </a:pPr>
            <a:r>
              <a:rPr lang="pt-BR" dirty="0"/>
              <a:t> (ROMIO,2000, p. 19)</a:t>
            </a:r>
            <a:endParaRPr lang="ru-RU" dirty="0"/>
          </a:p>
        </p:txBody>
      </p:sp>
    </p:spTree>
    <p:extLst>
      <p:ext uri="{BB962C8B-B14F-4D97-AF65-F5344CB8AC3E}">
        <p14:creationId xmlns:p14="http://schemas.microsoft.com/office/powerpoint/2010/main" val="181094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810" y="642435"/>
            <a:ext cx="2825478" cy="1611862"/>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5837" y="4184773"/>
            <a:ext cx="3480880" cy="2316367"/>
          </a:xfr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454" y="358197"/>
            <a:ext cx="3065930" cy="218033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138" y="3073944"/>
            <a:ext cx="4968849" cy="332291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840" y="690685"/>
            <a:ext cx="2466975" cy="1847850"/>
          </a:xfrm>
          <a:prstGeom prst="rect">
            <a:avLst/>
          </a:prstGeom>
        </p:spPr>
      </p:pic>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437" y="2353121"/>
            <a:ext cx="2743200" cy="1666875"/>
          </a:xfrm>
          <a:prstGeom prst="rect">
            <a:avLst/>
          </a:prstGeom>
        </p:spPr>
      </p:pic>
    </p:spTree>
    <p:extLst>
      <p:ext uri="{BB962C8B-B14F-4D97-AF65-F5344CB8AC3E}">
        <p14:creationId xmlns:p14="http://schemas.microsoft.com/office/powerpoint/2010/main" val="278916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926" y="150295"/>
            <a:ext cx="10515600" cy="1325563"/>
          </a:xfrm>
        </p:spPr>
        <p:style>
          <a:lnRef idx="1">
            <a:schemeClr val="accent2"/>
          </a:lnRef>
          <a:fillRef idx="3">
            <a:schemeClr val="accent2"/>
          </a:fillRef>
          <a:effectRef idx="2">
            <a:schemeClr val="accent2"/>
          </a:effectRef>
          <a:fontRef idx="minor">
            <a:schemeClr val="lt1"/>
          </a:fontRef>
        </p:style>
        <p:txBody>
          <a:bodyPr/>
          <a:lstStyle/>
          <a:p>
            <a:r>
              <a:rPr lang="pt-BR" dirty="0"/>
              <a:t>Antropofagismo – ritual de caráter apoteótico</a:t>
            </a:r>
          </a:p>
        </p:txBody>
      </p:sp>
      <p:sp>
        <p:nvSpPr>
          <p:cNvPr id="3" name="Текст 2"/>
          <p:cNvSpPr>
            <a:spLocks noGrp="1"/>
          </p:cNvSpPr>
          <p:nvPr>
            <p:ph type="body" idx="1"/>
          </p:nvPr>
        </p:nvSpPr>
        <p:spPr>
          <a:xfrm>
            <a:off x="577151" y="2319348"/>
            <a:ext cx="5157787" cy="823912"/>
          </a:xfrm>
        </p:spPr>
        <p:txBody>
          <a:bodyPr/>
          <a:lstStyle/>
          <a:p>
            <a:r>
              <a:rPr lang="pt-BR" dirty="0"/>
              <a:t>Motivo</a:t>
            </a:r>
          </a:p>
        </p:txBody>
      </p:sp>
      <p:sp>
        <p:nvSpPr>
          <p:cNvPr id="4" name="Объект 3"/>
          <p:cNvSpPr>
            <a:spLocks noGrp="1"/>
          </p:cNvSpPr>
          <p:nvPr>
            <p:ph sz="half" idx="2"/>
          </p:nvPr>
        </p:nvSpPr>
        <p:spPr>
          <a:xfrm>
            <a:off x="681926" y="3370720"/>
            <a:ext cx="5315650" cy="2485568"/>
          </a:xfrm>
        </p:spPr>
        <p:txBody>
          <a:bodyPr>
            <a:normAutofit fontScale="92500"/>
          </a:bodyPr>
          <a:lstStyle/>
          <a:p>
            <a:r>
              <a:rPr lang="pt-BR" dirty="0"/>
              <a:t>Vingar membros da aldeia mortos em combate;</a:t>
            </a:r>
          </a:p>
          <a:p>
            <a:r>
              <a:rPr lang="pt-BR" dirty="0"/>
              <a:t>Preparar indio para viagem pós-morte para o Guajupiá, local onde encontrariam seus ancestrais e viveriam eternamente. </a:t>
            </a:r>
          </a:p>
        </p:txBody>
      </p:sp>
      <p:sp>
        <p:nvSpPr>
          <p:cNvPr id="5" name="Текст 4"/>
          <p:cNvSpPr>
            <a:spLocks noGrp="1"/>
          </p:cNvSpPr>
          <p:nvPr>
            <p:ph type="body" sz="quarter" idx="3"/>
          </p:nvPr>
        </p:nvSpPr>
        <p:spPr>
          <a:xfrm>
            <a:off x="7338932" y="1365241"/>
            <a:ext cx="2739325" cy="674930"/>
          </a:xfrm>
        </p:spPr>
        <p:txBody>
          <a:bodyPr anchor="ctr"/>
          <a:lstStyle/>
          <a:p>
            <a:pPr algn="ctr"/>
            <a:r>
              <a:rPr lang="pt-BR" sz="2800" dirty="0"/>
              <a:t>Procedimentos</a:t>
            </a:r>
          </a:p>
        </p:txBody>
      </p:sp>
      <p:sp>
        <p:nvSpPr>
          <p:cNvPr id="6" name="Объект 5"/>
          <p:cNvSpPr>
            <a:spLocks noGrp="1"/>
          </p:cNvSpPr>
          <p:nvPr>
            <p:ph sz="quarter" idx="4"/>
          </p:nvPr>
        </p:nvSpPr>
        <p:spPr>
          <a:xfrm>
            <a:off x="6629400" y="1971674"/>
            <a:ext cx="5051451" cy="4289829"/>
          </a:xfrm>
        </p:spPr>
        <p:txBody>
          <a:bodyPr>
            <a:normAutofit fontScale="92500" lnSpcReduction="10000"/>
          </a:bodyPr>
          <a:lstStyle/>
          <a:p>
            <a:r>
              <a:rPr lang="pt-BR" dirty="0"/>
              <a:t>Prisioneiro era preparado para o ritual: </a:t>
            </a:r>
          </a:p>
          <a:p>
            <a:pPr marL="0" indent="0">
              <a:buNone/>
            </a:pPr>
            <a:r>
              <a:rPr lang="pt-BR" dirty="0"/>
              <a:t> Recebia a índia mais bonita;</a:t>
            </a:r>
          </a:p>
          <a:p>
            <a:pPr marL="0" indent="0">
              <a:buNone/>
            </a:pPr>
            <a:r>
              <a:rPr lang="pt-BR" dirty="0"/>
              <a:t> Ela o alimentava e cuidava dele;</a:t>
            </a:r>
          </a:p>
          <a:p>
            <a:pPr marL="0" indent="0">
              <a:buNone/>
            </a:pPr>
            <a:r>
              <a:rPr lang="pt-BR" dirty="0"/>
              <a:t> A preparação poderia durar dias, meses ou até anos. </a:t>
            </a:r>
          </a:p>
          <a:p>
            <a:pPr marL="0" indent="0">
              <a:buNone/>
            </a:pPr>
            <a:r>
              <a:rPr lang="pt-BR" dirty="0"/>
              <a:t>A cerimônia era alegre havia dança, comida e bebida.</a:t>
            </a:r>
          </a:p>
          <a:p>
            <a:pPr marL="0" indent="0">
              <a:buNone/>
            </a:pPr>
            <a:r>
              <a:rPr lang="pt-BR" dirty="0"/>
              <a:t>Havia uma simulação de luta entre o prisioneiro e o guerreiro que o mataria. </a:t>
            </a:r>
          </a:p>
        </p:txBody>
      </p:sp>
      <p:sp>
        <p:nvSpPr>
          <p:cNvPr id="7" name="TextBox 6"/>
          <p:cNvSpPr txBox="1"/>
          <p:nvPr/>
        </p:nvSpPr>
        <p:spPr>
          <a:xfrm>
            <a:off x="681925" y="1612891"/>
            <a:ext cx="5594887" cy="954107"/>
          </a:xfrm>
          <a:prstGeom prst="rect">
            <a:avLst/>
          </a:prstGeom>
          <a:noFill/>
        </p:spPr>
        <p:txBody>
          <a:bodyPr wrap="square" rtlCol="0">
            <a:spAutoFit/>
          </a:bodyPr>
          <a:lstStyle/>
          <a:p>
            <a:r>
              <a:rPr lang="pt-BR" sz="2800" dirty="0"/>
              <a:t>Eis a vossa comida que vem chegando!</a:t>
            </a:r>
          </a:p>
        </p:txBody>
      </p:sp>
    </p:spTree>
    <p:extLst>
      <p:ext uri="{BB962C8B-B14F-4D97-AF65-F5344CB8AC3E}">
        <p14:creationId xmlns:p14="http://schemas.microsoft.com/office/powerpoint/2010/main" val="267316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descr="Изображение выглядит как текст, книга&#10;&#10;Автоматически созданное описание">
            <a:extLst>
              <a:ext uri="{FF2B5EF4-FFF2-40B4-BE49-F238E27FC236}">
                <a16:creationId xmlns="" xmlns:a16="http://schemas.microsoft.com/office/drawing/2014/main" id="{521B0CE2-DCBE-4D0A-B3D0-5E2FE5CEA8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0314" y="859133"/>
            <a:ext cx="6718605" cy="5139734"/>
          </a:xfrm>
        </p:spPr>
      </p:pic>
      <p:sp>
        <p:nvSpPr>
          <p:cNvPr id="9" name="Прямоугольник 8">
            <a:extLst>
              <a:ext uri="{FF2B5EF4-FFF2-40B4-BE49-F238E27FC236}">
                <a16:creationId xmlns="" xmlns:a16="http://schemas.microsoft.com/office/drawing/2014/main" id="{BFF3B7D7-58B7-46BB-91A4-3A10909B1C15}"/>
              </a:ext>
            </a:extLst>
          </p:cNvPr>
          <p:cNvSpPr/>
          <p:nvPr/>
        </p:nvSpPr>
        <p:spPr>
          <a:xfrm>
            <a:off x="5977217" y="3244334"/>
            <a:ext cx="237566" cy="369332"/>
          </a:xfrm>
          <a:prstGeom prst="rect">
            <a:avLst/>
          </a:prstGeom>
        </p:spPr>
        <p:txBody>
          <a:bodyPr wrap="none">
            <a:spAutoFit/>
          </a:bodyPr>
          <a:lstStyle/>
          <a:p>
            <a:r>
              <a:rPr lang="pt-BR" dirty="0"/>
              <a:t> </a:t>
            </a:r>
            <a:endParaRPr lang="ru-RU" dirty="0"/>
          </a:p>
        </p:txBody>
      </p:sp>
      <p:sp>
        <p:nvSpPr>
          <p:cNvPr id="2" name="CaixaDeTexto 1"/>
          <p:cNvSpPr txBox="1"/>
          <p:nvPr/>
        </p:nvSpPr>
        <p:spPr>
          <a:xfrm>
            <a:off x="638175" y="1443841"/>
            <a:ext cx="4029075" cy="3600986"/>
          </a:xfrm>
          <a:prstGeom prst="rect">
            <a:avLst/>
          </a:prstGeom>
          <a:solidFill>
            <a:schemeClr val="bg2">
              <a:lumMod val="90000"/>
            </a:schemeClr>
          </a:solidFill>
        </p:spPr>
        <p:txBody>
          <a:bodyPr wrap="square" rtlCol="0">
            <a:spAutoFit/>
          </a:bodyPr>
          <a:lstStyle/>
          <a:p>
            <a:r>
              <a:rPr lang="pt-BR" sz="2800" dirty="0" err="1" smtClean="0"/>
              <a:t>Antropofagismo</a:t>
            </a:r>
            <a:endParaRPr lang="pt-BR" sz="2800" dirty="0" smtClean="0"/>
          </a:p>
          <a:p>
            <a:r>
              <a:rPr lang="pt-BR" sz="1600" dirty="0" smtClean="0"/>
              <a:t>Grego </a:t>
            </a:r>
            <a:r>
              <a:rPr lang="pt-BR" sz="1600" dirty="0" err="1" smtClean="0"/>
              <a:t>Anthoropos</a:t>
            </a:r>
            <a:r>
              <a:rPr lang="pt-BR" sz="1600" dirty="0" smtClean="0"/>
              <a:t> homem </a:t>
            </a:r>
            <a:r>
              <a:rPr lang="pt-BR" sz="1600" dirty="0" err="1" smtClean="0"/>
              <a:t>Phagein</a:t>
            </a:r>
            <a:r>
              <a:rPr lang="pt-BR" sz="1600" dirty="0" smtClean="0"/>
              <a:t> comer</a:t>
            </a:r>
          </a:p>
          <a:p>
            <a:endParaRPr lang="pt-BR" sz="1600" dirty="0"/>
          </a:p>
          <a:p>
            <a:r>
              <a:rPr lang="pt-BR" sz="2800" dirty="0" smtClean="0"/>
              <a:t>Comer carne humana era um ritual praticado em algumas tribos. Segundo Eda Romio não pode ser considerado um hábito alimentar.</a:t>
            </a:r>
            <a:endParaRPr lang="ru-RU" sz="2800" dirty="0"/>
          </a:p>
        </p:txBody>
      </p:sp>
    </p:spTree>
    <p:extLst>
      <p:ext uri="{BB962C8B-B14F-4D97-AF65-F5344CB8AC3E}">
        <p14:creationId xmlns:p14="http://schemas.microsoft.com/office/powerpoint/2010/main" val="398479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3336</TotalTime>
  <Words>1902</Words>
  <Application>Microsoft Office PowerPoint</Application>
  <PresentationFormat>Широкоэкранный</PresentationFormat>
  <Paragraphs>225</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Wingdings</vt:lpstr>
      <vt:lpstr>Тема Office</vt:lpstr>
      <vt:lpstr>Projeto Cultural Comida e Cultura Doces do Brasil</vt:lpstr>
      <vt:lpstr>Cultura</vt:lpstr>
      <vt:lpstr>Antes do europeu </vt:lpstr>
      <vt:lpstr>Vida na aldeia</vt:lpstr>
      <vt:lpstr>Alimentação da tribo - Divisão de tarefas </vt:lpstr>
      <vt:lpstr>Alimentação</vt:lpstr>
      <vt:lpstr>Презентация PowerPoint</vt:lpstr>
      <vt:lpstr>Antropofagismo – ritual de caráter apoteótico</vt:lpstr>
      <vt:lpstr>Презентация PowerPoint</vt:lpstr>
      <vt:lpstr>Em 1500 chegam os Portugueses</vt:lpstr>
      <vt:lpstr>Principais acontecimentos</vt:lpstr>
      <vt:lpstr>Escravos – Entre os séculos 16 e 19 chegaram 6 milhões de negros africanos no Brasil. 46% de todos negros que chegaram na América. o Rio de Janeiro recebeu o número maior.</vt:lpstr>
      <vt:lpstr>Trabalho escravo</vt:lpstr>
      <vt:lpstr>Aspectos geográficos “Uma terra que se plantando tudo dá”</vt:lpstr>
      <vt:lpstr>Região Norte</vt:lpstr>
      <vt:lpstr>Base da culinária nortista</vt:lpstr>
      <vt:lpstr>Alguns pratos da região</vt:lpstr>
      <vt:lpstr>Região Nordeste</vt:lpstr>
      <vt:lpstr>Base da culinária nordestina</vt:lpstr>
      <vt:lpstr>Alguns pratos da região</vt:lpstr>
      <vt:lpstr>Região centro-oeste</vt:lpstr>
      <vt:lpstr>Base da culinária do centro-oeste</vt:lpstr>
      <vt:lpstr>Alguns pratos da região</vt:lpstr>
      <vt:lpstr>Região sudeste</vt:lpstr>
      <vt:lpstr>Base da culinária do Sudeste</vt:lpstr>
      <vt:lpstr>Alguns pratos da região</vt:lpstr>
      <vt:lpstr>Região Sul</vt:lpstr>
      <vt:lpstr>Base da culinária Sulista</vt:lpstr>
      <vt:lpstr>Alguns pratos da região</vt:lpstr>
      <vt:lpstr>A comida brasileira mais democrática é o bom  e velho arroz com feijão. Seja rico ou pobre, o prato do arroz com feijão não falta na mesa do brasileiro.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0843</cp:lastModifiedBy>
  <cp:revision>106</cp:revision>
  <dcterms:created xsi:type="dcterms:W3CDTF">2020-02-17T10:42:57Z</dcterms:created>
  <dcterms:modified xsi:type="dcterms:W3CDTF">2025-02-27T09:23:33Z</dcterms:modified>
</cp:coreProperties>
</file>