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1"/>
  </p:notesMasterIdLst>
  <p:sldIdLst>
    <p:sldId id="256" r:id="rId2"/>
    <p:sldId id="257" r:id="rId3"/>
    <p:sldId id="262" r:id="rId4"/>
    <p:sldId id="258" r:id="rId5"/>
    <p:sldId id="263" r:id="rId6"/>
    <p:sldId id="264" r:id="rId7"/>
    <p:sldId id="265" r:id="rId8"/>
    <p:sldId id="268" r:id="rId9"/>
    <p:sldId id="269" r:id="rId10"/>
  </p:sldIdLst>
  <p:sldSz cx="9144000" cy="5143500" type="screen16x9"/>
  <p:notesSz cx="6858000" cy="9144000"/>
  <p:embeddedFontLst>
    <p:embeddedFont>
      <p:font typeface="Advent Pro Medium" panose="020B0604020202020204" charset="0"/>
      <p:regular r:id="rId12"/>
      <p:bold r:id="rId13"/>
      <p:italic r:id="rId14"/>
      <p:boldItalic r:id="rId15"/>
    </p:embeddedFont>
    <p:embeddedFont>
      <p:font typeface="Caveat Brush" panose="020B060402020202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ADF6DE4-94B7-4FAB-B9FB-E1E4DFCCD949}">
  <a:tblStyle styleId="{DADF6DE4-94B7-4FAB-B9FB-E1E4DFCCD94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0"/>
    <p:restoredTop sz="94635"/>
  </p:normalViewPr>
  <p:slideViewPr>
    <p:cSldViewPr snapToGrid="0">
      <p:cViewPr varScale="1">
        <p:scale>
          <a:sx n="145" d="100"/>
          <a:sy n="145" d="100"/>
        </p:scale>
        <p:origin x="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75076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413adecde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413adecde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2074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596dd1d4e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596dd1d4e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8427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5bb8033a5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5bb8033a5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1097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596dd1d4e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596dd1d4e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0489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3">
            <a:alphaModFix/>
          </a:blip>
          <a:srcRect l="17321" t="2360" r="16993" b="-4526"/>
          <a:stretch/>
        </p:blipFill>
        <p:spPr>
          <a:xfrm>
            <a:off x="2467679" y="0"/>
            <a:ext cx="3880742" cy="3395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4">
            <a:alphaModFix/>
          </a:blip>
          <a:srcRect l="16597" t="23995"/>
          <a:stretch/>
        </p:blipFill>
        <p:spPr>
          <a:xfrm flipH="1">
            <a:off x="25" y="455800"/>
            <a:ext cx="9144000" cy="468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659750" y="1516825"/>
            <a:ext cx="5824500" cy="15084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7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1659600" y="3158375"/>
            <a:ext cx="5824800" cy="4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720000" y="421102"/>
            <a:ext cx="7704000" cy="45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720000" y="421102"/>
            <a:ext cx="7704000" cy="45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grpSp>
        <p:nvGrpSpPr>
          <p:cNvPr id="28" name="Google Shape;28;p6"/>
          <p:cNvGrpSpPr/>
          <p:nvPr/>
        </p:nvGrpSpPr>
        <p:grpSpPr>
          <a:xfrm>
            <a:off x="249218" y="566775"/>
            <a:ext cx="274314" cy="274315"/>
            <a:chOff x="325418" y="566775"/>
            <a:chExt cx="274314" cy="274315"/>
          </a:xfrm>
        </p:grpSpPr>
        <p:sp>
          <p:nvSpPr>
            <p:cNvPr id="29" name="Google Shape;29;p6"/>
            <p:cNvSpPr/>
            <p:nvPr/>
          </p:nvSpPr>
          <p:spPr>
            <a:xfrm>
              <a:off x="362375" y="566775"/>
              <a:ext cx="219455" cy="182881"/>
            </a:xfrm>
            <a:custGeom>
              <a:avLst/>
              <a:gdLst/>
              <a:ahLst/>
              <a:cxnLst/>
              <a:rect l="l" t="t" r="r" b="b"/>
              <a:pathLst>
                <a:path w="4388" h="3543" extrusionOk="0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rgbClr val="DBA4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6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avLst/>
              <a:gdLst/>
              <a:ahLst/>
              <a:cxnLst/>
              <a:rect l="l" t="t" r="r" b="b"/>
              <a:pathLst>
                <a:path w="4287" h="5518" extrusionOk="0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rgbClr val="3B25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1" name="Google Shape;31;p6"/>
          <p:cNvPicPr preferRelativeResize="0"/>
          <p:nvPr/>
        </p:nvPicPr>
        <p:blipFill rotWithShape="1">
          <a:blip r:embed="rId3">
            <a:alphaModFix/>
          </a:blip>
          <a:srcRect l="17321" t="24330" r="33984" b="-4523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BLANK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720000" y="421102"/>
            <a:ext cx="7704000" cy="45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>
            <a:endParaRPr/>
          </a:p>
        </p:txBody>
      </p:sp>
      <p:grpSp>
        <p:nvGrpSpPr>
          <p:cNvPr id="57" name="Google Shape;57;p14"/>
          <p:cNvGrpSpPr/>
          <p:nvPr/>
        </p:nvGrpSpPr>
        <p:grpSpPr>
          <a:xfrm>
            <a:off x="249218" y="566775"/>
            <a:ext cx="274314" cy="274315"/>
            <a:chOff x="325418" y="566775"/>
            <a:chExt cx="274314" cy="274315"/>
          </a:xfrm>
        </p:grpSpPr>
        <p:sp>
          <p:nvSpPr>
            <p:cNvPr id="58" name="Google Shape;58;p14"/>
            <p:cNvSpPr/>
            <p:nvPr/>
          </p:nvSpPr>
          <p:spPr>
            <a:xfrm>
              <a:off x="362375" y="566775"/>
              <a:ext cx="219455" cy="182881"/>
            </a:xfrm>
            <a:custGeom>
              <a:avLst/>
              <a:gdLst/>
              <a:ahLst/>
              <a:cxnLst/>
              <a:rect l="l" t="t" r="r" b="b"/>
              <a:pathLst>
                <a:path w="4388" h="3543" extrusionOk="0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rgbClr val="DBA4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avLst/>
              <a:gdLst/>
              <a:ahLst/>
              <a:cxnLst/>
              <a:rect l="l" t="t" r="r" b="b"/>
              <a:pathLst>
                <a:path w="4287" h="5518" extrusionOk="0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rgbClr val="3B25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l="40927" t="4625" r="4628" b="32624"/>
          <a:stretch/>
        </p:blipFill>
        <p:spPr>
          <a:xfrm>
            <a:off x="1" y="3506625"/>
            <a:ext cx="2524800" cy="163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 l="17321" t="24330" r="33984" b="-4523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veat Brush"/>
              <a:buNone/>
              <a:defRPr sz="2900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Bungee"/>
              <a:buNone/>
              <a:defRPr sz="2900">
                <a:solidFill>
                  <a:schemeClr val="dk1"/>
                </a:solidFill>
                <a:latin typeface="Bungee"/>
                <a:ea typeface="Bungee"/>
                <a:cs typeface="Bungee"/>
                <a:sym typeface="Bung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Bungee"/>
              <a:buNone/>
              <a:defRPr sz="2900">
                <a:solidFill>
                  <a:schemeClr val="dk1"/>
                </a:solidFill>
                <a:latin typeface="Bungee"/>
                <a:ea typeface="Bungee"/>
                <a:cs typeface="Bungee"/>
                <a:sym typeface="Bung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Bungee"/>
              <a:buNone/>
              <a:defRPr sz="2900">
                <a:solidFill>
                  <a:schemeClr val="dk1"/>
                </a:solidFill>
                <a:latin typeface="Bungee"/>
                <a:ea typeface="Bungee"/>
                <a:cs typeface="Bungee"/>
                <a:sym typeface="Bung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Bungee"/>
              <a:buNone/>
              <a:defRPr sz="2900">
                <a:solidFill>
                  <a:schemeClr val="dk1"/>
                </a:solidFill>
                <a:latin typeface="Bungee"/>
                <a:ea typeface="Bungee"/>
                <a:cs typeface="Bungee"/>
                <a:sym typeface="Bung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Bungee"/>
              <a:buNone/>
              <a:defRPr sz="2900">
                <a:solidFill>
                  <a:schemeClr val="dk1"/>
                </a:solidFill>
                <a:latin typeface="Bungee"/>
                <a:ea typeface="Bungee"/>
                <a:cs typeface="Bungee"/>
                <a:sym typeface="Bung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Bungee"/>
              <a:buNone/>
              <a:defRPr sz="2900">
                <a:solidFill>
                  <a:schemeClr val="dk1"/>
                </a:solidFill>
                <a:latin typeface="Bungee"/>
                <a:ea typeface="Bungee"/>
                <a:cs typeface="Bungee"/>
                <a:sym typeface="Bung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Bungee"/>
              <a:buNone/>
              <a:defRPr sz="2900">
                <a:solidFill>
                  <a:schemeClr val="dk1"/>
                </a:solidFill>
                <a:latin typeface="Bungee"/>
                <a:ea typeface="Bungee"/>
                <a:cs typeface="Bungee"/>
                <a:sym typeface="Bung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Bungee"/>
              <a:buNone/>
              <a:defRPr sz="2900">
                <a:solidFill>
                  <a:schemeClr val="dk1"/>
                </a:solidFill>
                <a:latin typeface="Bungee"/>
                <a:ea typeface="Bungee"/>
                <a:cs typeface="Bungee"/>
                <a:sym typeface="Bunge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dvent Pro Medium"/>
              <a:buChar char="●"/>
              <a:defRPr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dvent Pro Medium"/>
              <a:buChar char="○"/>
              <a:defRPr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dvent Pro Medium"/>
              <a:buChar char="■"/>
              <a:defRPr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dvent Pro Medium"/>
              <a:buChar char="●"/>
              <a:defRPr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dvent Pro Medium"/>
              <a:buChar char="○"/>
              <a:defRPr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dvent Pro Medium"/>
              <a:buChar char="■"/>
              <a:defRPr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dvent Pro Medium"/>
              <a:buChar char="●"/>
              <a:defRPr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dvent Pro Medium"/>
              <a:buChar char="○"/>
              <a:defRPr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dvent Pro Medium"/>
              <a:buChar char="■"/>
              <a:defRPr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xmlns="" id="{6A30FE5F-A453-F3FE-0ED7-88DDE65842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0920" y="1094721"/>
            <a:ext cx="7262159" cy="2954057"/>
          </a:xfrm>
        </p:spPr>
        <p:txBody>
          <a:bodyPr/>
          <a:lstStyle/>
          <a:p>
            <a:r>
              <a:rPr lang="ru-RU" sz="3200" dirty="0"/>
              <a:t>Становление национального кинематографа в советских республиках в 1920–1930-е годы: на примере киностудий «</a:t>
            </a:r>
            <a:r>
              <a:rPr lang="ru-RU" sz="3200" dirty="0" err="1"/>
              <a:t>Арменфильм</a:t>
            </a:r>
            <a:r>
              <a:rPr lang="ru-RU" sz="3200" dirty="0"/>
              <a:t>» и «Узбекфильм»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582706" y="421102"/>
            <a:ext cx="6069106" cy="45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 dirty="0"/>
              <a:t>Армянский кинематограф: от хроники к игровому кино </a:t>
            </a:r>
            <a:endParaRPr sz="3500" dirty="0"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4294967295"/>
          </p:nvPr>
        </p:nvSpPr>
        <p:spPr>
          <a:xfrm>
            <a:off x="720000" y="1516083"/>
            <a:ext cx="3852000" cy="32063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30200">
              <a:buSzPts val="1600"/>
            </a:pPr>
            <a:r>
              <a:rPr lang="ru-RU" sz="1600" dirty="0"/>
              <a:t>Кинематограф пришёл сюда ещё до установления советской власти. Первые документальные кадры, отражающие армянскую действительность, датируются 1907 годом — это были похороны католикоса всех армян </a:t>
            </a:r>
            <a:r>
              <a:rPr lang="ru-RU" sz="1600" dirty="0" err="1"/>
              <a:t>Мкртича</a:t>
            </a:r>
            <a:r>
              <a:rPr lang="ru-RU" sz="1600" dirty="0"/>
              <a:t> </a:t>
            </a:r>
            <a:r>
              <a:rPr lang="ru-RU" sz="1600" dirty="0" err="1"/>
              <a:t>Хримяна</a:t>
            </a:r>
            <a:r>
              <a:rPr lang="ru-RU" sz="1600" dirty="0"/>
              <a:t>. В годы Первой мировой войны снимались эпизоды военных действий на Кавказском фронте и трагические события геноцида армян.</a:t>
            </a:r>
          </a:p>
          <a:p>
            <a:pPr lvl="0" indent="-330200">
              <a:buSzPts val="1600"/>
            </a:pPr>
            <a:endParaRPr lang="ru-RU" sz="1600" dirty="0">
              <a:solidFill>
                <a:schemeClr val="dk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6AF02CA-B9A8-D8AE-B452-E04D7623C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565" y="878302"/>
            <a:ext cx="1458659" cy="2079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5EC6E64-F172-AF22-EF18-FAD41A987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048569"/>
            <a:ext cx="2392455" cy="1433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3"/>
          <p:cNvSpPr txBox="1"/>
          <p:nvPr/>
        </p:nvSpPr>
        <p:spPr>
          <a:xfrm>
            <a:off x="684141" y="431987"/>
            <a:ext cx="447056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В этот цикл вошли три картины. В 1926 году — «</a:t>
            </a:r>
            <a:r>
              <a:rPr lang="ru-RU" sz="2000" dirty="0" err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Зарэ</a:t>
            </a:r>
            <a:r>
              <a:rPr lang="ru-RU" sz="2000" dirty="0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», где с этнографической доскональностью воссоздавалась жизнь курдского народа. В 1927 году — «</a:t>
            </a:r>
            <a:r>
              <a:rPr lang="ru-RU" sz="2000" dirty="0" err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Хас</a:t>
            </a:r>
            <a:r>
              <a:rPr lang="ru-RU" sz="2000" dirty="0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Пуш</a:t>
            </a:r>
            <a:r>
              <a:rPr lang="ru-RU" sz="2000" dirty="0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», показывающий восстание иранской бедноты в </a:t>
            </a:r>
            <a:r>
              <a:rPr lang="en" sz="2000" dirty="0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XIX </a:t>
            </a:r>
            <a:r>
              <a:rPr lang="ru-RU" sz="2000" dirty="0">
                <a:solidFill>
                  <a:schemeClr val="dk1"/>
                </a:solidFill>
                <a:latin typeface="Caveat Brush"/>
                <a:ea typeface="Caveat Brush"/>
                <a:cs typeface="Caveat Brush"/>
                <a:sym typeface="Caveat Brush"/>
              </a:rPr>
              <a:t>веке. И в 1929 году — «Дом на вулкане», снятый совместно с азербайджанскими кинематографистами на материале революционного движения бакинского пролетариата </a:t>
            </a:r>
            <a:endParaRPr sz="2000" dirty="0">
              <a:solidFill>
                <a:schemeClr val="dk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ADCB586-776F-B4F4-8BF5-0D3E511DB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2517" y="290774"/>
            <a:ext cx="1825065" cy="2582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07E468C1-BCC6-BD10-2D6F-F28D53BE2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1641" y="2202916"/>
            <a:ext cx="1388782" cy="20908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720000" y="777489"/>
            <a:ext cx="3143788" cy="45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000" dirty="0"/>
              <a:t>Вершиной довоенного периода стал фильм «Зангезур» 1938 года, вновь поставленный Бек-Назаровым. </a:t>
            </a:r>
            <a:endParaRPr sz="2000" dirty="0"/>
          </a:p>
        </p:txBody>
      </p:sp>
      <p:sp>
        <p:nvSpPr>
          <p:cNvPr id="103" name="Google Shape;103;p19"/>
          <p:cNvSpPr txBox="1"/>
          <p:nvPr/>
        </p:nvSpPr>
        <p:spPr>
          <a:xfrm>
            <a:off x="720000" y="1678080"/>
            <a:ext cx="4156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sz="2500" dirty="0">
              <a:solidFill>
                <a:schemeClr val="dk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733DA45-D527-EDCD-64B8-63000EC72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595" y="280907"/>
            <a:ext cx="2883812" cy="1625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2FDB574-F379-E81E-C34A-A811F264A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6400" y="3666565"/>
            <a:ext cx="9190400" cy="9730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EF8D16E-D342-77C7-DFFA-9DB6E423D2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7668" y="1999137"/>
            <a:ext cx="2735666" cy="1438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FADDD7-6666-6A61-B538-DFA8D486A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04" y="197224"/>
            <a:ext cx="4198292" cy="3778950"/>
          </a:xfrm>
        </p:spPr>
        <p:txBody>
          <a:bodyPr/>
          <a:lstStyle/>
          <a:p>
            <a:r>
              <a:rPr lang="ru-RU" sz="2000" dirty="0"/>
              <a:t>Правительство Бухарской Народной Республики заключило договор с ленинградской организацией «</a:t>
            </a:r>
            <a:r>
              <a:rPr lang="ru-RU" sz="2000" dirty="0" err="1"/>
              <a:t>Севзапкино</a:t>
            </a:r>
            <a:r>
              <a:rPr lang="ru-RU" sz="2000" dirty="0"/>
              <a:t>» о создании товарищества «</a:t>
            </a:r>
            <a:r>
              <a:rPr lang="ru-RU" sz="2000" dirty="0" err="1"/>
              <a:t>Бухкино</a:t>
            </a:r>
            <a:r>
              <a:rPr lang="ru-RU" sz="2000" dirty="0"/>
              <a:t>».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A0E8805-B919-4F00-D692-42FC497D6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775" y="209917"/>
            <a:ext cx="1945303" cy="1462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93A6AF1-126A-D6BE-C4BF-8AC7A9BF0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260" y="1051308"/>
            <a:ext cx="1945304" cy="1702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C80C6E8-D5A9-6731-348A-D7F1623EB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776" y="1612690"/>
            <a:ext cx="1945304" cy="22815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04734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94B418-F5DA-A5ED-5852-ED61DCA19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35" y="1971556"/>
            <a:ext cx="3919641" cy="841800"/>
          </a:xfrm>
        </p:spPr>
        <p:txBody>
          <a:bodyPr/>
          <a:lstStyle/>
          <a:p>
            <a:r>
              <a:rPr lang="ru-RU" sz="2000" dirty="0"/>
              <a:t>Тематика ранних узбекских фильмов была сосредоточена на трёх направлениях. Первое — борьба народа с контрреволюцией и басмачеством. Второе — преодоление пережитков старого быта. Третье — борьба за освобождение женщин Востока.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C6130D2-FCE5-B013-C0CB-209D9EBC6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917827" y="1917326"/>
            <a:ext cx="5143500" cy="13088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80C7A63-BC96-8D16-F346-150C1B3ED4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82" r="1674" b="5027"/>
          <a:stretch>
            <a:fillRect/>
          </a:stretch>
        </p:blipFill>
        <p:spPr>
          <a:xfrm>
            <a:off x="5531967" y="439271"/>
            <a:ext cx="2091739" cy="233290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B25E02A-56E7-962E-F612-422CB4D3A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105" y="2868028"/>
            <a:ext cx="1625923" cy="216789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324A6A9-83B3-48DF-2CA8-175788B6C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9234" y="2064948"/>
            <a:ext cx="1847448" cy="141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50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A4130E-4CBE-69AD-D97D-B6A52BAE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558" y="234085"/>
            <a:ext cx="5192630" cy="805821"/>
          </a:xfrm>
        </p:spPr>
        <p:txBody>
          <a:bodyPr/>
          <a:lstStyle/>
          <a:p>
            <a:r>
              <a:rPr lang="ru-RU" dirty="0"/>
              <a:t>Сравнительный анализ: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D94601B-F6D9-EAA5-1969-B094F0529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5195" y="0"/>
            <a:ext cx="2268805" cy="12375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71B50D7-F0CB-A66F-4A49-46DABC8AC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195" y="1237572"/>
            <a:ext cx="2268805" cy="133417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9A2EDA1-4A6A-8FBE-4428-2094B719B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5194" y="2571750"/>
            <a:ext cx="2268805" cy="67347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E71378CE-10BA-CD1A-F958-ED74406ED1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194" y="3245224"/>
            <a:ext cx="2268805" cy="194384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8888DDC-16DC-E9D7-417D-BEA6CDA1B56B}"/>
              </a:ext>
            </a:extLst>
          </p:cNvPr>
          <p:cNvSpPr txBox="1"/>
          <p:nvPr/>
        </p:nvSpPr>
        <p:spPr>
          <a:xfrm>
            <a:off x="484094" y="1556087"/>
            <a:ext cx="50560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При общности идеологических рамок «</a:t>
            </a:r>
            <a:r>
              <a:rPr lang="ru-RU" sz="1800" dirty="0" err="1"/>
              <a:t>Арменфильм</a:t>
            </a:r>
            <a:r>
              <a:rPr lang="ru-RU" sz="1800" dirty="0"/>
              <a:t>» и «Узбекфильм» выработали различные национальные модели. Эти различия — не случайность, а результат разной культурной дистанции между центром и окраинами.</a:t>
            </a:r>
          </a:p>
        </p:txBody>
      </p:sp>
    </p:spTree>
    <p:extLst>
      <p:ext uri="{BB962C8B-B14F-4D97-AF65-F5344CB8AC3E}">
        <p14:creationId xmlns:p14="http://schemas.microsoft.com/office/powerpoint/2010/main" val="475758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CA3336-A68C-2131-0CBD-71878E24A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176" y="598393"/>
            <a:ext cx="6087036" cy="412376"/>
          </a:xfrm>
        </p:spPr>
        <p:txBody>
          <a:bodyPr/>
          <a:lstStyle/>
          <a:p>
            <a:r>
              <a:rPr lang="ru-RU" sz="2000" dirty="0"/>
              <a:t>1920–1930-е годы стали периодом зарождения национального кинематографа в советских республиках. За полтора десятилетия был пройден путь от первых документальных съёмок до звуковых игровых фильмов, удостоенных государственных премий.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07C67B2-FCD0-8E25-9DD4-515F3BFCB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32730"/>
            <a:ext cx="3343834" cy="101077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C5FBD7C-A93A-F65C-ECB7-F42D67D38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82298" y="1871194"/>
            <a:ext cx="1179237" cy="33438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D608AAA-5AA5-7098-2722-CFB72795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833" y="4016188"/>
            <a:ext cx="5800167" cy="112731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BFAFEC48-EEB5-35EB-986A-8ED7AB11D7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83" t="3544" r="1283"/>
          <a:stretch>
            <a:fillRect/>
          </a:stretch>
        </p:blipFill>
        <p:spPr>
          <a:xfrm rot="16200000">
            <a:off x="3929154" y="2368169"/>
            <a:ext cx="1106397" cy="227704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4A7A28D-6B32-5676-79CF-63EF9178E5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71"/>
          <a:stretch>
            <a:fillRect/>
          </a:stretch>
        </p:blipFill>
        <p:spPr>
          <a:xfrm rot="16200000">
            <a:off x="6829240" y="1745127"/>
            <a:ext cx="1106396" cy="352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56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049CAE-9281-0E94-13A2-3658F0043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011" y="1532725"/>
            <a:ext cx="3349977" cy="457200"/>
          </a:xfrm>
        </p:spPr>
        <p:txBody>
          <a:bodyPr/>
          <a:lstStyle/>
          <a:p>
            <a:r>
              <a:rPr lang="ru-RU" sz="4000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570228619"/>
      </p:ext>
    </p:extLst>
  </p:cSld>
  <p:clrMapOvr>
    <a:masterClrMapping/>
  </p:clrMapOvr>
</p:sld>
</file>

<file path=ppt/theme/theme1.xml><?xml version="1.0" encoding="utf-8"?>
<a:theme xmlns:a="http://schemas.openxmlformats.org/drawingml/2006/main" name="International Mountain Day Minitheme Infographics by Slidesgo">
  <a:themeElements>
    <a:clrScheme name="Simple Light">
      <a:dk1>
        <a:srgbClr val="3B251F"/>
      </a:dk1>
      <a:lt1>
        <a:srgbClr val="FCF6F0"/>
      </a:lt1>
      <a:dk2>
        <a:srgbClr val="7D5444"/>
      </a:dk2>
      <a:lt2>
        <a:srgbClr val="BE8974"/>
      </a:lt2>
      <a:accent1>
        <a:srgbClr val="D5B89F"/>
      </a:accent1>
      <a:accent2>
        <a:srgbClr val="DBA46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B251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272</Words>
  <Application>Microsoft Office PowerPoint</Application>
  <PresentationFormat>Экран (16:9)</PresentationFormat>
  <Paragraphs>11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Bungee</vt:lpstr>
      <vt:lpstr>Advent Pro Medium</vt:lpstr>
      <vt:lpstr>Caveat Brush</vt:lpstr>
      <vt:lpstr>Arial</vt:lpstr>
      <vt:lpstr>International Mountain Day Minitheme Infographics by Slidesgo</vt:lpstr>
      <vt:lpstr>Становление национального кинематографа в советских республиках в 1920–1930-е годы: на примере киностудий «Арменфильм» и «Узбекфильм»</vt:lpstr>
      <vt:lpstr>Армянский кинематограф: от хроники к игровому кино </vt:lpstr>
      <vt:lpstr>Презентация PowerPoint</vt:lpstr>
      <vt:lpstr>Вершиной довоенного периода стал фильм «Зангезур» 1938 года, вновь поставленный Бек-Назаровым. </vt:lpstr>
      <vt:lpstr>Правительство Бухарской Народной Республики заключило договор с ленинградской организацией «Севзапкино» о создании товарищества «Бухкино». </vt:lpstr>
      <vt:lpstr>Тематика ранних узбекских фильмов была сосредоточена на трёх направлениях. Первое — борьба народа с контрреволюцией и басмачеством. Второе — преодоление пережитков старого быта. Третье — борьба за освобождение женщин Востока. </vt:lpstr>
      <vt:lpstr>Сравнительный анализ: </vt:lpstr>
      <vt:lpstr>1920–1930-е годы стали периодом зарождения национального кинематографа в советских республиках. За полтора десятилетия был пройден путь от первых документальных съёмок до звуковых игровых фильмов, удостоенных государственных премий. 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Становление национального кинематографа в советских республиках в 1920–1930-е годы: на примере киностудий «Арменфильм» и «Узбекфильм»</dc:title>
  <dc:creator>Пользователь</dc:creator>
  <cp:lastModifiedBy>Пользователь</cp:lastModifiedBy>
  <cp:revision>4</cp:revision>
  <dcterms:modified xsi:type="dcterms:W3CDTF">2026-09-25T09:30:46Z</dcterms:modified>
</cp:coreProperties>
</file>