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Право на вечеринку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sz="2800" dirty="0" smtClean="0"/>
              <a:t>Право </a:t>
            </a:r>
            <a:r>
              <a:rPr lang="ru-RU" sz="2800" dirty="0"/>
              <a:t>на </a:t>
            </a:r>
            <a:r>
              <a:rPr lang="ru-RU" sz="2400" dirty="0"/>
              <a:t>карнавал и государственная политика в отношении уличного карнавала в городе Сан-Паулу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Guilherme Varella</a:t>
            </a:r>
            <a:r>
              <a:rPr lang="pt-BR" dirty="0"/>
              <a:t> </a:t>
            </a:r>
            <a:r>
              <a:rPr lang="pt-BR" dirty="0" smtClean="0"/>
              <a:t> </a:t>
            </a:r>
            <a:endParaRPr lang="ru-RU" dirty="0" smtClean="0"/>
          </a:p>
          <a:p>
            <a:r>
              <a:rPr lang="pt-BR" sz="1400" i="1" dirty="0" smtClean="0"/>
              <a:t>professor </a:t>
            </a:r>
            <a:r>
              <a:rPr lang="pt-BR" sz="1400" i="1" dirty="0"/>
              <a:t>da Faculdade de Comunicação da Universidade Federal da Bahia (UFBA). Doutor em Direito pela USP</a:t>
            </a:r>
            <a:endParaRPr 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645" y="503799"/>
            <a:ext cx="3779867" cy="29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 </a:t>
            </a:r>
            <a:r>
              <a:rPr lang="ru-RU" dirty="0"/>
              <a:t>- это культурное проявление, которое является правом и </a:t>
            </a:r>
            <a:r>
              <a:rPr lang="ru-RU" dirty="0" smtClean="0"/>
              <a:t>свободой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Существует не так много работ о карнавале с юридической точки зрения; </a:t>
            </a:r>
            <a:endParaRPr lang="ru-RU" dirty="0" smtClean="0"/>
          </a:p>
          <a:p>
            <a:r>
              <a:rPr lang="ru-RU" dirty="0" smtClean="0"/>
              <a:t>литература </a:t>
            </a:r>
            <a:r>
              <a:rPr lang="ru-RU" dirty="0"/>
              <a:t>всегда отдавала предпочтение более социологическому или антропологическому подходу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8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474133"/>
            <a:ext cx="4636041" cy="582506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Сан-Паулу уличный карнавал, если можно так выразиться, официально родился в 1914 году. Это был год, когда появилась группа </a:t>
            </a:r>
            <a:r>
              <a:rPr lang="ru-RU" dirty="0" err="1"/>
              <a:t>Cordão</a:t>
            </a:r>
            <a:r>
              <a:rPr lang="ru-RU" dirty="0"/>
              <a:t> </a:t>
            </a:r>
            <a:r>
              <a:rPr lang="ru-RU" dirty="0" err="1"/>
              <a:t>da</a:t>
            </a:r>
            <a:r>
              <a:rPr lang="ru-RU" dirty="0"/>
              <a:t> </a:t>
            </a:r>
            <a:r>
              <a:rPr lang="ru-RU" dirty="0" err="1"/>
              <a:t>Barra</a:t>
            </a:r>
            <a:r>
              <a:rPr lang="ru-RU" dirty="0"/>
              <a:t> </a:t>
            </a:r>
            <a:r>
              <a:rPr lang="ru-RU" dirty="0" err="1"/>
              <a:t>Funda</a:t>
            </a:r>
            <a:r>
              <a:rPr lang="ru-RU" dirty="0"/>
              <a:t> — тип группы, которая пользовалась успехом в то время, когда подавляющее большинство участников гуляний составляли представители рабочего класса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Однако на протяжении всего XX века история карнавальных групп, а также появившихся позже блоков, была связана не столько с разгулом, сколько с репрессиями со стороны правительства, поощряемыми элитой, которая считала карнавал беспорядком, противоречащим идеалам современности, импортированным из Европы того времени</a:t>
            </a:r>
            <a:r>
              <a:rPr lang="ru-RU" dirty="0" smtClean="0"/>
              <a:t>.</a:t>
            </a:r>
          </a:p>
          <a:p>
            <a:r>
              <a:rPr lang="ru-RU" dirty="0"/>
              <a:t>После десятилетий существования на периферии, с ограничениями, которые делали практически невозможным официальный выход на улицы, кварталы обрели новую жизнь в Сан-Паулу в 2013 году, когда городское правительство прекратило бюрократическую волокиту и начало поддерживать уличный карнавал.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21" y="719666"/>
            <a:ext cx="4594490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32933"/>
            <a:ext cx="4351025" cy="4622800"/>
          </a:xfrm>
        </p:spPr>
        <p:txBody>
          <a:bodyPr/>
          <a:lstStyle/>
          <a:p>
            <a:r>
              <a:rPr lang="ru-RU" sz="2000" dirty="0"/>
              <a:t>Карнавал — это народное явление, связанное с матрицами формирования нашей идентичности, нематериальное наследие разнообразных измерений в Бразилии, набор художественных языков. Поэтому это связано с сохранением нашей идентичности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575733"/>
            <a:ext cx="3757545" cy="5689600"/>
          </a:xfrm>
        </p:spPr>
        <p:txBody>
          <a:bodyPr>
            <a:normAutofit/>
          </a:bodyPr>
          <a:lstStyle/>
          <a:p>
            <a:r>
              <a:rPr lang="ru-RU" dirty="0" smtClean="0"/>
              <a:t>право </a:t>
            </a:r>
            <a:r>
              <a:rPr lang="ru-RU" dirty="0"/>
              <a:t>на культурные проявления наравне с такими вопросами, как образование и </a:t>
            </a:r>
            <a:r>
              <a:rPr lang="ru-RU" dirty="0" smtClean="0"/>
              <a:t>жилье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66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1377905"/>
            <a:ext cx="6419850" cy="4095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540913"/>
            <a:ext cx="4901489" cy="5769735"/>
          </a:xfrm>
        </p:spPr>
        <p:txBody>
          <a:bodyPr>
            <a:normAutofit/>
          </a:bodyPr>
          <a:lstStyle/>
          <a:p>
            <a:r>
              <a:rPr lang="ru-RU" dirty="0"/>
              <a:t>Сказать, что карнавал - это право, означает ограничить определенное пространство, в котором происходит действие государства; </a:t>
            </a:r>
            <a:r>
              <a:rPr lang="ru-RU" dirty="0" smtClean="0"/>
              <a:t>от </a:t>
            </a:r>
            <a:r>
              <a:rPr lang="ru-RU" dirty="0"/>
              <a:t>обязательств гарантировать объективные условия для его реализации до государственной политики, направленной в этом направлении. </a:t>
            </a:r>
            <a:endParaRPr lang="ru-RU" dirty="0" smtClean="0"/>
          </a:p>
          <a:p>
            <a:r>
              <a:rPr lang="ru-RU" dirty="0" smtClean="0"/>
              <a:t>Правила </a:t>
            </a:r>
            <a:r>
              <a:rPr lang="ru-RU" dirty="0"/>
              <a:t>и руководящие принципы, включенные в правовую систему, следуют за фактами: «закон» следует за историей.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0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91673"/>
            <a:ext cx="4351025" cy="3969796"/>
          </a:xfrm>
        </p:spPr>
        <p:txBody>
          <a:bodyPr/>
          <a:lstStyle/>
          <a:p>
            <a:r>
              <a:rPr lang="ru-RU" sz="2800" dirty="0" smtClean="0"/>
              <a:t>Трансгрессия - феномен </a:t>
            </a:r>
            <a:r>
              <a:rPr lang="ru-RU" sz="2800" dirty="0"/>
              <a:t>перехода непроходимой границы, прежде всего — границы между возможным и невозможным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528034"/>
            <a:ext cx="4759821" cy="5808372"/>
          </a:xfrm>
        </p:spPr>
        <p:txBody>
          <a:bodyPr>
            <a:normAutofit/>
          </a:bodyPr>
          <a:lstStyle/>
          <a:p>
            <a:r>
              <a:rPr lang="ru-RU" dirty="0"/>
              <a:t>Юридические знания должны учитывать все эти изменения. </a:t>
            </a:r>
            <a:r>
              <a:rPr lang="ru-RU" dirty="0" smtClean="0"/>
              <a:t>Это </a:t>
            </a:r>
            <a:r>
              <a:rPr lang="ru-RU" dirty="0"/>
              <a:t>касается понятия порядка. </a:t>
            </a:r>
            <a:r>
              <a:rPr lang="ru-RU" dirty="0" smtClean="0"/>
              <a:t>И идеи </a:t>
            </a:r>
            <a:r>
              <a:rPr lang="ru-RU" dirty="0"/>
              <a:t>трансгрессии, поэтому </a:t>
            </a:r>
            <a:r>
              <a:rPr lang="ru-RU" dirty="0" smtClean="0"/>
              <a:t>карнавал как </a:t>
            </a:r>
            <a:r>
              <a:rPr lang="ru-RU" dirty="0"/>
              <a:t>событие можно охарактеризовать как «ритуал бунта», то есть момент, в котором социальный порядок переворачивается, «оспаривается».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391855" cy="2696632"/>
          </a:xfrm>
        </p:spPr>
        <p:txBody>
          <a:bodyPr/>
          <a:lstStyle/>
          <a:p>
            <a:r>
              <a:rPr lang="ru-RU" sz="2400" dirty="0"/>
              <a:t>Право на город </a:t>
            </a:r>
            <a:r>
              <a:rPr lang="ru-RU" sz="1400" dirty="0"/>
              <a:t>— это совокупность прав, платформа для требования того, чтобы проживание в городе обеспечивало больше сосуществования, общительности и использования общественного пространства. Карнавал, радикально занимающий общественное пространство своими платформами, реквизитом, музыкой и людьми, становится привилегированным вектором для проецирования права на город. Как политическое упражнение, это также </a:t>
            </a:r>
            <a:r>
              <a:rPr lang="ru-RU" sz="1400" b="1" dirty="0"/>
              <a:t>основополагающее право на протест и объединение</a:t>
            </a:r>
            <a:r>
              <a:rPr lang="ru-RU" sz="1400" dirty="0"/>
              <a:t>. Блок выходит на улицы с политическим посланием, песней, которая требует, критикует и снова критикует, позицией, оспаривающей мораль и статус-кво. Он размещает тела на улице в непривычном для них виде: разодетые, пьяные, без повседневной одежды и поведения. </a:t>
            </a:r>
            <a:r>
              <a:rPr lang="ru-RU" sz="1400" b="1" dirty="0"/>
              <a:t>Карнавал несет в себе огромный политический смысл</a:t>
            </a:r>
            <a:r>
              <a:rPr lang="ru-RU" sz="1400" dirty="0"/>
              <a:t>. Все эти аспекты составляют право на веселье, право на осуществление культурного самовыражения.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66" y="3382539"/>
            <a:ext cx="2810934" cy="33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орядок </a:t>
            </a:r>
            <a:r>
              <a:rPr lang="ru-RU" dirty="0"/>
              <a:t>и беспорядок — это две стороны одной медали.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643944"/>
            <a:ext cx="5056035" cy="5692462"/>
          </a:xfrm>
        </p:spPr>
        <p:txBody>
          <a:bodyPr>
            <a:normAutofit/>
          </a:bodyPr>
          <a:lstStyle/>
          <a:p>
            <a:r>
              <a:rPr lang="ru-RU" dirty="0" smtClean="0"/>
              <a:t>Наш Юридический </a:t>
            </a:r>
            <a:r>
              <a:rPr lang="ru-RU" dirty="0"/>
              <a:t>аргумент идет в </a:t>
            </a:r>
            <a:r>
              <a:rPr lang="ru-RU" dirty="0" smtClean="0"/>
              <a:t>направлении </a:t>
            </a:r>
            <a:r>
              <a:rPr lang="ru-RU" dirty="0" err="1" smtClean="0"/>
              <a:t>устанавливления</a:t>
            </a:r>
            <a:r>
              <a:rPr lang="ru-RU" dirty="0" smtClean="0"/>
              <a:t> порядка, </a:t>
            </a:r>
            <a:r>
              <a:rPr lang="ru-RU" dirty="0"/>
              <a:t>в котором структурируются празднества. </a:t>
            </a:r>
            <a:endParaRPr lang="ru-RU" dirty="0" smtClean="0"/>
          </a:p>
          <a:p>
            <a:r>
              <a:rPr lang="ru-RU" dirty="0" smtClean="0"/>
              <a:t>Свобода </a:t>
            </a:r>
            <a:r>
              <a:rPr lang="ru-RU" dirty="0"/>
              <a:t>выражения мнений и право на развлечения </a:t>
            </a:r>
            <a:r>
              <a:rPr lang="ru-RU" b="1" dirty="0"/>
              <a:t>гарантированы, но </a:t>
            </a:r>
            <a:r>
              <a:rPr lang="ru-RU" dirty="0"/>
              <a:t>символическое нарушение </a:t>
            </a:r>
            <a:r>
              <a:rPr lang="ru-RU" b="1" dirty="0"/>
              <a:t>ограничено четко определенными параметрами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Таким образом, порядок и беспорядок — это две стороны одной медали.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2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«Direito à Folia» </a:t>
            </a:r>
            <a:r>
              <a:rPr lang="pt-BR" sz="1800" dirty="0"/>
              <a:t>(Аламеда, 2024</a:t>
            </a:r>
            <a:r>
              <a:rPr lang="pt-BR" sz="1800" dirty="0" smtClean="0"/>
              <a:t>)</a:t>
            </a:r>
            <a:r>
              <a:rPr lang="ru-RU" sz="1800" dirty="0" smtClean="0"/>
              <a:t>			</a:t>
            </a:r>
            <a:r>
              <a:rPr lang="en-US" sz="1800" dirty="0"/>
              <a:t> </a:t>
            </a:r>
            <a:r>
              <a:rPr lang="en-US" sz="1800" dirty="0" err="1"/>
              <a:t>Guilherme</a:t>
            </a:r>
            <a:r>
              <a:rPr lang="en-US" sz="1800" dirty="0"/>
              <a:t> </a:t>
            </a:r>
            <a:r>
              <a:rPr lang="en-US" sz="1800" dirty="0" err="1"/>
              <a:t>Varella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1. КАРНАВАЛ, КУЛЬТУРА И ОБЩЕСТВО 47</a:t>
            </a:r>
          </a:p>
          <a:p>
            <a:r>
              <a:rPr lang="ru-RU" dirty="0"/>
              <a:t>1.1 Культурный феномен карнавала 49</a:t>
            </a:r>
          </a:p>
          <a:p>
            <a:r>
              <a:rPr lang="ru-RU" dirty="0"/>
              <a:t>1.2 Страна карнавала или карнавал страны? 74</a:t>
            </a:r>
          </a:p>
          <a:p>
            <a:r>
              <a:rPr lang="ru-RU" dirty="0"/>
              <a:t>1.3 Город во время карнавала: виды празднования 106</a:t>
            </a:r>
          </a:p>
          <a:p>
            <a:r>
              <a:rPr lang="ru-RU" dirty="0"/>
              <a:t>1.4 Уличный карнавал Сан-Паулу 109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ПРАВО НА УЛИЧНЫЙ КАРНАВАЛ</a:t>
            </a:r>
          </a:p>
          <a:p>
            <a:r>
              <a:rPr lang="ru-RU" dirty="0"/>
              <a:t>2.1 Право и культура 135</a:t>
            </a:r>
          </a:p>
          <a:p>
            <a:r>
              <a:rPr lang="ru-RU" dirty="0"/>
              <a:t>2.2 Конституционное присутствие культуры 139</a:t>
            </a:r>
          </a:p>
          <a:p>
            <a:r>
              <a:rPr lang="ru-RU" dirty="0"/>
              <a:t>2.3 Культурные права 143</a:t>
            </a:r>
          </a:p>
          <a:p>
            <a:r>
              <a:rPr lang="ru-RU" dirty="0"/>
              <a:t>2.4 Карнавал как право на нематериальное наследие 158</a:t>
            </a:r>
          </a:p>
          <a:p>
            <a:r>
              <a:rPr lang="ru-RU" dirty="0"/>
              <a:t>2.5 Карнавал: права и свободы 167</a:t>
            </a:r>
          </a:p>
          <a:p>
            <a:r>
              <a:rPr lang="ru-RU" dirty="0"/>
              <a:t>2.6 Уличный карнавал как право на город 189</a:t>
            </a:r>
          </a:p>
          <a:p>
            <a:r>
              <a:rPr lang="ru-RU" dirty="0"/>
              <a:t>2.7 Карнавальное напряжение: карнавал как права в столкновении 202</a:t>
            </a:r>
          </a:p>
          <a:p>
            <a:r>
              <a:rPr lang="ru-RU" dirty="0"/>
              <a:t>2.8 Право на веселье 217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3. ГОСУДАРСТВЕННАЯ ПОЛИТИКА УЛИЧНОГО КАРНАВАЛА В САН-ПАУЛУ</a:t>
            </a:r>
          </a:p>
          <a:p>
            <a:r>
              <a:rPr lang="ru-RU" dirty="0"/>
              <a:t>3.1 Конфигурация уличного карнавала Сан-Паулу как государственной политики 225</a:t>
            </a:r>
          </a:p>
          <a:p>
            <a:r>
              <a:rPr lang="ru-RU" dirty="0"/>
              <a:t>3.2 Маяк: открытие уличной карнавальной политики 233</a:t>
            </a:r>
          </a:p>
          <a:p>
            <a:r>
              <a:rPr lang="ru-RU" dirty="0"/>
              <a:t>3.3 </a:t>
            </a:r>
            <a:r>
              <a:rPr lang="ru-RU" dirty="0" err="1"/>
              <a:t>Антимодель</a:t>
            </a:r>
            <a:r>
              <a:rPr lang="ru-RU" dirty="0"/>
              <a:t> публичной политики для уличного карнавала 240</a:t>
            </a:r>
          </a:p>
          <a:p>
            <a:r>
              <a:rPr lang="ru-RU" dirty="0"/>
              <a:t>3.4 Новое видение мэрии в отношении культуры и города 255</a:t>
            </a:r>
          </a:p>
          <a:p>
            <a:r>
              <a:rPr lang="ru-RU" dirty="0"/>
              <a:t>3.5 Политические и культурные основы 263</a:t>
            </a:r>
          </a:p>
          <a:p>
            <a:r>
              <a:rPr lang="ru-RU" dirty="0"/>
              <a:t>3.6 Правовые и институциональные механизмы уличного карнавала 272</a:t>
            </a:r>
          </a:p>
          <a:p>
            <a:r>
              <a:rPr lang="ru-RU" dirty="0"/>
              <a:t>3.7 Фазы государственной политики уличного карнавала 290</a:t>
            </a:r>
          </a:p>
          <a:p>
            <a:r>
              <a:rPr lang="ru-RU" dirty="0"/>
              <a:t>3.8 Измерение карнавальной политики 332</a:t>
            </a:r>
          </a:p>
          <a:p>
            <a:r>
              <a:rPr lang="ru-RU" dirty="0"/>
              <a:t>3.9 Комментарии к другим карнавалам: Рио, Сальвадор и Ресифи-</a:t>
            </a:r>
            <a:r>
              <a:rPr lang="ru-RU" dirty="0" err="1"/>
              <a:t>Олинда</a:t>
            </a:r>
            <a:r>
              <a:rPr lang="ru-RU" dirty="0"/>
              <a:t> 359</a:t>
            </a:r>
          </a:p>
          <a:p>
            <a:r>
              <a:rPr lang="ru-RU" dirty="0"/>
              <a:t>3.10 Теперь всё пойдёт? Государственная политика в отношении уличного карнавала 364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4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204</TotalTime>
  <Words>660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 (конференц-зал)</vt:lpstr>
      <vt:lpstr>Право на вечеринку –  Право на карнавал и государственная политика в отношении уличного карнавала в городе Сан-Паулу</vt:lpstr>
      <vt:lpstr>Карнавал - это культурное проявление, которое является правом и свободой </vt:lpstr>
      <vt:lpstr>    </vt:lpstr>
      <vt:lpstr>Карнавал — это народное явление, связанное с матрицами формирования нашей идентичности, нематериальное наследие разнообразных измерений в Бразилии, набор художественных языков. Поэтому это связано с сохранением нашей идентичности</vt:lpstr>
      <vt:lpstr>    </vt:lpstr>
      <vt:lpstr>Трансгрессия - феномен перехода непроходимой границы, прежде всего — границы между возможным и невозможным.</vt:lpstr>
      <vt:lpstr>Право на город — это совокупность прав, платформа для требования того, чтобы проживание в городе обеспечивало больше сосуществования, общительности и использования общественного пространства. Карнавал, радикально занимающий общественное пространство своими платформами, реквизитом, музыкой и людьми, становится привилегированным вектором для проецирования права на город. Как политическое упражнение, это также основополагающее право на протест и объединение. Блок выходит на улицы с политическим посланием, песней, которая требует, критикует и снова критикует, позицией, оспаривающей мораль и статус-кво. Он размещает тела на улице в непривычном для них виде: разодетые, пьяные, без повседневной одежды и поведения. Карнавал несет в себе огромный политический смысл. Все эти аспекты составляют право на веселье, право на осуществление культурного самовыражения.</vt:lpstr>
      <vt:lpstr>Порядок и беспорядок — это две стороны одной медали. </vt:lpstr>
      <vt:lpstr>«Direito à Folia» (Аламеда, 2024)    Guilherme Varella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вечеринку - Право на карнавал и государственная политика в отношении уличного карнавала в городе Сан-Паулу</dc:title>
  <dc:creator>0843</dc:creator>
  <cp:lastModifiedBy>0843</cp:lastModifiedBy>
  <cp:revision>5</cp:revision>
  <dcterms:created xsi:type="dcterms:W3CDTF">2025-02-27T08:23:46Z</dcterms:created>
  <dcterms:modified xsi:type="dcterms:W3CDTF">2025-02-27T11:48:25Z</dcterms:modified>
</cp:coreProperties>
</file>