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1" r:id="rId3"/>
    <p:sldId id="263" r:id="rId4"/>
    <p:sldId id="264" r:id="rId5"/>
    <p:sldId id="265" r:id="rId6"/>
    <p:sldId id="266" r:id="rId7"/>
    <p:sldId id="267" r:id="rId8"/>
    <p:sldId id="268" r:id="rId9"/>
    <p:sldId id="257" r:id="rId10"/>
    <p:sldId id="260" r:id="rId11"/>
    <p:sldId id="258" r:id="rId12"/>
    <p:sldId id="269" r:id="rId13"/>
    <p:sldId id="259" r:id="rId14"/>
    <p:sldId id="261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85"/>
  </p:normalViewPr>
  <p:slideViewPr>
    <p:cSldViewPr snapToGrid="0">
      <p:cViewPr varScale="1">
        <p:scale>
          <a:sx n="74" d="100"/>
          <a:sy n="74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4275C0-C567-95B0-5BB5-288D7FB698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Лингвистика бразильского карнавала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47A333C-A497-7933-1001-13C8E6281A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Канд. филол. наук,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PhD, 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доцент Л. И. Батурина 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6" descr="Concurso de Fantasias do Carnaval do Recife será realizado nesta  quarta-feira (19) | Prefeitura do Recife">
            <a:extLst>
              <a:ext uri="{FF2B5EF4-FFF2-40B4-BE49-F238E27FC236}">
                <a16:creationId xmlns:a16="http://schemas.microsoft.com/office/drawing/2014/main" xmlns="" id="{BCA45147-0E15-8225-C3DB-38A3DF56E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3" y="57778"/>
            <a:ext cx="37973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xplore Recife: Top 10 Things To Do In The City">
            <a:extLst>
              <a:ext uri="{FF2B5EF4-FFF2-40B4-BE49-F238E27FC236}">
                <a16:creationId xmlns:a16="http://schemas.microsoft.com/office/drawing/2014/main" xmlns="" id="{F862176E-C069-6F0A-8ED5-0C8EE9B79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669" y="57778"/>
            <a:ext cx="3771900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Magical scenes of Carnaval in Recife and Olinda - REMOTE Latin America">
            <a:extLst>
              <a:ext uri="{FF2B5EF4-FFF2-40B4-BE49-F238E27FC236}">
                <a16:creationId xmlns:a16="http://schemas.microsoft.com/office/drawing/2014/main" xmlns="" id="{26F4821F-F8FB-BED8-5BEC-D8591F5CD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162" y="4329883"/>
            <a:ext cx="3492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arnaval do Recife: programação do Marco Zero dia 1º/03 (ao vivo)">
            <a:extLst>
              <a:ext uri="{FF2B5EF4-FFF2-40B4-BE49-F238E27FC236}">
                <a16:creationId xmlns:a16="http://schemas.microsoft.com/office/drawing/2014/main" xmlns="" id="{FE91DD9F-48ED-D151-C46B-C655C0A36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3" y="4599168"/>
            <a:ext cx="387160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286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lceu Valença - Carnaval do Recife 2024 [2024-02-13]">
            <a:extLst>
              <a:ext uri="{FF2B5EF4-FFF2-40B4-BE49-F238E27FC236}">
                <a16:creationId xmlns:a16="http://schemas.microsoft.com/office/drawing/2014/main" xmlns="" id="{30C0758B-081C-B149-454C-EC1B3F314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55" y="3628608"/>
            <a:ext cx="3967101" cy="222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cife, Pernambuco, Brazil. 1st February, 2016. Afro-Brazilian women dress  in Baroque costumes dance through the streets in a maracatu nacao carnival  parade during the Night of the Silent Drums midnight ceremony February">
            <a:extLst>
              <a:ext uri="{FF2B5EF4-FFF2-40B4-BE49-F238E27FC236}">
                <a16:creationId xmlns:a16="http://schemas.microsoft.com/office/drawing/2014/main" xmlns="" id="{53E8C2D4-76CD-09BD-13FD-0511551CD7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128" y="150643"/>
            <a:ext cx="4605241" cy="339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Aurora dos Carnavais: Blocos Líricos trazem beleza e tradição ao Carnaval  do Recife - Folha PE">
            <a:extLst>
              <a:ext uri="{FF2B5EF4-FFF2-40B4-BE49-F238E27FC236}">
                <a16:creationId xmlns:a16="http://schemas.microsoft.com/office/drawing/2014/main" xmlns="" id="{73E46841-4B29-A37F-007D-DFC5B02B0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3" y="150644"/>
            <a:ext cx="5216946" cy="347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2235881-E1A9-A247-4A0E-6229D16910AD}"/>
              </a:ext>
            </a:extLst>
          </p:cNvPr>
          <p:cNvSpPr txBox="1"/>
          <p:nvPr/>
        </p:nvSpPr>
        <p:spPr>
          <a:xfrm>
            <a:off x="602128" y="613592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effectLst/>
                <a:latin typeface="Times New Roman,Ital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brincar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,Ital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С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,Ital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arnaval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,Ital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'играть карнавал'</a:t>
            </a:r>
            <a:r>
              <a:rPr lang="en-US" sz="2400" dirty="0">
                <a:solidFill>
                  <a:srgbClr val="FF0000"/>
                </a:solidFill>
                <a:effectLst/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108" name="Picture 12" descr="No carnival in Recife | Latin America Bureau">
            <a:extLst>
              <a:ext uri="{FF2B5EF4-FFF2-40B4-BE49-F238E27FC236}">
                <a16:creationId xmlns:a16="http://schemas.microsoft.com/office/drawing/2014/main" xmlns="" id="{88E9D8C0-AE8F-71BF-DD14-57C4CF593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873" y="3213888"/>
            <a:ext cx="6550253" cy="349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968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9714BC-DB46-60C6-A149-B739E0D8B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3946933"/>
            <a:ext cx="3498979" cy="859434"/>
          </a:xfrm>
        </p:spPr>
        <p:txBody>
          <a:bodyPr>
            <a:noAutofit/>
          </a:bodyPr>
          <a:lstStyle/>
          <a:p>
            <a:r>
              <a:rPr lang="en-US" sz="2400" dirty="0">
                <a:effectLst/>
                <a:latin typeface="Times New Roman,Ital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Frevo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танец. 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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frever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</a:t>
            </a:r>
            <a:r>
              <a:rPr lang="en-US" sz="2400" dirty="0">
                <a:effectLst/>
                <a:latin typeface="Symbol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порт. </a:t>
            </a:r>
            <a:r>
              <a:rPr lang="en-US" sz="2400" dirty="0" err="1">
                <a:effectLst/>
                <a:latin typeface="Times New Roman,Ital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ferver</a:t>
            </a:r>
            <a:r>
              <a:rPr lang="en-US" sz="2400" dirty="0">
                <a:effectLst/>
                <a:latin typeface="Times New Roman,Ital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'кипятить’</a:t>
            </a:r>
            <a:endParaRPr lang="en-US" sz="2400" dirty="0"/>
          </a:p>
        </p:txBody>
      </p:sp>
      <p:pic>
        <p:nvPicPr>
          <p:cNvPr id="2050" name="Picture 2" descr="PRÉVIA 🌴 Carnaval Recife e Olinda 2025 🌴 BRAZIL CARNIVAL">
            <a:extLst>
              <a:ext uri="{FF2B5EF4-FFF2-40B4-BE49-F238E27FC236}">
                <a16:creationId xmlns:a16="http://schemas.microsoft.com/office/drawing/2014/main" xmlns="" id="{B507F827-BF98-20B5-46B4-023D1F7AF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14" y="174049"/>
            <a:ext cx="5143499" cy="288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razil Travel: Carnival in Bahia &amp; Recife – Latin America For Less">
            <a:extLst>
              <a:ext uri="{FF2B5EF4-FFF2-40B4-BE49-F238E27FC236}">
                <a16:creationId xmlns:a16="http://schemas.microsoft.com/office/drawing/2014/main" xmlns="" id="{F1C2F21A-69B7-F8EB-383A-EADBDD53A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15" y="3238075"/>
            <a:ext cx="5143500" cy="34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revo, performing arts of the Carnival of Recife - intangible heritage -  Culture Sector - UNESCO">
            <a:extLst>
              <a:ext uri="{FF2B5EF4-FFF2-40B4-BE49-F238E27FC236}">
                <a16:creationId xmlns:a16="http://schemas.microsoft.com/office/drawing/2014/main" xmlns="" id="{97DF7EC0-E243-A3DA-7BCE-BC1E53311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46" y="174049"/>
            <a:ext cx="5682054" cy="377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EB5DD74-B1E0-268E-03F7-FE4369B68790}"/>
              </a:ext>
            </a:extLst>
          </p:cNvPr>
          <p:cNvSpPr txBox="1"/>
          <p:nvPr/>
        </p:nvSpPr>
        <p:spPr>
          <a:xfrm>
            <a:off x="220685" y="5021958"/>
            <a:ext cx="648185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,Ital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,Ital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ular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,Ital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о 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,Ital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Carnaval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'прыгать карнавал’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800" b="1" dirty="0">
                <a:effectLst/>
                <a:latin typeface="Times New Roman,Bold" pitchFamily="2" charset="0"/>
                <a:ea typeface="Times New Roman" panose="02020603050405020304" pitchFamily="18" charset="0"/>
              </a:rPr>
              <a:t>«</a:t>
            </a:r>
            <a:r>
              <a:rPr lang="pt-BR" sz="1800" b="1" dirty="0" err="1">
                <a:effectLst/>
                <a:latin typeface="Times New Roman,Italic" pitchFamily="2" charset="0"/>
                <a:ea typeface="Times New Roman" panose="02020603050405020304" pitchFamily="18" charset="0"/>
              </a:rPr>
              <a:t>Milhões</a:t>
            </a:r>
            <a:r>
              <a:rPr lang="pt-BR" sz="1800" b="1" dirty="0">
                <a:effectLst/>
                <a:latin typeface="Times New Roman,Italic" pitchFamily="2" charset="0"/>
                <a:ea typeface="Times New Roman" panose="02020603050405020304" pitchFamily="18" charset="0"/>
              </a:rPr>
              <a:t> de </a:t>
            </a:r>
            <a:r>
              <a:rPr lang="pt-BR" sz="1800" b="1" dirty="0" err="1">
                <a:effectLst/>
                <a:latin typeface="Times New Roman,Italic" pitchFamily="2" charset="0"/>
                <a:ea typeface="Times New Roman" panose="02020603050405020304" pitchFamily="18" charset="0"/>
              </a:rPr>
              <a:t>foliões</a:t>
            </a:r>
            <a:r>
              <a:rPr lang="pt-BR" sz="1800" b="1" dirty="0">
                <a:effectLst/>
                <a:latin typeface="Times New Roman,Italic" pitchFamily="2" charset="0"/>
                <a:ea typeface="Times New Roman" panose="02020603050405020304" pitchFamily="18" charset="0"/>
              </a:rPr>
              <a:t> invadiram as ruas para pular o Carnaval no Brasil.” </a:t>
            </a:r>
          </a:p>
          <a:p>
            <a:r>
              <a:rPr lang="ru-RU" sz="1800" dirty="0">
                <a:effectLst/>
                <a:latin typeface="Times New Roman,Italic" pitchFamily="2" charset="0"/>
                <a:ea typeface="Times New Roman" panose="02020603050405020304" pitchFamily="18" charset="0"/>
              </a:rPr>
              <a:t>(буквально: миллионы гуляк заполнили улицы, чтобы прыгать Карнавал)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404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F5CACF7-E6D2-6A81-D777-8770B911738C}"/>
              </a:ext>
            </a:extLst>
          </p:cNvPr>
          <p:cNvSpPr txBox="1"/>
          <p:nvPr/>
        </p:nvSpPr>
        <p:spPr>
          <a:xfrm>
            <a:off x="96252" y="211945"/>
            <a:ext cx="11999495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ru-RU" dirty="0" err="1">
                <a:latin typeface="Times New Roman,Bold" pitchFamily="2" charset="0"/>
                <a:ea typeface="Times New Roman" panose="02020603050405020304" pitchFamily="18" charset="0"/>
              </a:rPr>
              <a:t>Некарнавальная</a:t>
            </a:r>
            <a:r>
              <a:rPr lang="ru-RU" dirty="0">
                <a:latin typeface="Times New Roman,Bold" pitchFamily="2" charset="0"/>
                <a:ea typeface="Times New Roman" panose="02020603050405020304" pitchFamily="18" charset="0"/>
              </a:rPr>
              <a:t> культура:</a:t>
            </a:r>
            <a:endParaRPr lang="en-US" dirty="0">
              <a:latin typeface="Times New Roman,Bold" pitchFamily="2" charset="0"/>
              <a:ea typeface="Times New Roman" panose="02020603050405020304" pitchFamily="18" charset="0"/>
            </a:endParaRPr>
          </a:p>
          <a:p>
            <a:pPr marL="0" marR="0"/>
            <a:endParaRPr lang="en-US" sz="1800" dirty="0">
              <a:effectLst/>
              <a:latin typeface="Times New Roman,Bold" pitchFamily="2" charset="0"/>
              <a:ea typeface="Times New Roman" panose="02020603050405020304" pitchFamily="18" charset="0"/>
            </a:endParaRPr>
          </a:p>
          <a:p>
            <a:pPr marL="0" marR="0"/>
            <a:r>
              <a:rPr lang="ru-RU" sz="1800" dirty="0" err="1">
                <a:effectLst/>
                <a:latin typeface="Times New Roman,Bold" pitchFamily="2" charset="0"/>
                <a:ea typeface="Times New Roman" panose="02020603050405020304" pitchFamily="18" charset="0"/>
              </a:rPr>
              <a:t>Румынскии</a:t>
            </a:r>
            <a:r>
              <a:rPr lang="ru-RU" sz="1800" dirty="0">
                <a:effectLst/>
                <a:latin typeface="Times New Roman,Bold" pitchFamily="2" charset="0"/>
                <a:ea typeface="Times New Roman" panose="02020603050405020304" pitchFamily="18" charset="0"/>
              </a:rPr>
              <a:t>̆: </a:t>
            </a:r>
            <a:r>
              <a:rPr lang="en-US" sz="1800" dirty="0">
                <a:effectLst/>
                <a:latin typeface="Times New Roman,Italic" pitchFamily="2" charset="0"/>
                <a:ea typeface="Times New Roman" panose="02020603050405020304" pitchFamily="18" charset="0"/>
              </a:rPr>
              <a:t>Sa</a:t>
            </a:r>
            <a:r>
              <a:rPr lang="ru-RU" sz="1800" dirty="0">
                <a:effectLst/>
                <a:latin typeface="Times New Roman,Italic" pitchFamily="2" charset="0"/>
                <a:ea typeface="Times New Roman" panose="02020603050405020304" pitchFamily="18" charset="0"/>
              </a:rPr>
              <a:t>̆</a:t>
            </a:r>
            <a:r>
              <a:rPr lang="en-US" sz="1800" dirty="0" err="1">
                <a:effectLst/>
                <a:latin typeface="Times New Roman,Italic" pitchFamily="2" charset="0"/>
                <a:ea typeface="Times New Roman" panose="02020603050405020304" pitchFamily="18" charset="0"/>
              </a:rPr>
              <a:t>rba</a:t>
            </a:r>
            <a:r>
              <a:rPr lang="ru-RU" sz="1800" dirty="0">
                <a:effectLst/>
                <a:latin typeface="Times New Roman,Italic" pitchFamily="2" charset="0"/>
                <a:ea typeface="Times New Roman" panose="02020603050405020304" pitchFamily="18" charset="0"/>
              </a:rPr>
              <a:t>̆</a:t>
            </a:r>
            <a:r>
              <a:rPr lang="en-US" sz="1800" dirty="0" err="1">
                <a:effectLst/>
                <a:latin typeface="Times New Roman,Italic" pitchFamily="2" charset="0"/>
                <a:ea typeface="Times New Roman" panose="02020603050405020304" pitchFamily="18" charset="0"/>
              </a:rPr>
              <a:t>torind</a:t>
            </a:r>
            <a:r>
              <a:rPr lang="en-US" sz="1800" dirty="0">
                <a:effectLst/>
                <a:latin typeface="Times New Roman,Italic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,Italic" pitchFamily="2" charset="0"/>
                <a:ea typeface="Times New Roman" panose="02020603050405020304" pitchFamily="18" charset="0"/>
              </a:rPr>
              <a:t>Carnavalul</a:t>
            </a:r>
            <a:r>
              <a:rPr lang="en-US" sz="1800" dirty="0">
                <a:effectLst/>
                <a:latin typeface="Times New Roman,Italic" pitchFamily="2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'праздновать карнавал'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/>
            <a:r>
              <a:rPr lang="ru-RU" sz="1800" dirty="0" err="1">
                <a:effectLst/>
                <a:latin typeface="Times New Roman,Bold" pitchFamily="2" charset="0"/>
                <a:ea typeface="Times New Roman" panose="02020603050405020304" pitchFamily="18" charset="0"/>
              </a:rPr>
              <a:t>Итальянскии</a:t>
            </a:r>
            <a:r>
              <a:rPr lang="ru-RU" sz="1800" dirty="0">
                <a:effectLst/>
                <a:latin typeface="Times New Roman,Bold" pitchFamily="2" charset="0"/>
                <a:ea typeface="Times New Roman" panose="02020603050405020304" pitchFamily="18" charset="0"/>
              </a:rPr>
              <a:t>̆: </a:t>
            </a:r>
            <a:r>
              <a:rPr lang="en-US" sz="1800" dirty="0" err="1">
                <a:effectLst/>
                <a:latin typeface="Times New Roman,Italic" pitchFamily="2" charset="0"/>
                <a:ea typeface="Times New Roman" panose="02020603050405020304" pitchFamily="18" charset="0"/>
              </a:rPr>
              <a:t>Festeggiare</a:t>
            </a:r>
            <a:r>
              <a:rPr lang="en-US" sz="1800" dirty="0">
                <a:effectLst/>
                <a:latin typeface="Times New Roman,Italic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,Italic" pitchFamily="2" charset="0"/>
                <a:ea typeface="Times New Roman" panose="02020603050405020304" pitchFamily="18" charset="0"/>
              </a:rPr>
              <a:t>Carnevalle</a:t>
            </a:r>
            <a:r>
              <a:rPr lang="ru-RU" sz="1800" dirty="0">
                <a:effectLst/>
                <a:latin typeface="Times New Roman,Italic" pitchFamily="2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,Italic" pitchFamily="2" charset="0"/>
                <a:ea typeface="Times New Roman" panose="02020603050405020304" pitchFamily="18" charset="0"/>
              </a:rPr>
              <a:t>partecipare</a:t>
            </a:r>
            <a:r>
              <a:rPr lang="en-US" sz="1800" dirty="0">
                <a:effectLst/>
                <a:latin typeface="Times New Roman,Italic" pitchFamily="2" charset="0"/>
                <a:ea typeface="Times New Roman" panose="02020603050405020304" pitchFamily="18" charset="0"/>
              </a:rPr>
              <a:t> al </a:t>
            </a:r>
            <a:r>
              <a:rPr lang="en-US" sz="1800" dirty="0" err="1">
                <a:effectLst/>
                <a:latin typeface="Times New Roman,Italic" pitchFamily="2" charset="0"/>
                <a:ea typeface="Times New Roman" panose="02020603050405020304" pitchFamily="18" charset="0"/>
              </a:rPr>
              <a:t>carnevale</a:t>
            </a:r>
            <a:r>
              <a:rPr lang="en-US" sz="1800" dirty="0">
                <a:effectLst/>
                <a:latin typeface="Times New Roman,Italic" pitchFamily="2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'праздновать карнавал, участвовать в карнавале'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/>
            <a:r>
              <a:rPr lang="ru-RU" sz="1800" dirty="0" err="1">
                <a:effectLst/>
                <a:latin typeface="Times New Roman,Bold" pitchFamily="2" charset="0"/>
                <a:ea typeface="Times New Roman" panose="02020603050405020304" pitchFamily="18" charset="0"/>
              </a:rPr>
              <a:t>Испанскии</a:t>
            </a:r>
            <a:r>
              <a:rPr lang="ru-RU" sz="1800" dirty="0">
                <a:effectLst/>
                <a:latin typeface="Times New Roman,Bold" pitchFamily="2" charset="0"/>
                <a:ea typeface="Times New Roman" panose="02020603050405020304" pitchFamily="18" charset="0"/>
              </a:rPr>
              <a:t>̆: </a:t>
            </a:r>
            <a:r>
              <a:rPr lang="en-US" sz="1800" dirty="0" err="1">
                <a:effectLst/>
                <a:latin typeface="Times New Roman,Italic" pitchFamily="2" charset="0"/>
                <a:ea typeface="Times New Roman" panose="02020603050405020304" pitchFamily="18" charset="0"/>
              </a:rPr>
              <a:t>Celebrar</a:t>
            </a:r>
            <a:r>
              <a:rPr lang="en-US" sz="1800" dirty="0">
                <a:effectLst/>
                <a:latin typeface="Times New Roman,Italic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,Italic" pitchFamily="2" charset="0"/>
                <a:ea typeface="Times New Roman" panose="02020603050405020304" pitchFamily="18" charset="0"/>
              </a:rPr>
              <a:t>el</a:t>
            </a:r>
            <a:r>
              <a:rPr lang="en-US" sz="1800" dirty="0">
                <a:effectLst/>
                <a:latin typeface="Times New Roman,Italic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,Italic" pitchFamily="2" charset="0"/>
                <a:ea typeface="Times New Roman" panose="02020603050405020304" pitchFamily="18" charset="0"/>
              </a:rPr>
              <a:t>carnaval</a:t>
            </a:r>
            <a:r>
              <a:rPr lang="ru-RU" sz="1800" dirty="0">
                <a:effectLst/>
                <a:latin typeface="Times New Roman,Italic" pitchFamily="2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,Italic" pitchFamily="2" charset="0"/>
                <a:ea typeface="Times New Roman" panose="02020603050405020304" pitchFamily="18" charset="0"/>
              </a:rPr>
              <a:t>participar</a:t>
            </a:r>
            <a:r>
              <a:rPr lang="en-US" sz="1800" dirty="0">
                <a:effectLst/>
                <a:latin typeface="Times New Roman,Italic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,Italic" pitchFamily="2" charset="0"/>
                <a:ea typeface="Times New Roman" panose="02020603050405020304" pitchFamily="18" charset="0"/>
              </a:rPr>
              <a:t>en</a:t>
            </a:r>
            <a:r>
              <a:rPr lang="en-US" sz="1800" dirty="0">
                <a:effectLst/>
                <a:latin typeface="Times New Roman,Italic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,Italic" pitchFamily="2" charset="0"/>
                <a:ea typeface="Times New Roman" panose="02020603050405020304" pitchFamily="18" charset="0"/>
              </a:rPr>
              <a:t>el</a:t>
            </a:r>
            <a:r>
              <a:rPr lang="en-US" sz="1800" dirty="0">
                <a:effectLst/>
                <a:latin typeface="Times New Roman,Italic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,Italic" pitchFamily="2" charset="0"/>
                <a:ea typeface="Times New Roman" panose="02020603050405020304" pitchFamily="18" charset="0"/>
              </a:rPr>
              <a:t>carnaval</a:t>
            </a:r>
            <a:r>
              <a:rPr lang="en-US" sz="1800" dirty="0">
                <a:effectLst/>
                <a:latin typeface="Times New Roman,Italic" pitchFamily="2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'праздновать карнавал, участвовать в карнавале'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/>
            <a:r>
              <a:rPr lang="ru-RU" sz="1800" dirty="0" err="1">
                <a:effectLst/>
                <a:latin typeface="Times New Roman,Bold" pitchFamily="2" charset="0"/>
                <a:ea typeface="Times New Roman" panose="02020603050405020304" pitchFamily="18" charset="0"/>
              </a:rPr>
              <a:t>Недерландскии</a:t>
            </a:r>
            <a:r>
              <a:rPr lang="ru-RU" sz="1800" dirty="0">
                <a:effectLst/>
                <a:latin typeface="Times New Roman,Bold" pitchFamily="2" charset="0"/>
                <a:ea typeface="Times New Roman" panose="02020603050405020304" pitchFamily="18" charset="0"/>
              </a:rPr>
              <a:t>̆: </a:t>
            </a:r>
            <a:r>
              <a:rPr lang="en-US" sz="1800" dirty="0">
                <a:effectLst/>
                <a:latin typeface="Times New Roman,Italic" pitchFamily="2" charset="0"/>
                <a:ea typeface="Times New Roman" panose="02020603050405020304" pitchFamily="18" charset="0"/>
              </a:rPr>
              <a:t>Carnaval </a:t>
            </a:r>
            <a:r>
              <a:rPr lang="en-US" sz="1800" dirty="0" err="1">
                <a:effectLst/>
                <a:latin typeface="Times New Roman,Italic" pitchFamily="2" charset="0"/>
                <a:ea typeface="Times New Roman" panose="02020603050405020304" pitchFamily="18" charset="0"/>
              </a:rPr>
              <a:t>vieren</a:t>
            </a:r>
            <a:r>
              <a:rPr lang="en-US" sz="1800" dirty="0">
                <a:effectLst/>
                <a:latin typeface="Times New Roman,Italic" pitchFamily="2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'праздновать карнавал’</a:t>
            </a:r>
          </a:p>
          <a:p>
            <a:pPr marL="0" marR="0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Карнавальная культура:</a:t>
            </a: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 err="1">
                <a:effectLst/>
                <a:latin typeface="Times New Roman,Bold" pitchFamily="2" charset="0"/>
                <a:ea typeface="Times New Roman" panose="02020603050405020304" pitchFamily="18" charset="0"/>
              </a:rPr>
              <a:t>Польскии</a:t>
            </a:r>
            <a:r>
              <a:rPr lang="ru-RU" sz="1800" dirty="0">
                <a:effectLst/>
                <a:latin typeface="Times New Roman,Bold" pitchFamily="2" charset="0"/>
                <a:ea typeface="Times New Roman" panose="02020603050405020304" pitchFamily="18" charset="0"/>
              </a:rPr>
              <a:t>̆: </a:t>
            </a:r>
            <a:r>
              <a:rPr lang="en-US" sz="1800" dirty="0" err="1">
                <a:effectLst/>
                <a:latin typeface="Times New Roman,Italic" pitchFamily="2" charset="0"/>
                <a:ea typeface="Times New Roman" panose="02020603050405020304" pitchFamily="18" charset="0"/>
              </a:rPr>
              <a:t>Bawic</a:t>
            </a:r>
            <a:r>
              <a:rPr lang="ru-RU" sz="1800" dirty="0">
                <a:effectLst/>
                <a:latin typeface="Times New Roman,Italic" pitchFamily="2" charset="0"/>
                <a:ea typeface="Times New Roman" panose="02020603050405020304" pitchFamily="18" charset="0"/>
              </a:rPr>
              <a:t>́ </a:t>
            </a:r>
            <a:r>
              <a:rPr lang="en-US" sz="1800" dirty="0" err="1">
                <a:effectLst/>
                <a:latin typeface="Times New Roman,Italic" pitchFamily="2" charset="0"/>
                <a:ea typeface="Times New Roman" panose="02020603050405020304" pitchFamily="18" charset="0"/>
              </a:rPr>
              <a:t>sie</a:t>
            </a:r>
            <a:r>
              <a:rPr lang="en-US" sz="1800" dirty="0">
                <a:effectLst/>
                <a:latin typeface="Times New Roman,Italic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,Italic" pitchFamily="2" charset="0"/>
                <a:ea typeface="Times New Roman" panose="02020603050405020304" pitchFamily="18" charset="0"/>
              </a:rPr>
              <a:t>na</a:t>
            </a:r>
            <a:r>
              <a:rPr lang="en-US" sz="1800" dirty="0">
                <a:effectLst/>
                <a:latin typeface="Times New Roman,Italic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,Italic" pitchFamily="2" charset="0"/>
                <a:ea typeface="Times New Roman" panose="02020603050405020304" pitchFamily="18" charset="0"/>
              </a:rPr>
              <a:t>karnawa</a:t>
            </a:r>
            <a:r>
              <a:rPr lang="ru-RU" sz="1800" dirty="0" err="1">
                <a:effectLst/>
                <a:latin typeface="Times New Roman,Italic" pitchFamily="2" charset="0"/>
                <a:ea typeface="Times New Roman" panose="02020603050405020304" pitchFamily="18" charset="0"/>
              </a:rPr>
              <a:t>ł</a:t>
            </a:r>
            <a:r>
              <a:rPr lang="en-US" sz="1800" dirty="0">
                <a:effectLst/>
                <a:latin typeface="Times New Roman,Italic" pitchFamily="2" charset="0"/>
                <a:ea typeface="Times New Roman" panose="02020603050405020304" pitchFamily="18" charset="0"/>
              </a:rPr>
              <a:t>e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'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игратьСЯ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карнавале'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 err="1">
                <a:effectLst/>
                <a:latin typeface="Times New Roman,Bold" pitchFamily="2" charset="0"/>
                <a:ea typeface="Times New Roman" panose="02020603050405020304" pitchFamily="18" charset="0"/>
              </a:rPr>
              <a:t>Французскии</a:t>
            </a:r>
            <a:r>
              <a:rPr lang="ru-RU" sz="1800" dirty="0">
                <a:effectLst/>
                <a:latin typeface="Times New Roman,Bold" pitchFamily="2" charset="0"/>
                <a:ea typeface="Times New Roman" panose="02020603050405020304" pitchFamily="18" charset="0"/>
              </a:rPr>
              <a:t>̆: </a:t>
            </a:r>
            <a:r>
              <a:rPr lang="en-US" sz="1800" dirty="0">
                <a:effectLst/>
                <a:latin typeface="Times New Roman,Italic" pitchFamily="2" charset="0"/>
                <a:ea typeface="Times New Roman" panose="02020603050405020304" pitchFamily="18" charset="0"/>
              </a:rPr>
              <a:t>Faire le </a:t>
            </a:r>
            <a:r>
              <a:rPr lang="en-US" sz="1800" dirty="0" err="1">
                <a:effectLst/>
                <a:latin typeface="Times New Roman,Italic" pitchFamily="2" charset="0"/>
                <a:ea typeface="Times New Roman" panose="02020603050405020304" pitchFamily="18" charset="0"/>
              </a:rPr>
              <a:t>carnaval</a:t>
            </a:r>
            <a:r>
              <a:rPr lang="en-US" sz="1800" dirty="0">
                <a:effectLst/>
                <a:latin typeface="Times New Roman,Italic" pitchFamily="2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‘делать карнавал’ (норма, с артиклем), то в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Данкерке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dirty="0">
                <a:effectLst/>
                <a:latin typeface="Times New Roman,Italic" pitchFamily="2" charset="0"/>
                <a:ea typeface="Times New Roman" panose="02020603050405020304" pitchFamily="18" charset="0"/>
              </a:rPr>
              <a:t>Faire</a:t>
            </a:r>
            <a:r>
              <a:rPr lang="ru-RU" sz="1800" dirty="0">
                <a:effectLst/>
                <a:latin typeface="Times New Roman,Italic" pitchFamily="2" charset="0"/>
                <a:ea typeface="Times New Roman" panose="02020603050405020304" pitchFamily="18" charset="0"/>
              </a:rPr>
              <a:t> С</a:t>
            </a:r>
            <a:r>
              <a:rPr lang="en-US" sz="1800" dirty="0" err="1">
                <a:effectLst/>
                <a:latin typeface="Times New Roman,Italic" pitchFamily="2" charset="0"/>
                <a:ea typeface="Times New Roman" panose="02020603050405020304" pitchFamily="18" charset="0"/>
              </a:rPr>
              <a:t>arnaval</a:t>
            </a:r>
            <a:r>
              <a:rPr lang="en-US" sz="1800" dirty="0">
                <a:effectLst/>
                <a:latin typeface="Times New Roman,Italic" pitchFamily="2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,Italic" pitchFamily="2" charset="0"/>
                <a:ea typeface="Times New Roman" panose="02020603050405020304" pitchFamily="18" charset="0"/>
              </a:rPr>
              <a:t>(без артикля)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/>
            <a:r>
              <a:rPr lang="ru-RU" sz="1800" dirty="0" err="1">
                <a:effectLst/>
                <a:latin typeface="Times New Roman,Bold" pitchFamily="2" charset="0"/>
                <a:ea typeface="Times New Roman" panose="02020603050405020304" pitchFamily="18" charset="0"/>
              </a:rPr>
              <a:t>Английскии</a:t>
            </a:r>
            <a:r>
              <a:rPr lang="ru-RU" sz="1800" dirty="0">
                <a:effectLst/>
                <a:latin typeface="Times New Roman,Bold" pitchFamily="2" charset="0"/>
                <a:ea typeface="Times New Roman" panose="02020603050405020304" pitchFamily="18" charset="0"/>
              </a:rPr>
              <a:t>̆:  </a:t>
            </a:r>
            <a:r>
              <a:rPr lang="en-US" sz="1800" dirty="0">
                <a:effectLst/>
                <a:latin typeface="Times New Roman,Italic" pitchFamily="2" charset="0"/>
                <a:ea typeface="Times New Roman" panose="02020603050405020304" pitchFamily="18" charset="0"/>
              </a:rPr>
              <a:t>To participate in carnival</a:t>
            </a:r>
            <a:r>
              <a:rPr lang="ru-RU" sz="1800" dirty="0">
                <a:effectLst/>
                <a:latin typeface="Times New Roman,Italic" pitchFamily="2" charset="0"/>
                <a:ea typeface="Times New Roman" panose="02020603050405020304" pitchFamily="18" charset="0"/>
              </a:rPr>
              <a:t>, </a:t>
            </a:r>
            <a:r>
              <a:rPr lang="en-US" sz="1800" dirty="0">
                <a:effectLst/>
                <a:latin typeface="Times New Roman,Italic" pitchFamily="2" charset="0"/>
                <a:ea typeface="Times New Roman" panose="02020603050405020304" pitchFamily="18" charset="0"/>
              </a:rPr>
              <a:t>going to the carnival</a:t>
            </a:r>
            <a:r>
              <a:rPr lang="ru-RU" sz="1800" dirty="0">
                <a:effectLst/>
                <a:latin typeface="Times New Roman,Italic" pitchFamily="2" charset="0"/>
                <a:ea typeface="Times New Roman" panose="02020603050405020304" pitchFamily="18" charset="0"/>
              </a:rPr>
              <a:t>, </a:t>
            </a:r>
            <a:r>
              <a:rPr lang="en-US" sz="1800" dirty="0">
                <a:effectLst/>
                <a:latin typeface="Times New Roman,Italic" pitchFamily="2" charset="0"/>
                <a:ea typeface="Times New Roman" panose="02020603050405020304" pitchFamily="18" charset="0"/>
              </a:rPr>
              <a:t>to be at the carnival</a:t>
            </a:r>
            <a:r>
              <a:rPr lang="ru-RU" sz="1800" dirty="0">
                <a:effectLst/>
                <a:latin typeface="Times New Roman,Italic" pitchFamily="2" charset="0"/>
                <a:ea typeface="Times New Roman" panose="02020603050405020304" pitchFamily="18" charset="0"/>
              </a:rPr>
              <a:t>, </a:t>
            </a:r>
            <a:r>
              <a:rPr lang="en-US" sz="1800" dirty="0">
                <a:effectLst/>
                <a:latin typeface="Times New Roman,Italic" pitchFamily="2" charset="0"/>
                <a:ea typeface="Times New Roman" panose="02020603050405020304" pitchFamily="18" charset="0"/>
              </a:rPr>
              <a:t>to dance in the carnival</a:t>
            </a:r>
            <a:r>
              <a:rPr lang="ru-RU" sz="1800" dirty="0">
                <a:effectLst/>
                <a:latin typeface="Times New Roman,Italic" pitchFamily="2" charset="0"/>
                <a:ea typeface="Times New Roman" panose="02020603050405020304" pitchFamily="18" charset="0"/>
              </a:rPr>
              <a:t>, </a:t>
            </a:r>
            <a:r>
              <a:rPr lang="en-US" sz="1800" dirty="0">
                <a:effectLst/>
                <a:latin typeface="Times New Roman,Italic" pitchFamily="2" charset="0"/>
                <a:ea typeface="Times New Roman" panose="02020603050405020304" pitchFamily="18" charset="0"/>
              </a:rPr>
              <a:t>attending</a:t>
            </a:r>
            <a:r>
              <a:rPr lang="ru-RU" sz="1800" dirty="0">
                <a:effectLst/>
                <a:latin typeface="Times New Roman,Italic" pitchFamily="2" charset="0"/>
                <a:ea typeface="Times New Roman" panose="02020603050405020304" pitchFamily="18" charset="0"/>
              </a:rPr>
              <a:t>/</a:t>
            </a:r>
            <a:r>
              <a:rPr lang="en-US" sz="1800" dirty="0">
                <a:effectLst/>
                <a:latin typeface="Times New Roman,Italic" pitchFamily="2" charset="0"/>
                <a:ea typeface="Times New Roman" panose="02020603050405020304" pitchFamily="18" charset="0"/>
              </a:rPr>
              <a:t>visiting</a:t>
            </a:r>
            <a:r>
              <a:rPr lang="ru-RU" sz="1800" dirty="0">
                <a:effectLst/>
                <a:latin typeface="Times New Roman,Italic" pitchFamily="2" charset="0"/>
                <a:ea typeface="Times New Roman" panose="02020603050405020304" pitchFamily="18" charset="0"/>
              </a:rPr>
              <a:t>/</a:t>
            </a:r>
            <a:r>
              <a:rPr lang="en-US" sz="1800" dirty="0">
                <a:effectLst/>
                <a:latin typeface="Times New Roman,Italic" pitchFamily="2" charset="0"/>
                <a:ea typeface="Times New Roman" panose="02020603050405020304" pitchFamily="18" charset="0"/>
              </a:rPr>
              <a:t>heading to carnival</a:t>
            </a:r>
            <a:r>
              <a:rPr lang="ru-RU" sz="1800" dirty="0">
                <a:effectLst/>
                <a:latin typeface="Times New Roman,Italic" pitchFamily="2" charset="0"/>
                <a:ea typeface="Times New Roman" panose="02020603050405020304" pitchFamily="18" charset="0"/>
              </a:rPr>
              <a:t>, </a:t>
            </a:r>
            <a:r>
              <a:rPr lang="en-US" sz="1800" dirty="0">
                <a:effectLst/>
                <a:latin typeface="Times New Roman,Italic" pitchFamily="2" charset="0"/>
                <a:ea typeface="Times New Roman" panose="02020603050405020304" pitchFamily="18" charset="0"/>
              </a:rPr>
              <a:t>to be in the procession</a:t>
            </a:r>
            <a:r>
              <a:rPr lang="ru-RU" sz="1800" dirty="0">
                <a:effectLst/>
                <a:latin typeface="Times New Roman,Italic" pitchFamily="2" charset="0"/>
                <a:ea typeface="Times New Roman" panose="02020603050405020304" pitchFamily="18" charset="0"/>
              </a:rPr>
              <a:t>”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 </a:t>
            </a:r>
            <a:r>
              <a:rPr lang="en-US" sz="1800" dirty="0">
                <a:effectLst/>
                <a:latin typeface="Times New Roman,Italic" pitchFamily="2" charset="0"/>
                <a:ea typeface="Times New Roman" panose="02020603050405020304" pitchFamily="18" charset="0"/>
              </a:rPr>
              <a:t>to be on a float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'быть на плаву',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/>
            <a:r>
              <a:rPr lang="ru-RU" sz="1800" dirty="0" err="1">
                <a:effectLst/>
                <a:latin typeface="Times New Roman,Bold" pitchFamily="2" charset="0"/>
                <a:ea typeface="Times New Roman" panose="02020603050405020304" pitchFamily="18" charset="0"/>
              </a:rPr>
              <a:t>Русскии</a:t>
            </a:r>
            <a:r>
              <a:rPr lang="ru-RU" sz="1800" dirty="0">
                <a:effectLst/>
                <a:latin typeface="Times New Roman,Bold" pitchFamily="2" charset="0"/>
                <a:ea typeface="Times New Roman" panose="02020603050405020304" pitchFamily="18" charset="0"/>
              </a:rPr>
              <a:t>̆: </a:t>
            </a:r>
            <a:r>
              <a:rPr lang="ru-RU" sz="1800" dirty="0">
                <a:effectLst/>
                <a:latin typeface="Times New Roman,Italic" pitchFamily="2" charset="0"/>
                <a:ea typeface="Times New Roman" panose="02020603050405020304" pitchFamily="18" charset="0"/>
              </a:rPr>
              <a:t>праздновать Масленицу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/>
            <a:r>
              <a:rPr lang="ru-RU" sz="1800" dirty="0" err="1">
                <a:effectLst/>
                <a:latin typeface="Times New Roman,Bold" pitchFamily="2" charset="0"/>
                <a:ea typeface="Times New Roman" panose="02020603050405020304" pitchFamily="18" charset="0"/>
              </a:rPr>
              <a:t>Немецкии</a:t>
            </a:r>
            <a:r>
              <a:rPr lang="ru-RU" sz="1800" dirty="0">
                <a:effectLst/>
                <a:latin typeface="Times New Roman,Bold" pitchFamily="2" charset="0"/>
                <a:ea typeface="Times New Roman" panose="02020603050405020304" pitchFamily="18" charset="0"/>
              </a:rPr>
              <a:t>̆: </a:t>
            </a:r>
            <a:r>
              <a:rPr lang="en-US" sz="1800" dirty="0" err="1">
                <a:effectLst/>
                <a:latin typeface="Times New Roman,Italic" pitchFamily="2" charset="0"/>
                <a:ea typeface="Times New Roman" panose="02020603050405020304" pitchFamily="18" charset="0"/>
              </a:rPr>
              <a:t>Feiern</a:t>
            </a:r>
            <a:r>
              <a:rPr lang="en-US" sz="1800" dirty="0">
                <a:effectLst/>
                <a:latin typeface="Times New Roman,Italic" pitchFamily="2" charset="0"/>
                <a:ea typeface="Times New Roman" panose="02020603050405020304" pitchFamily="18" charset="0"/>
              </a:rPr>
              <a:t> Carnaval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'праздновать карнавал'. Наряду с этим слово </a:t>
            </a:r>
            <a:r>
              <a:rPr lang="ru-RU" sz="1800" dirty="0">
                <a:effectLst/>
                <a:latin typeface="Times New Roman,Italic" pitchFamily="2" charset="0"/>
                <a:ea typeface="Times New Roman" panose="02020603050405020304" pitchFamily="18" charset="0"/>
              </a:rPr>
              <a:t>карнавал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заменяется на </a:t>
            </a:r>
            <a:r>
              <a:rPr lang="en-US" sz="1800" dirty="0">
                <a:effectLst/>
                <a:latin typeface="Times New Roman,Italic" pitchFamily="2" charset="0"/>
                <a:ea typeface="Times New Roman" panose="02020603050405020304" pitchFamily="18" charset="0"/>
              </a:rPr>
              <a:t>Fastnacht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'ночь поста' – </a:t>
            </a:r>
            <a:r>
              <a:rPr lang="en-US" sz="1800" dirty="0">
                <a:effectLst/>
                <a:latin typeface="Times New Roman,Italic" pitchFamily="2" charset="0"/>
                <a:ea typeface="Times New Roman" panose="02020603050405020304" pitchFamily="18" charset="0"/>
              </a:rPr>
              <a:t>an die </a:t>
            </a:r>
            <a:r>
              <a:rPr lang="en-US" sz="1800" dirty="0" err="1">
                <a:effectLst/>
                <a:latin typeface="Times New Roman,Italic" pitchFamily="2" charset="0"/>
                <a:ea typeface="Times New Roman" panose="02020603050405020304" pitchFamily="18" charset="0"/>
              </a:rPr>
              <a:t>fastnacht</a:t>
            </a:r>
            <a:r>
              <a:rPr lang="en-US" sz="1800" dirty="0">
                <a:effectLst/>
                <a:latin typeface="Times New Roman,Italic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,Italic" pitchFamily="2" charset="0"/>
                <a:ea typeface="Times New Roman" panose="02020603050405020304" pitchFamily="18" charset="0"/>
              </a:rPr>
              <a:t>genhen</a:t>
            </a:r>
            <a:r>
              <a:rPr lang="en-US" sz="1800" dirty="0">
                <a:effectLst/>
                <a:latin typeface="Times New Roman,Italic" pitchFamily="2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'идти на ночь поста'. </a:t>
            </a:r>
            <a:r>
              <a:rPr lang="en-US" sz="1800" dirty="0">
                <a:effectLst/>
                <a:latin typeface="Times New Roman,Italic" pitchFamily="2" charset="0"/>
                <a:ea typeface="Times New Roman" panose="02020603050405020304" pitchFamily="18" charset="0"/>
              </a:rPr>
              <a:t>Fastnacht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термин строго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привязанныи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̆ географически к юго-западному региону, ближе к Австрии, а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Karneval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существует для всех остальных.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/>
            <a:r>
              <a:rPr lang="en-US" sz="1800" dirty="0" err="1">
                <a:effectLst/>
                <a:latin typeface="Times New Roman,Italic" pitchFamily="2" charset="0"/>
                <a:ea typeface="Times New Roman" panose="02020603050405020304" pitchFamily="18" charset="0"/>
              </a:rPr>
              <a:t>Schwimmen</a:t>
            </a:r>
            <a:r>
              <a:rPr lang="en-US" sz="1800" dirty="0">
                <a:effectLst/>
                <a:latin typeface="Times New Roman,Italic" pitchFamily="2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'Плыть' – </a:t>
            </a:r>
            <a:r>
              <a:rPr lang="en-US" sz="1800" dirty="0" err="1">
                <a:effectLst/>
                <a:latin typeface="Times New Roman,Italic" pitchFamily="2" charset="0"/>
                <a:ea typeface="Times New Roman" panose="02020603050405020304" pitchFamily="18" charset="0"/>
              </a:rPr>
              <a:t>Schwimmen</a:t>
            </a:r>
            <a:r>
              <a:rPr lang="en-US" sz="1800" dirty="0">
                <a:effectLst/>
                <a:latin typeface="Times New Roman,Italic" pitchFamily="2" charset="0"/>
                <a:ea typeface="Times New Roman" panose="02020603050405020304" pitchFamily="18" charset="0"/>
              </a:rPr>
              <a:t> Karneval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'плыть карнавал', и отсюда название ежегодного, раз в году школьного праздника </a:t>
            </a:r>
            <a:r>
              <a:rPr lang="en-US" sz="1800" dirty="0" err="1">
                <a:effectLst/>
                <a:latin typeface="Times New Roman,Italic" pitchFamily="2" charset="0"/>
                <a:ea typeface="Times New Roman" panose="02020603050405020304" pitchFamily="18" charset="0"/>
              </a:rPr>
              <a:t>Schwimmenfest</a:t>
            </a:r>
            <a:r>
              <a:rPr lang="en-US" sz="1800" dirty="0">
                <a:effectLst/>
                <a:latin typeface="Times New Roman,Italic" pitchFamily="2" charset="0"/>
                <a:ea typeface="Times New Roman" panose="02020603050405020304" pitchFamily="18" charset="0"/>
              </a:rPr>
              <a:t> der Schule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плавательныи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̆ праздник', </a:t>
            </a:r>
            <a:r>
              <a:rPr lang="en-US" sz="1800" dirty="0">
                <a:effectLst/>
                <a:latin typeface="Times New Roman,Italic" pitchFamily="2" charset="0"/>
                <a:ea typeface="Times New Roman" panose="02020603050405020304" pitchFamily="18" charset="0"/>
              </a:rPr>
              <a:t>der </a:t>
            </a:r>
            <a:r>
              <a:rPr lang="en-US" sz="1800" dirty="0" err="1">
                <a:effectLst/>
                <a:latin typeface="Times New Roman,Italic" pitchFamily="2" charset="0"/>
                <a:ea typeface="Times New Roman" panose="02020603050405020304" pitchFamily="18" charset="0"/>
              </a:rPr>
              <a:t>schulische</a:t>
            </a:r>
            <a:r>
              <a:rPr lang="en-US" sz="1800" dirty="0">
                <a:effectLst/>
                <a:latin typeface="Times New Roman,Italic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,Italic" pitchFamily="2" charset="0"/>
                <a:ea typeface="Times New Roman" panose="02020603050405020304" pitchFamily="18" charset="0"/>
              </a:rPr>
              <a:t>Schwimmenwettbewer</a:t>
            </a:r>
            <a:r>
              <a:rPr lang="en-US" sz="1800" dirty="0">
                <a:effectLst/>
                <a:latin typeface="Times New Roman,Italic" pitchFamily="2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школьны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плавательные соревнования’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/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Португалия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VS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Бразилия: </a:t>
            </a:r>
          </a:p>
          <a:p>
            <a:pPr marL="0" marR="0"/>
            <a:r>
              <a:rPr lang="en-US" sz="1800" dirty="0" err="1">
                <a:effectLst/>
                <a:latin typeface="Times New Roman,Italic" pitchFamily="2" charset="0"/>
                <a:ea typeface="Times New Roman" panose="02020603050405020304" pitchFamily="18" charset="0"/>
              </a:rPr>
              <a:t>vamos</a:t>
            </a:r>
            <a:r>
              <a:rPr lang="en-US" sz="1800" dirty="0">
                <a:effectLst/>
                <a:latin typeface="Times New Roman,Italic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,Italic" pitchFamily="2" charset="0"/>
                <a:ea typeface="Times New Roman" panose="02020603050405020304" pitchFamily="18" charset="0"/>
              </a:rPr>
              <a:t>ter</a:t>
            </a:r>
            <a:r>
              <a:rPr lang="en-US" sz="1800" dirty="0">
                <a:effectLst/>
                <a:latin typeface="Times New Roman,Italic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,Italic" pitchFamily="2" charset="0"/>
                <a:ea typeface="Times New Roman" panose="02020603050405020304" pitchFamily="18" charset="0"/>
              </a:rPr>
              <a:t>carnaval</a:t>
            </a:r>
            <a:r>
              <a:rPr lang="en-US" sz="1800" dirty="0">
                <a:effectLst/>
                <a:latin typeface="Times New Roman,Italic" pitchFamily="2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'у нас будет карнавал’ , </a:t>
            </a:r>
            <a:r>
              <a:rPr lang="en-US" sz="1800" dirty="0" err="1">
                <a:effectLst/>
                <a:latin typeface="Times New Roman,Italic" pitchFamily="2" charset="0"/>
                <a:ea typeface="Times New Roman" panose="02020603050405020304" pitchFamily="18" charset="0"/>
              </a:rPr>
              <a:t>vamos</a:t>
            </a:r>
            <a:r>
              <a:rPr lang="en-US" sz="1800" dirty="0">
                <a:effectLst/>
                <a:latin typeface="Times New Roman,Italic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,Italic" pitchFamily="2" charset="0"/>
                <a:ea typeface="Times New Roman" panose="02020603050405020304" pitchFamily="18" charset="0"/>
              </a:rPr>
              <a:t>brincar</a:t>
            </a:r>
            <a:r>
              <a:rPr lang="en-US" sz="1800" dirty="0">
                <a:effectLst/>
                <a:latin typeface="Times New Roman,Italic" pitchFamily="2" charset="0"/>
                <a:ea typeface="Times New Roman" panose="02020603050405020304" pitchFamily="18" charset="0"/>
              </a:rPr>
              <a:t> NO </a:t>
            </a:r>
            <a:r>
              <a:rPr lang="en-US" sz="1800" dirty="0" err="1">
                <a:effectLst/>
                <a:latin typeface="Times New Roman,Italic" pitchFamily="2" charset="0"/>
                <a:ea typeface="Times New Roman" panose="02020603050405020304" pitchFamily="18" charset="0"/>
              </a:rPr>
              <a:t>carnaval</a:t>
            </a:r>
            <a:r>
              <a:rPr lang="en-US" sz="1800" dirty="0">
                <a:effectLst/>
                <a:latin typeface="Times New Roman,Italic" pitchFamily="2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'будем играть НА карнавале’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VS </a:t>
            </a:r>
            <a:r>
              <a:rPr lang="en-US" sz="1600" b="1" dirty="0" err="1">
                <a:solidFill>
                  <a:srgbClr val="FF0000"/>
                </a:solidFill>
                <a:effectLst/>
                <a:latin typeface="Times New Roman,Ital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brincar</a:t>
            </a:r>
            <a:r>
              <a:rPr lang="ru-RU" sz="1600" b="1" dirty="0">
                <a:solidFill>
                  <a:srgbClr val="FF0000"/>
                </a:solidFill>
                <a:effectLst/>
                <a:latin typeface="Times New Roman,Ital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С</a:t>
            </a:r>
            <a:r>
              <a:rPr lang="en-US" sz="1600" b="1" dirty="0" err="1">
                <a:solidFill>
                  <a:srgbClr val="FF0000"/>
                </a:solidFill>
                <a:effectLst/>
                <a:latin typeface="Times New Roman,Ital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arnaval</a:t>
            </a:r>
            <a:r>
              <a:rPr lang="en-US" sz="1600" b="1" dirty="0">
                <a:solidFill>
                  <a:srgbClr val="FF0000"/>
                </a:solidFill>
                <a:effectLst/>
                <a:latin typeface="Times New Roman,Ital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04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26BF59-686B-45A3-6330-ADB7D8369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0" name="Picture 6" descr="Best cities to spend Carnival in Pernambuco">
            <a:extLst>
              <a:ext uri="{FF2B5EF4-FFF2-40B4-BE49-F238E27FC236}">
                <a16:creationId xmlns:a16="http://schemas.microsoft.com/office/drawing/2014/main" xmlns="" id="{EB005045-B02D-32CF-787B-BFF60B486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83" y="170866"/>
            <a:ext cx="7720980" cy="441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rnival - Visit Recife">
            <a:extLst>
              <a:ext uri="{FF2B5EF4-FFF2-40B4-BE49-F238E27FC236}">
                <a16:creationId xmlns:a16="http://schemas.microsoft.com/office/drawing/2014/main" xmlns="" id="{8ACF2B66-DD60-5F3B-DF73-66C085B7C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284" y="2708331"/>
            <a:ext cx="6308883" cy="397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812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Aurora dos Carnavais: Blocos Líricos trazem beleza e tradição ao Carnaval  do Recife - Folha PE">
            <a:extLst>
              <a:ext uri="{FF2B5EF4-FFF2-40B4-BE49-F238E27FC236}">
                <a16:creationId xmlns:a16="http://schemas.microsoft.com/office/drawing/2014/main" xmlns="" id="{44ABDC05-070D-9152-9C92-FF856314E7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04" y="1335087"/>
            <a:ext cx="6856051" cy="45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razilian Drum Band Rehearsing for the Carnival Editorial Image - Image of  drums, hobby: 80737775">
            <a:extLst>
              <a:ext uri="{FF2B5EF4-FFF2-40B4-BE49-F238E27FC236}">
                <a16:creationId xmlns:a16="http://schemas.microsoft.com/office/drawing/2014/main" xmlns="" id="{AFB0F530-B813-297E-C264-349A55EBF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56" y="144379"/>
            <a:ext cx="4949603" cy="357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164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A4983F-9483-18CD-E6A6-59CFAB128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Carnaval, </a:t>
            </a:r>
            <a:r>
              <a:rPr lang="ru-RU" dirty="0"/>
              <a:t/>
            </a:r>
            <a:br>
              <a:rPr lang="ru-RU" dirty="0"/>
            </a:br>
            <a:r>
              <a:rPr lang="en-US" dirty="0" err="1"/>
              <a:t>Bem-vindo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Brasil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ABA35CE-7BBC-7962-386F-425D49932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9018" y="641350"/>
            <a:ext cx="4889500" cy="55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61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44216" y="2074729"/>
            <a:ext cx="5490224" cy="3038183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</a:rPr>
              <a:t>КАРНАВАЛ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Итальянское </a:t>
            </a:r>
            <a:r>
              <a:rPr lang="ru-RU" sz="2800" i="1" dirty="0" smtClean="0"/>
              <a:t>«</a:t>
            </a:r>
            <a:r>
              <a:rPr lang="ru-RU" sz="2800" i="1" dirty="0" err="1" smtClean="0"/>
              <a:t>carnevale</a:t>
            </a:r>
            <a:r>
              <a:rPr lang="ru-RU" sz="2800" dirty="0" smtClean="0"/>
              <a:t>» </a:t>
            </a:r>
            <a:r>
              <a:rPr lang="ru-RU" sz="2800" dirty="0"/>
              <a:t>происходит от латинского </a:t>
            </a:r>
            <a:r>
              <a:rPr lang="ru-RU" sz="2800" dirty="0" smtClean="0"/>
              <a:t>«</a:t>
            </a:r>
            <a:r>
              <a:rPr lang="ru-RU" sz="2800" i="1" dirty="0" err="1" smtClean="0"/>
              <a:t>carnem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levare</a:t>
            </a:r>
            <a:r>
              <a:rPr lang="ru-RU" sz="2800" dirty="0" smtClean="0"/>
              <a:t>», - «</a:t>
            </a:r>
            <a:r>
              <a:rPr lang="ru-RU" sz="2800" i="1" dirty="0"/>
              <a:t>освобождение от мяса</a:t>
            </a:r>
            <a:r>
              <a:rPr lang="ru-RU" sz="2800" dirty="0"/>
              <a:t>» или </a:t>
            </a:r>
            <a:r>
              <a:rPr lang="ru-RU" sz="2800" i="1" dirty="0"/>
              <a:t>«</a:t>
            </a:r>
            <a:r>
              <a:rPr lang="ru-RU" sz="2800" i="1" dirty="0" err="1"/>
              <a:t>carne</a:t>
            </a:r>
            <a:r>
              <a:rPr lang="ru-RU" sz="2800" i="1" dirty="0"/>
              <a:t> </a:t>
            </a:r>
            <a:r>
              <a:rPr lang="ru-RU" sz="2800" i="1" dirty="0" err="1"/>
              <a:t>vale</a:t>
            </a:r>
            <a:r>
              <a:rPr lang="ru-RU" sz="2800" i="1" dirty="0"/>
              <a:t>!», </a:t>
            </a:r>
            <a:r>
              <a:rPr lang="ru-RU" sz="2800" dirty="0"/>
              <a:t>то есть «</a:t>
            </a:r>
            <a:r>
              <a:rPr lang="ru-RU" sz="2800" i="1" dirty="0"/>
              <a:t>мясо, прощай</a:t>
            </a:r>
            <a:r>
              <a:rPr lang="ru-RU" sz="2800" dirty="0"/>
              <a:t>!»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7156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8CF49B-7806-9778-4398-745F1719D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Ресифе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Музей карнавала.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Проникновение языков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6E5BDDD7-C9B0-6E1C-5773-6E67CA7257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05928" y="55904"/>
            <a:ext cx="5334287" cy="653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544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19B446-7D47-31A4-EC19-AE5779B51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Cordoes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'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верёвки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/шнуры/кружева/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струны’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blocos</a:t>
            </a:r>
            <a:r>
              <a:rPr lang="ru-RU" sz="24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'блок</a:t>
            </a:r>
            <a:r>
              <a:rPr lang="ru-RU" sz="24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</a:t>
            </a:r>
            <a:r>
              <a:rPr lang="ru-RU" sz="24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’; 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треугольник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corsos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'корсары'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pic>
        <p:nvPicPr>
          <p:cNvPr id="8194" name="Picture 2" descr="Falta de blocos com corda deixa 10 mil cordeiros sem trabalho no Carnaval  de Salvador - Bahia Notícias">
            <a:extLst>
              <a:ext uri="{FF2B5EF4-FFF2-40B4-BE49-F238E27FC236}">
                <a16:creationId xmlns:a16="http://schemas.microsoft.com/office/drawing/2014/main" xmlns="" id="{1FC97657-1E24-E0E7-C8B3-30BF7F04A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494" y="303882"/>
            <a:ext cx="4409435" cy="324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xmlns="" id="{0FD111E5-0B82-BC16-F533-E7C804BE44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22821" y="3590178"/>
            <a:ext cx="5853676" cy="326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95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B52CBC-2EEC-8BD0-787E-3EE8C4879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265" y="2333883"/>
            <a:ext cx="3774824" cy="245644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folia</a:t>
            </a:r>
            <a:r>
              <a:rPr lang="ru-RU" sz="28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̃</a:t>
            </a:r>
            <a:r>
              <a:rPr lang="en-US" sz="28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ru-RU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(ед. ч.) - </a:t>
            </a: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'гуляка’ </a:t>
            </a:r>
            <a:r>
              <a:rPr lang="ru-RU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folio</a:t>
            </a:r>
            <a:r>
              <a:rPr lang="ru-RU" sz="28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̃</a:t>
            </a:r>
            <a:r>
              <a:rPr lang="en-US" sz="28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</a:t>
            </a: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мн.ч</a:t>
            </a: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  <a:r>
              <a:rPr lang="ru-RU" sz="2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rgbClr val="FFFF00"/>
                </a:solidFill>
              </a:rPr>
              <a:t>Fantasias</a:t>
            </a:r>
            <a:r>
              <a:rPr lang="ru-RU" sz="2800" dirty="0" smtClean="0"/>
              <a:t> - костюмы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BE67AE-48EF-A025-8D3B-891F7C6DB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3455" y="818148"/>
            <a:ext cx="4159703" cy="5775158"/>
          </a:xfrm>
        </p:spPr>
        <p:txBody>
          <a:bodyPr>
            <a:normAutofit/>
          </a:bodyPr>
          <a:lstStyle/>
          <a:p>
            <a:pPr marL="0" marR="0"/>
            <a:r>
              <a:rPr lang="pt-BR" sz="2400" b="1" dirty="0">
                <a:effectLst/>
                <a:latin typeface="Times New Roman,Italic" pitchFamily="2" charset="0"/>
                <a:ea typeface="Times New Roman" panose="02020603050405020304" pitchFamily="18" charset="0"/>
              </a:rPr>
              <a:t>Os </a:t>
            </a:r>
            <a:r>
              <a:rPr lang="pt-BR" sz="2400" b="1" dirty="0" err="1">
                <a:effectLst/>
                <a:latin typeface="Times New Roman,Italic" pitchFamily="2" charset="0"/>
                <a:ea typeface="Times New Roman" panose="02020603050405020304" pitchFamily="18" charset="0"/>
              </a:rPr>
              <a:t>foliões</a:t>
            </a:r>
            <a:r>
              <a:rPr lang="pt-BR" sz="2400" b="1" dirty="0">
                <a:effectLst/>
                <a:latin typeface="Times New Roman,Italic" pitchFamily="2" charset="0"/>
                <a:ea typeface="Times New Roman" panose="02020603050405020304" pitchFamily="18" charset="0"/>
              </a:rPr>
              <a:t> do carnaval prometem uma festa </a:t>
            </a:r>
            <a:r>
              <a:rPr lang="pt-BR" sz="2400" b="1" dirty="0" err="1">
                <a:effectLst/>
                <a:latin typeface="Times New Roman,Italic" pitchFamily="2" charset="0"/>
                <a:ea typeface="Times New Roman" panose="02020603050405020304" pitchFamily="18" charset="0"/>
              </a:rPr>
              <a:t>magnífica</a:t>
            </a:r>
            <a:r>
              <a:rPr lang="pt-BR" sz="2400" b="1" dirty="0">
                <a:effectLst/>
                <a:latin typeface="Times New Roman,Italic" pitchFamily="2" charset="0"/>
                <a:ea typeface="Times New Roman" panose="02020603050405020304" pitchFamily="18" charset="0"/>
              </a:rPr>
              <a:t> apesar de terem menos dinheiro. </a:t>
            </a:r>
            <a:endParaRPr lang="ru-RU" sz="2400" b="1" dirty="0">
              <a:effectLst/>
              <a:latin typeface="Times New Roman,Italic" pitchFamily="2" charset="0"/>
              <a:ea typeface="Times New Roman" panose="02020603050405020304" pitchFamily="18" charset="0"/>
            </a:endParaRPr>
          </a:p>
          <a:p>
            <a:pPr marL="0" marR="0"/>
            <a:r>
              <a:rPr lang="ru-RU" sz="2400" dirty="0">
                <a:effectLst/>
                <a:latin typeface="Times New Roman,Italic" pitchFamily="2" charset="0"/>
                <a:ea typeface="Times New Roman" panose="02020603050405020304" pitchFamily="18" charset="0"/>
              </a:rPr>
              <a:t>(буквально: гуляки карнавала обещают </a:t>
            </a:r>
            <a:r>
              <a:rPr lang="ru-RU" sz="2400" dirty="0" err="1">
                <a:effectLst/>
                <a:latin typeface="Times New Roman,Italic" pitchFamily="2" charset="0"/>
                <a:ea typeface="Times New Roman" panose="02020603050405020304" pitchFamily="18" charset="0"/>
              </a:rPr>
              <a:t>чудесныи</a:t>
            </a:r>
            <a:r>
              <a:rPr lang="ru-RU" sz="2400" dirty="0">
                <a:effectLst/>
                <a:latin typeface="Times New Roman,Italic" pitchFamily="2" charset="0"/>
                <a:ea typeface="Times New Roman" panose="02020603050405020304" pitchFamily="18" charset="0"/>
              </a:rPr>
              <a:t>̆ праздник, несмотря на то, что у них мало денег)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E7C27A2-B103-7532-E634-91231C610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5524" y="774031"/>
            <a:ext cx="3166476" cy="5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873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F5EA6C-251A-3681-BC54-E2C1B33BA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Sambo</a:t>
            </a:r>
            <a:r>
              <a:rPr lang="ru-RU" sz="24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́</a:t>
            </a:r>
            <a:r>
              <a:rPr lang="en-US" sz="24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dromo</a:t>
            </a:r>
            <a:r>
              <a:rPr lang="en-US" sz="24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'путь самба‘</a:t>
            </a:r>
            <a:br>
              <a:rPr lang="ru-RU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400" b="1" i="1" dirty="0">
                <a:solidFill>
                  <a:srgbClr val="FFFF00"/>
                </a:solidFill>
              </a:rPr>
              <a:t>files de carnival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/>
              <a:t>- </a:t>
            </a:r>
            <a:r>
              <a:rPr lang="ru-RU" sz="2400" dirty="0" smtClean="0"/>
              <a:t>'прохождение </a:t>
            </a:r>
            <a:r>
              <a:rPr lang="ru-RU" sz="2400" dirty="0"/>
              <a:t>колоннами'</a:t>
            </a:r>
            <a:r>
              <a:rPr lang="ru-RU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ED08F0-CC93-BE52-9200-AE1402CF8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4505" y="552242"/>
            <a:ext cx="4475748" cy="6051808"/>
          </a:xfrm>
        </p:spPr>
        <p:txBody>
          <a:bodyPr>
            <a:normAutofit fontScale="92500"/>
          </a:bodyPr>
          <a:lstStyle/>
          <a:p>
            <a:pPr marL="0" marR="0"/>
            <a:r>
              <a:rPr lang="pt-BR" sz="2600" b="1" dirty="0">
                <a:effectLst/>
                <a:latin typeface="Times New Roman,Italic" pitchFamily="2" charset="0"/>
                <a:ea typeface="Times New Roman" panose="02020603050405020304" pitchFamily="18" charset="0"/>
              </a:rPr>
              <a:t>Seis escolas de samba </a:t>
            </a:r>
            <a:r>
              <a:rPr lang="pt-BR" sz="2600" b="1" dirty="0" err="1">
                <a:effectLst/>
                <a:latin typeface="Times New Roman,Italic" pitchFamily="2" charset="0"/>
                <a:ea typeface="Times New Roman" panose="02020603050405020304" pitchFamily="18" charset="0"/>
              </a:rPr>
              <a:t>vão</a:t>
            </a:r>
            <a:r>
              <a:rPr lang="pt-BR" sz="2600" b="1" dirty="0">
                <a:effectLst/>
                <a:latin typeface="Times New Roman,Italic" pitchFamily="2" charset="0"/>
                <a:ea typeface="Times New Roman" panose="02020603050405020304" pitchFamily="18" charset="0"/>
              </a:rPr>
              <a:t> desfilar no domingo. </a:t>
            </a:r>
            <a:endParaRPr lang="ru-RU" sz="2600" b="1" dirty="0">
              <a:effectLst/>
              <a:latin typeface="Times New Roman,Italic" pitchFamily="2" charset="0"/>
              <a:ea typeface="Times New Roman" panose="02020603050405020304" pitchFamily="18" charset="0"/>
            </a:endParaRPr>
          </a:p>
          <a:p>
            <a:pPr marL="0" marR="0" indent="0">
              <a:buNone/>
            </a:pPr>
            <a:r>
              <a:rPr lang="ru-RU" sz="2600" dirty="0">
                <a:effectLst/>
                <a:latin typeface="Times New Roman,Italic" pitchFamily="2" charset="0"/>
                <a:ea typeface="Times New Roman" panose="02020603050405020304" pitchFamily="18" charset="0"/>
              </a:rPr>
              <a:t>(буквально: шесть школ самба собираются прошествовать в воскресенье) 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/>
            <a:r>
              <a:rPr lang="pt-BR" sz="2600" b="1" dirty="0">
                <a:effectLst/>
                <a:latin typeface="Times New Roman,Italic" pitchFamily="2" charset="0"/>
                <a:ea typeface="Times New Roman" panose="02020603050405020304" pitchFamily="18" charset="0"/>
              </a:rPr>
              <a:t>As escolas de samba deram um show maravilhoso no </a:t>
            </a:r>
            <a:r>
              <a:rPr lang="pt-BR" sz="2600" b="1" dirty="0" err="1">
                <a:effectLst/>
                <a:latin typeface="Times New Roman,Italic" pitchFamily="2" charset="0"/>
                <a:ea typeface="Times New Roman" panose="02020603050405020304" pitchFamily="18" charset="0"/>
              </a:rPr>
              <a:t>sambódromo</a:t>
            </a:r>
            <a:r>
              <a:rPr lang="pt-BR" sz="2600" b="1" dirty="0">
                <a:effectLst/>
                <a:latin typeface="Times New Roman,Italic" pitchFamily="2" charset="0"/>
                <a:ea typeface="Times New Roman" panose="02020603050405020304" pitchFamily="18" charset="0"/>
              </a:rPr>
              <a:t> do Rio. </a:t>
            </a:r>
            <a:r>
              <a:rPr lang="ru-RU" sz="2600" dirty="0">
                <a:effectLst/>
                <a:latin typeface="Times New Roman,Italic" pitchFamily="2" charset="0"/>
                <a:ea typeface="Times New Roman" panose="02020603050405020304" pitchFamily="18" charset="0"/>
              </a:rPr>
              <a:t>(буквально: школы самба сумели показать прекрасное шоу на с</a:t>
            </a:r>
            <a:r>
              <a:rPr lang="en-US" sz="2600" dirty="0">
                <a:effectLst/>
                <a:latin typeface="Times New Roman,Italic" pitchFamily="2" charset="0"/>
                <a:ea typeface="Times New Roman" panose="02020603050405020304" pitchFamily="18" charset="0"/>
              </a:rPr>
              <a:t>a</a:t>
            </a:r>
            <a:r>
              <a:rPr lang="ru-RU" sz="2600" dirty="0" err="1">
                <a:effectLst/>
                <a:latin typeface="Times New Roman,Italic" pitchFamily="2" charset="0"/>
                <a:ea typeface="Times New Roman" panose="02020603050405020304" pitchFamily="18" charset="0"/>
              </a:rPr>
              <a:t>мбадроме</a:t>
            </a:r>
            <a:r>
              <a:rPr lang="ru-RU" sz="2600" dirty="0">
                <a:effectLst/>
                <a:latin typeface="Times New Roman,Italic" pitchFamily="2" charset="0"/>
                <a:ea typeface="Times New Roman" panose="02020603050405020304" pitchFamily="18" charset="0"/>
              </a:rPr>
              <a:t> Рио) 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0244" name="Picture 4" descr="Sambódromo da Marquês de Sapucaí: a história da passarela mais famosa do  Brasil">
            <a:extLst>
              <a:ext uri="{FF2B5EF4-FFF2-40B4-BE49-F238E27FC236}">
                <a16:creationId xmlns:a16="http://schemas.microsoft.com/office/drawing/2014/main" xmlns="" id="{8D40BF8C-8EC9-9DF3-D61D-A0EF7244C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4" y="0"/>
            <a:ext cx="3289300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Marquês de Sapucaí: sambódromo do Rio completa 40 anos - 10/02/2024 -  Cotidiano - Folha">
            <a:extLst>
              <a:ext uri="{FF2B5EF4-FFF2-40B4-BE49-F238E27FC236}">
                <a16:creationId xmlns:a16="http://schemas.microsoft.com/office/drawing/2014/main" xmlns="" id="{4310837A-139C-1F3E-6FB3-80E95A48A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306" y="2742069"/>
            <a:ext cx="2810694" cy="412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97D8B0C-5346-A655-774A-4E6F90D28267}"/>
              </a:ext>
            </a:extLst>
          </p:cNvPr>
          <p:cNvSpPr txBox="1"/>
          <p:nvPr/>
        </p:nvSpPr>
        <p:spPr>
          <a:xfrm>
            <a:off x="677940" y="5499100"/>
            <a:ext cx="36968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RIO DE JANEIRO</a:t>
            </a:r>
          </a:p>
        </p:txBody>
      </p:sp>
    </p:spTree>
    <p:extLst>
      <p:ext uri="{BB962C8B-B14F-4D97-AF65-F5344CB8AC3E}">
        <p14:creationId xmlns:p14="http://schemas.microsoft.com/office/powerpoint/2010/main" val="4256480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98ECCA83-C6E3-81F1-5F3A-8A780E10A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432" y="2360255"/>
            <a:ext cx="6116657" cy="2340082"/>
          </a:xfrm>
        </p:spPr>
        <p:txBody>
          <a:bodyPr>
            <a:normAutofit fontScale="90000"/>
          </a:bodyPr>
          <a:lstStyle/>
          <a:p>
            <a:r>
              <a:rPr lang="en-US" sz="2000" b="1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Candomble</a:t>
            </a:r>
            <a:r>
              <a:rPr lang="ru-RU" sz="20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́ и </a:t>
            </a:r>
            <a:r>
              <a:rPr lang="en-US" sz="20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Umbanda</a:t>
            </a:r>
            <a:r>
              <a:rPr lang="en-US" sz="20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африканские религиозные культы</a:t>
            </a:r>
            <a:b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i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Ах</a:t>
            </a:r>
            <a:r>
              <a:rPr lang="en-US" sz="2000" b="1" i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ru-RU" sz="2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́, 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буквально 'хорошие вибрации’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слово-музыка,</a:t>
            </a:r>
            <a:r>
              <a:rPr lang="ru-RU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стиль поп-рок-твист, ритуал 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приветствия</a:t>
            </a:r>
            <a:b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Abada</a:t>
            </a:r>
            <a:r>
              <a:rPr lang="ru-RU" sz="20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ru-RU" sz="2000" b="1" i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́</a:t>
            </a:r>
            <a:r>
              <a:rPr lang="en-US" sz="2000" b="1" i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ru-RU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мифическое животное,  самка носорога, штаны портовых рабочих, брюки </a:t>
            </a:r>
            <a:r>
              <a:rPr lang="ru-RU" sz="20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капуэйры</a:t>
            </a:r>
            <a:r>
              <a:rPr lang="ru-RU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футболка карнавала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apoeira</a:t>
            </a:r>
            <a:r>
              <a:rPr lang="en-US" sz="20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танец-борьба</a:t>
            </a:r>
            <a:br>
              <a:rPr lang="ru-RU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МОМО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образ весельчака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тостяка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получающего от мэра ключи от города на неделю 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11126D8-FE96-E3D8-8641-E7EBF08CAABC}"/>
              </a:ext>
            </a:extLst>
          </p:cNvPr>
          <p:cNvSpPr txBox="1"/>
          <p:nvPr/>
        </p:nvSpPr>
        <p:spPr>
          <a:xfrm>
            <a:off x="2520057" y="333542"/>
            <a:ext cx="2507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SALVADOR</a:t>
            </a:r>
          </a:p>
        </p:txBody>
      </p:sp>
      <p:pic>
        <p:nvPicPr>
          <p:cNvPr id="11270" name="Picture 6" descr="Capoeira: história, tipos, golpes, instrumentos - Brasil Escola">
            <a:extLst>
              <a:ext uri="{FF2B5EF4-FFF2-40B4-BE49-F238E27FC236}">
                <a16:creationId xmlns:a16="http://schemas.microsoft.com/office/drawing/2014/main" xmlns="" id="{6A00923A-CCAB-D354-6ED1-DE6B63772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114" y="120012"/>
            <a:ext cx="5115426" cy="341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avatars.mds.yandex.net/i?id=770dd01c5c5229121aae342ffdd9d21ef9953019-5211479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540" y="3918062"/>
            <a:ext cx="4572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i?id=566d2a985c5d2e8d2288ce89c51340cf1e0f92e2-5309749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71" y="236268"/>
            <a:ext cx="2123986" cy="212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rs.mds.yandex.net/i?id=1922f3b7dfec91e016b7c7d51bf58c77-4229758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4824491"/>
            <a:ext cx="2999749" cy="199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vatars.mds.yandex.net/i?id=a2f3befcaa21d37b628ef05e406da7f92c4c8980-8341432-images-thumbs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752" y="5045805"/>
            <a:ext cx="2768362" cy="155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254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1E451BBC-613A-D36C-D5B7-DC28E9500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021" y="1764633"/>
            <a:ext cx="5908110" cy="3272588"/>
          </a:xfrm>
        </p:spPr>
        <p:txBody>
          <a:bodyPr>
            <a:normAutofit/>
          </a:bodyPr>
          <a:lstStyle/>
          <a:p>
            <a:pPr algn="l"/>
            <a:r>
              <a:rPr lang="en-US" sz="2000" b="1" i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20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files de carnival</a:t>
            </a:r>
            <a:r>
              <a:rPr lang="ru-RU" sz="20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'прохождение колоннами’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b="1" i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2000" b="1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locos</a:t>
            </a:r>
            <a:r>
              <a:rPr lang="en-US" sz="20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2000" b="1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rua</a:t>
            </a:r>
            <a:r>
              <a:rPr lang="en-US" sz="20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'уличные блоки’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b="1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Maracato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ru-RU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сбор 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чернокожего </a:t>
            </a:r>
            <a:r>
              <a:rPr lang="ru-RU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населения, ритм барабана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Galo da </a:t>
            </a:r>
            <a:r>
              <a:rPr lang="en-US" sz="2000" b="1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Madrugada</a:t>
            </a:r>
            <a:r>
              <a:rPr lang="en-US" sz="20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'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утреннии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̆ петух’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начало шествия.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</a:rPr>
              <a:t/>
            </a:r>
            <a:br>
              <a:rPr lang="en-US" sz="2000" dirty="0">
                <a:effectLst/>
              </a:rPr>
            </a:b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79A1B5B-CC5F-E645-A861-6AE9AD00C0D3}"/>
              </a:ext>
            </a:extLst>
          </p:cNvPr>
          <p:cNvSpPr txBox="1"/>
          <p:nvPr/>
        </p:nvSpPr>
        <p:spPr>
          <a:xfrm>
            <a:off x="2574646" y="367691"/>
            <a:ext cx="1792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RECIFE</a:t>
            </a:r>
          </a:p>
        </p:txBody>
      </p:sp>
      <p:pic>
        <p:nvPicPr>
          <p:cNvPr id="8" name="Picture 4" descr="Recife divulga Carnaval com Pabllo Vittar, Baiana System, Nação Zumbi e  Otto - Billboard Brasil">
            <a:extLst>
              <a:ext uri="{FF2B5EF4-FFF2-40B4-BE49-F238E27FC236}">
                <a16:creationId xmlns:a16="http://schemas.microsoft.com/office/drawing/2014/main" xmlns="" id="{B6E0FF9E-5ED5-6C08-2DAF-6CFCB3EF83AA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9" r="11469"/>
          <a:stretch>
            <a:fillRect/>
          </a:stretch>
        </p:blipFill>
        <p:spPr bwMode="auto">
          <a:xfrm>
            <a:off x="7621839" y="134318"/>
            <a:ext cx="3991030" cy="358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Frevo dancers at the street carnival in recife pernambuco brazil | Premium  AI-generated image">
            <a:extLst>
              <a:ext uri="{FF2B5EF4-FFF2-40B4-BE49-F238E27FC236}">
                <a16:creationId xmlns:a16="http://schemas.microsoft.com/office/drawing/2014/main" xmlns="" id="{E210A85B-C44D-FD8E-0CB1-2E08CA7BA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716" y="3773985"/>
            <a:ext cx="5245768" cy="294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731B3B8-BBD4-4AFC-92B9-296D3F285206}"/>
              </a:ext>
            </a:extLst>
          </p:cNvPr>
          <p:cNvSpPr txBox="1"/>
          <p:nvPr/>
        </p:nvSpPr>
        <p:spPr>
          <a:xfrm>
            <a:off x="234664" y="819901"/>
            <a:ext cx="67596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«Люди созданы для того, чтобы процветать и сиять, </a:t>
            </a:r>
            <a:endParaRPr lang="en-US" sz="2000" dirty="0"/>
          </a:p>
          <a:p>
            <a:r>
              <a:rPr lang="ru-RU" sz="2000" dirty="0"/>
              <a:t>люди созданы для того, чтобы любить и быть свободными».</a:t>
            </a:r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FEEA010-8EE0-D7A9-A73A-F62C906AFF04}"/>
              </a:ext>
            </a:extLst>
          </p:cNvPr>
          <p:cNvSpPr txBox="1"/>
          <p:nvPr/>
        </p:nvSpPr>
        <p:spPr>
          <a:xfrm>
            <a:off x="561474" y="5630779"/>
            <a:ext cx="5245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Gente</a:t>
            </a:r>
            <a:r>
              <a:rPr lang="en-US" sz="2400" dirty="0"/>
              <a:t> </a:t>
            </a:r>
            <a:r>
              <a:rPr lang="en-US" sz="2400" dirty="0" err="1"/>
              <a:t>é</a:t>
            </a:r>
            <a:r>
              <a:rPr lang="en-US" sz="2400" dirty="0"/>
              <a:t> </a:t>
            </a:r>
            <a:r>
              <a:rPr lang="en-US" sz="2400" dirty="0" err="1"/>
              <a:t>pra</a:t>
            </a:r>
            <a:r>
              <a:rPr lang="en-US" sz="2400" dirty="0"/>
              <a:t> </a:t>
            </a:r>
            <a:r>
              <a:rPr lang="en-US" sz="2400" dirty="0" err="1"/>
              <a:t>florecer</a:t>
            </a:r>
            <a:r>
              <a:rPr lang="en-US" sz="2400" dirty="0"/>
              <a:t> e </a:t>
            </a:r>
            <a:r>
              <a:rPr lang="en-US" sz="2400" dirty="0" err="1"/>
              <a:t>brilhar</a:t>
            </a:r>
            <a:r>
              <a:rPr lang="en-US" sz="2400" dirty="0"/>
              <a:t>, </a:t>
            </a:r>
          </a:p>
          <a:p>
            <a:r>
              <a:rPr lang="en-US" sz="2400" dirty="0" err="1"/>
              <a:t>gente</a:t>
            </a:r>
            <a:r>
              <a:rPr lang="en-US" sz="2400" dirty="0"/>
              <a:t> </a:t>
            </a:r>
            <a:r>
              <a:rPr lang="en-US" sz="2400" dirty="0" err="1"/>
              <a:t>é</a:t>
            </a:r>
            <a:r>
              <a:rPr lang="en-US" sz="2400" dirty="0"/>
              <a:t> </a:t>
            </a:r>
            <a:r>
              <a:rPr lang="en-US" sz="2400" dirty="0" err="1"/>
              <a:t>pra</a:t>
            </a:r>
            <a:r>
              <a:rPr lang="en-US" sz="2400" dirty="0"/>
              <a:t> </a:t>
            </a:r>
            <a:r>
              <a:rPr lang="en-US" sz="2400" dirty="0" err="1"/>
              <a:t>amar</a:t>
            </a:r>
            <a:r>
              <a:rPr lang="en-US" sz="2400" dirty="0"/>
              <a:t> e ser livre</a:t>
            </a:r>
          </a:p>
        </p:txBody>
      </p:sp>
    </p:spTree>
    <p:extLst>
      <p:ext uri="{BB962C8B-B14F-4D97-AF65-F5344CB8AC3E}">
        <p14:creationId xmlns:p14="http://schemas.microsoft.com/office/powerpoint/2010/main" val="128252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18C807-A021-BFC8-2D16-741E568BB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Rei 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Rainha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do Carnaval</a:t>
            </a:r>
          </a:p>
        </p:txBody>
      </p:sp>
      <p:pic>
        <p:nvPicPr>
          <p:cNvPr id="3076" name="Picture 4" descr="Recife elege rei e rainha do carnaval 2024 em festa regada a frevo; veja  quem são | Carnaval 2024 em Pernambuco | G1">
            <a:extLst>
              <a:ext uri="{FF2B5EF4-FFF2-40B4-BE49-F238E27FC236}">
                <a16:creationId xmlns:a16="http://schemas.microsoft.com/office/drawing/2014/main" xmlns="" id="{B8E7F2F8-86CE-1D67-ECFB-0D665F2DEC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673" y="873897"/>
            <a:ext cx="6281738" cy="393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077810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3894</TotalTime>
  <Words>309</Words>
  <Application>Microsoft Office PowerPoint</Application>
  <PresentationFormat>Широкоэкранный</PresentationFormat>
  <Paragraphs>43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Rockwell</vt:lpstr>
      <vt:lpstr>Symbol</vt:lpstr>
      <vt:lpstr>Times New Roman</vt:lpstr>
      <vt:lpstr>Times New Roman,Bold</vt:lpstr>
      <vt:lpstr>Times New Roman,Italic</vt:lpstr>
      <vt:lpstr>Wingdings</vt:lpstr>
      <vt:lpstr>Atlas</vt:lpstr>
      <vt:lpstr>Лингвистика бразильского карнавала</vt:lpstr>
      <vt:lpstr>КАРНАВАЛ Итальянское «carnevale» происходит от латинского «carnem levare», - «освобождение от мяса» или «carne vale!», то есть «мясо, прощай!»</vt:lpstr>
      <vt:lpstr>Ресифе. Музей карнавала. Проникновение языков</vt:lpstr>
      <vt:lpstr>Cordoes - 'верёвки/шнуры/кружева/ струны’   blocos 'блоки’;   треугольник corsos 'корсары' </vt:lpstr>
      <vt:lpstr>folião (ед. ч.) - 'гуляка’   foliões (мн.ч).   Fantasias - костюмы</vt:lpstr>
      <vt:lpstr>Sambódromo - 'путь самба‘ files de carnival  - 'прохождение колоннами' </vt:lpstr>
      <vt:lpstr>Candomblé и Umbanda – африканские религиозные культы Ахé, буквально 'хорошие вибрации’ , слово-музыка, стиль поп-рок-твист, ритуал приветствия Abadá ́  -  мифическое животное,  самка носорога, штаны портовых рабочих, брюки капуэйры, футболка карнавала Capoeira – танец-борьба МОМО – образ весельчака тостяка, получающего от мэра ключи от города на неделю </vt:lpstr>
      <vt:lpstr>Des files de carnival  - 'прохождение колоннами’  Blocos de rua - 'уличные блоки’  Maracato - сбор чернокожего населения, ритм барабана   Galo da Madrugada 'утренний петух’  – начало шествия.  </vt:lpstr>
      <vt:lpstr>Rei e Rainha do Carnaval</vt:lpstr>
      <vt:lpstr>Презентация PowerPoint</vt:lpstr>
      <vt:lpstr>Frevo – танец. frever порт. ferver 'кипятить’</vt:lpstr>
      <vt:lpstr>Презентация PowerPoint</vt:lpstr>
      <vt:lpstr>Презентация PowerPoint</vt:lpstr>
      <vt:lpstr>Презентация PowerPoint</vt:lpstr>
      <vt:lpstr>Carnaval,  Bem-vindo ao Brasil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Лингвистика бразильского карнавала</dc:title>
  <dc:creator>Microsoft Office User</dc:creator>
  <cp:lastModifiedBy>0843</cp:lastModifiedBy>
  <cp:revision>16</cp:revision>
  <dcterms:created xsi:type="dcterms:W3CDTF">2025-02-24T18:13:00Z</dcterms:created>
  <dcterms:modified xsi:type="dcterms:W3CDTF">2025-02-27T11:47:05Z</dcterms:modified>
</cp:coreProperties>
</file>