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2" d="100"/>
          <a:sy n="52" d="100"/>
        </p:scale>
        <p:origin x="1560" y="81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userDrawn="1">
  <p:cSld name="Title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 bwMode="auto">
          <a:xfrm>
            <a:off x="793159" y="1348536"/>
            <a:ext cx="4076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793159" y="5170453"/>
            <a:ext cx="40764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 bwMode="auto">
          <a:xfrm>
            <a:off x="5457025" y="0"/>
            <a:ext cx="67350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" name="Google Shape;19;p2"/>
          <p:cNvCxnSpPr>
            <a:cxnSpLocks/>
          </p:cNvCxnSpPr>
          <p:nvPr/>
        </p:nvCxnSpPr>
        <p:spPr bwMode="auto">
          <a:xfrm rot="10800000">
            <a:off x="793198" y="6274339"/>
            <a:ext cx="113988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troduction" preserve="0" showMasterPhAnim="0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>
            <a:cxnSpLocks/>
          </p:cNvCxnSpPr>
          <p:nvPr/>
        </p:nvCxnSpPr>
        <p:spPr bwMode="auto">
          <a:xfrm>
            <a:off x="11586162" y="3610394"/>
            <a:ext cx="0" cy="323880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 bwMode="auto">
          <a:xfrm>
            <a:off x="192268" y="536567"/>
            <a:ext cx="5784900" cy="57849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6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 bwMode="auto">
          <a:xfrm>
            <a:off x="6392583" y="536567"/>
            <a:ext cx="4518600" cy="5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/>
          <p:nvPr/>
        </p:nvSpPr>
        <p:spPr bwMode="auto">
          <a:xfrm>
            <a:off x="1109945" y="351421"/>
            <a:ext cx="198477" cy="198477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7" name="Google Shape;37;p4"/>
          <p:cNvSpPr/>
          <p:nvPr/>
        </p:nvSpPr>
        <p:spPr bwMode="auto">
          <a:xfrm>
            <a:off x="5425883" y="5732852"/>
            <a:ext cx="130099" cy="130099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539223" y="1072473"/>
            <a:ext cx="182310" cy="182310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 bwMode="auto">
          <a:xfrm>
            <a:off x="5785751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9812101" y="1591495"/>
            <a:ext cx="35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eam" preserve="0" showMasterPhAnim="0" userDrawn="1">
  <p:cSld name="Team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 bwMode="auto">
          <a:xfrm>
            <a:off x="578724" y="346498"/>
            <a:ext cx="811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pic" idx="2"/>
          </p:nvPr>
        </p:nvSpPr>
        <p:spPr bwMode="auto">
          <a:xfrm>
            <a:off x="579438" y="200660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>
            <a:spLocks noGrp="1"/>
          </p:cNvSpPr>
          <p:nvPr>
            <p:ph type="pic" idx="3"/>
          </p:nvPr>
        </p:nvSpPr>
        <p:spPr bwMode="auto">
          <a:xfrm>
            <a:off x="3494908" y="200638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>
            <a:spLocks noGrp="1"/>
          </p:cNvSpPr>
          <p:nvPr>
            <p:ph type="pic" idx="4"/>
          </p:nvPr>
        </p:nvSpPr>
        <p:spPr bwMode="auto">
          <a:xfrm>
            <a:off x="6410378" y="2015722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"/>
          <p:cNvSpPr>
            <a:spLocks noGrp="1"/>
          </p:cNvSpPr>
          <p:nvPr>
            <p:ph type="pic" idx="5"/>
          </p:nvPr>
        </p:nvSpPr>
        <p:spPr bwMode="auto">
          <a:xfrm>
            <a:off x="9327276" y="2006379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 bwMode="auto">
          <a:xfrm>
            <a:off x="578724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6"/>
          </p:nvPr>
        </p:nvSpPr>
        <p:spPr bwMode="auto">
          <a:xfrm>
            <a:off x="578724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7"/>
          </p:nvPr>
        </p:nvSpPr>
        <p:spPr bwMode="auto">
          <a:xfrm>
            <a:off x="349490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8"/>
          </p:nvPr>
        </p:nvSpPr>
        <p:spPr bwMode="auto">
          <a:xfrm>
            <a:off x="349490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9"/>
          </p:nvPr>
        </p:nvSpPr>
        <p:spPr bwMode="auto">
          <a:xfrm>
            <a:off x="641037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3"/>
          </p:nvPr>
        </p:nvSpPr>
        <p:spPr bwMode="auto">
          <a:xfrm>
            <a:off x="641037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4"/>
          </p:nvPr>
        </p:nvSpPr>
        <p:spPr bwMode="auto">
          <a:xfrm>
            <a:off x="9325847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5"/>
          </p:nvPr>
        </p:nvSpPr>
        <p:spPr bwMode="auto">
          <a:xfrm>
            <a:off x="9325847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 bwMode="auto">
          <a:xfrm>
            <a:off x="661988" y="61339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 bwMode="auto">
          <a:xfrm>
            <a:off x="8505756" y="845343"/>
            <a:ext cx="363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1604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meline" preserve="0" showMasterPhAnim="0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 bwMode="auto">
          <a:xfrm>
            <a:off x="1284395" y="1825625"/>
            <a:ext cx="1006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89" name="Google Shape;89;p9"/>
          <p:cNvCxnSpPr>
            <a:cxnSpLocks/>
          </p:cNvCxnSpPr>
          <p:nvPr/>
        </p:nvCxnSpPr>
        <p:spPr bwMode="auto">
          <a:xfrm>
            <a:off x="715890" y="356812"/>
            <a:ext cx="0" cy="6492899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losing" preserve="0" showMasterPhAnim="0" userDrawn="1">
  <p:cSld name="Closing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 bwMode="auto">
          <a:xfrm>
            <a:off x="1604908" y="894110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13"/>
          <p:cNvSpPr/>
          <p:nvPr/>
        </p:nvSpPr>
        <p:spPr bwMode="auto">
          <a:xfrm>
            <a:off x="669236" y="1606411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1" name="Google Shape;131;p13"/>
          <p:cNvSpPr/>
          <p:nvPr/>
        </p:nvSpPr>
        <p:spPr bwMode="auto">
          <a:xfrm>
            <a:off x="1028014" y="183570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2" name="Google Shape;132;p13"/>
          <p:cNvSpPr/>
          <p:nvPr/>
        </p:nvSpPr>
        <p:spPr bwMode="auto">
          <a:xfrm>
            <a:off x="653696" y="2060130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 bwMode="auto">
          <a:xfrm>
            <a:off x="1604905" y="3728425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3"/>
          <p:cNvSpPr>
            <a:spLocks noGrp="1"/>
          </p:cNvSpPr>
          <p:nvPr>
            <p:ph type="pic" idx="2"/>
          </p:nvPr>
        </p:nvSpPr>
        <p:spPr bwMode="auto">
          <a:xfrm>
            <a:off x="7130003" y="1856226"/>
            <a:ext cx="2040599" cy="2040599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3"/>
          <p:cNvSpPr>
            <a:spLocks noGrp="1"/>
          </p:cNvSpPr>
          <p:nvPr>
            <p:ph type="pic" idx="3"/>
          </p:nvPr>
        </p:nvSpPr>
        <p:spPr bwMode="auto">
          <a:xfrm>
            <a:off x="9325160" y="0"/>
            <a:ext cx="2866800" cy="292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3"/>
          <p:cNvSpPr>
            <a:spLocks noGrp="1"/>
          </p:cNvSpPr>
          <p:nvPr>
            <p:ph type="pic" idx="4"/>
          </p:nvPr>
        </p:nvSpPr>
        <p:spPr bwMode="auto">
          <a:xfrm>
            <a:off x="8465227" y="3267983"/>
            <a:ext cx="3726900" cy="3590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138" name="Google Shape;138;p13"/>
          <p:cNvCxnSpPr>
            <a:cxnSpLocks/>
          </p:cNvCxnSpPr>
          <p:nvPr/>
        </p:nvCxnSpPr>
        <p:spPr bwMode="auto"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 bwMode="auto">
          <a:xfrm>
            <a:off x="1301262" y="2182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-762679" y="4999052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 bwMode="auto">
          <a:xfrm>
            <a:off x="834525" y="953282"/>
            <a:ext cx="10212416" cy="40321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  <a:defRPr/>
            </a:pPr>
            <a: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Дни Бразилии в РГГУ</a:t>
            </a: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7200">
                <a:solidFill>
                  <a:srgbClr val="FF0000"/>
                </a:solidFill>
                <a:latin typeface="Thin Skinned(RUS BY LYAJKA)"/>
                <a:ea typeface="Yanone Kaffeesatz"/>
                <a:cs typeface="Yanone Kaffeesatz"/>
              </a:rPr>
              <a:t>День Бразильского кино</a:t>
            </a: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60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22 мая 2024</a:t>
            </a:r>
            <a:endParaRPr sz="6000">
              <a:solidFill>
                <a:srgbClr val="000B72"/>
              </a:solidFill>
              <a:latin typeface="Thin Skinned(RUS BY LYAJKA)"/>
              <a:ea typeface="Yanone Kaffeesatz"/>
              <a:cs typeface="Yanone Kaffeesatz"/>
            </a:endParaRPr>
          </a:p>
        </p:txBody>
      </p:sp>
      <p:cxnSp>
        <p:nvCxnSpPr>
          <p:cNvPr id="147" name="Google Shape;147;p14"/>
          <p:cNvCxnSpPr>
            <a:cxnSpLocks/>
          </p:cNvCxnSpPr>
          <p:nvPr/>
        </p:nvCxnSpPr>
        <p:spPr bwMode="auto">
          <a:xfrm rot="10800000" flipH="1">
            <a:off x="834525" y="6059221"/>
            <a:ext cx="11522100" cy="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/>
          <p:nvPr/>
        </p:nvSpPr>
        <p:spPr bwMode="auto">
          <a:xfrm>
            <a:off x="9869713" y="282775"/>
            <a:ext cx="1782986" cy="1792768"/>
          </a:xfrm>
          <a:prstGeom prst="rect">
            <a:avLst/>
          </a:prstGeom>
          <a:solidFill>
            <a:srgbClr val="000965"/>
          </a:solidFill>
          <a:ln w="9525" cap="flat" cmpd="sng">
            <a:solidFill>
              <a:srgbClr val="000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9" name="Google Shape;149;p14"/>
          <p:cNvPicPr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292558" y="4131687"/>
            <a:ext cx="9329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796100" y="4985406"/>
            <a:ext cx="1267626" cy="18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053381" y="4892102"/>
            <a:ext cx="1779601" cy="12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/>
          <p:nvPr/>
        </p:nvPicPr>
        <p:blipFill>
          <a:blip r:embed="rId5">
            <a:alphaModFix/>
          </a:blip>
          <a:srcRect l="0" t="1810" r="0" b="-1810"/>
          <a:stretch/>
        </p:blipFill>
        <p:spPr bwMode="auto">
          <a:xfrm>
            <a:off x="3687702" y="4976820"/>
            <a:ext cx="1835600" cy="12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042635" y="465732"/>
            <a:ext cx="1432772" cy="14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859630" y="238917"/>
            <a:ext cx="3849919" cy="597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Фернанда</a:t>
            </a:r>
            <a:r>
              <a:rPr lang="ru-RU" sz="2300">
                <a:latin typeface="Arial"/>
              </a:rPr>
              <a:t> </a:t>
            </a:r>
            <a:r>
              <a:rPr lang="ru-RU" sz="2300">
                <a:latin typeface="Arial"/>
              </a:rPr>
              <a:t>Бульойнс</a:t>
            </a:r>
            <a:endParaRPr lang="ru-RU" sz="23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Директор компании </a:t>
            </a:r>
            <a:r>
              <a:rPr lang="ru-RU" sz="2300">
                <a:latin typeface="Arial"/>
              </a:rPr>
              <a:t>Linhas</a:t>
            </a:r>
            <a:r>
              <a:rPr lang="ru-RU" sz="2300">
                <a:latin typeface="Arial"/>
              </a:rPr>
              <a:t> </a:t>
            </a:r>
            <a:r>
              <a:rPr lang="ru-RU" sz="2300">
                <a:latin typeface="Arial"/>
              </a:rPr>
              <a:t>Produções</a:t>
            </a:r>
            <a:r>
              <a:rPr lang="ru-RU" sz="2300">
                <a:latin typeface="Arial"/>
              </a:rPr>
              <a:t> </a:t>
            </a:r>
            <a:r>
              <a:rPr lang="ru-RU" sz="2300">
                <a:latin typeface="Arial"/>
              </a:rPr>
              <a:t>Culturais</a:t>
            </a:r>
            <a:r>
              <a:rPr lang="ru-RU" sz="2300">
                <a:latin typeface="Arial"/>
              </a:rPr>
              <a:t>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Организатор Фестиваля бразильского кино в различных странах мира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2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 bwMode="auto">
          <a:xfrm>
            <a:off x="150400" y="1140983"/>
            <a:ext cx="3238259" cy="373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Fernanda Bulhões</a:t>
            </a:r>
            <a:endParaRPr lang="ru-RU" sz="23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en-US" sz="2300"/>
              <a:t>Diretora</a:t>
            </a:r>
            <a:r>
              <a:rPr lang="en-US" sz="2300"/>
              <a:t> d</a:t>
            </a:r>
            <a:r>
              <a:rPr lang="pt-BR" sz="2300"/>
              <a:t>a Linhas Produções Culturais 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Organizadora do Festival de Cinema Brasileiro em v</a:t>
            </a:r>
            <a:r>
              <a:rPr lang="en-US" sz="2300"/>
              <a:t>ários</a:t>
            </a:r>
            <a:r>
              <a:rPr lang="en-US" sz="2300"/>
              <a:t> </a:t>
            </a:r>
            <a:r>
              <a:rPr lang="en-US" sz="2300"/>
              <a:t>países</a:t>
            </a:r>
            <a:r>
              <a:rPr lang="en-US" sz="2300"/>
              <a:t> do </a:t>
            </a:r>
            <a:r>
              <a:rPr lang="en-US" sz="2300"/>
              <a:t>mundo</a:t>
            </a:r>
            <a:endParaRPr lang="ru-RU" sz="2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17570" y="727585"/>
            <a:ext cx="4368981" cy="4379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74054" y="75415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Казючиц Максим Федорович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Доцент, ведущий научный сотрудник, ФГБОУ ВО «Всероссийский государственный университет кинематографии им. С. А. Герасимова (ВГИК)»</a:t>
            </a:r>
            <a:endParaRPr lang="en-US" sz="23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Профессор ФГБОУ ДПО «Академия медиаиндустрии»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Лауреат премии Белый слон (2016, 2020)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3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 bwMode="auto">
          <a:xfrm>
            <a:off x="79761" y="932826"/>
            <a:ext cx="4434721" cy="5341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Maksim </a:t>
            </a:r>
            <a:r>
              <a:rPr lang="pt-BR" sz="2300"/>
              <a:t>Kaziyutchits</a:t>
            </a:r>
            <a:endParaRPr lang="pt-BR" sz="23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Professor associado, pesquisador sênior da Universidade Estatal de Cinematografia S. A. </a:t>
            </a:r>
            <a:r>
              <a:rPr lang="pt-BR" sz="2300"/>
              <a:t>Guerasimov</a:t>
            </a:r>
            <a:endParaRPr lang="pt-BR" sz="23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Professor titular da Academia da Indústria de Mídia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Vencedor do prêmio Elefante Branco (2016, 2020)</a:t>
            </a:r>
            <a:endParaRPr lang="ru-RU" sz="23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423370" y="932826"/>
            <a:ext cx="3934385" cy="29376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496729" y="975149"/>
            <a:ext cx="4214171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Спутницкая</a:t>
            </a:r>
            <a:r>
              <a:rPr lang="ru-RU" sz="2100">
                <a:latin typeface="Arial"/>
              </a:rPr>
              <a:t> Нина Юрьевна</a:t>
            </a:r>
            <a:endParaRPr lang="en-US" sz="2100">
              <a:latin typeface="Arial"/>
            </a:endParaRPr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Кандидат искусствоведения, доцент, ведущий научный сотрудник, ФГБОУ ВО «Всероссийский государственный университет кинематографии им. С. А. Герасимова (ВГИК)»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100">
                <a:latin typeface="Arial"/>
              </a:rPr>
              <a:t>Профессор ФГБОУ ДПО «Академия медиаиндустрии». Лауреат премии Белый слон (2019, 2020)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4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 bwMode="auto">
          <a:xfrm>
            <a:off x="121975" y="973445"/>
            <a:ext cx="4447035" cy="446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en-US" sz="2100"/>
              <a:t>Nina </a:t>
            </a:r>
            <a:r>
              <a:rPr lang="en-US" sz="2100"/>
              <a:t>Sputnitskaia</a:t>
            </a:r>
            <a:endParaRPr lang="ru-RU" sz="21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Doutora em Artes, professora associada, pesquisadora sênior da Universidade Estatal de Cinematografia S. A. </a:t>
            </a:r>
            <a:r>
              <a:rPr lang="pt-BR" sz="2100"/>
              <a:t>Guerasimov</a:t>
            </a:r>
            <a:endParaRPr lang="pt-BR" sz="21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Professora titular da Academia da Indústria de Mídia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Vencedora do prêmio Elefante Branco (2019, 2020)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62050" y="454970"/>
            <a:ext cx="3267900" cy="4668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adientVTI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Widescreen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Алино4к@ Крутая</dc:creator>
  <cp:keywords/>
  <dc:description/>
  <dc:identifier/>
  <dc:language/>
  <cp:lastModifiedBy>Белин Иван Сергеевич</cp:lastModifiedBy>
  <cp:revision>12</cp:revision>
  <dcterms:modified xsi:type="dcterms:W3CDTF">2024-06-06T16:34:19Z</dcterms:modified>
  <cp:category/>
  <cp:contentStatus/>
  <cp:version/>
</cp:coreProperties>
</file>