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76" r:id="rId2"/>
    <p:sldId id="295" r:id="rId3"/>
    <p:sldId id="272" r:id="rId4"/>
    <p:sldId id="258" r:id="rId5"/>
    <p:sldId id="289" r:id="rId6"/>
    <p:sldId id="287" r:id="rId7"/>
    <p:sldId id="292" r:id="rId8"/>
    <p:sldId id="293" r:id="rId9"/>
    <p:sldId id="294" r:id="rId10"/>
    <p:sldId id="296" r:id="rId11"/>
    <p:sldId id="298" r:id="rId12"/>
    <p:sldId id="297" r:id="rId13"/>
    <p:sldId id="302" r:id="rId14"/>
    <p:sldId id="303" r:id="rId15"/>
    <p:sldId id="300" r:id="rId16"/>
    <p:sldId id="304" r:id="rId1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26" autoAdjust="0"/>
    <p:restoredTop sz="94660"/>
  </p:normalViewPr>
  <p:slideViewPr>
    <p:cSldViewPr>
      <p:cViewPr varScale="1">
        <p:scale>
          <a:sx n="70" d="100"/>
          <a:sy n="70" d="100"/>
        </p:scale>
        <p:origin x="1512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2ED0EE-9B54-4F66-B462-4D11CE9840C5}" type="datetimeFigureOut">
              <a:rPr lang="pt-BR" smtClean="0"/>
              <a:pPr/>
              <a:t>27/02/2025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D697A8-5E1B-4DDA-BF14-8C53C616FAA7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8017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D697A8-5E1B-4DDA-BF14-8C53C616FAA7}" type="slidenum">
              <a:rPr lang="pt-BR" smtClean="0"/>
              <a:pPr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05475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256B8-5148-48F3-8653-FB7418A52E84}" type="datetimeFigureOut">
              <a:rPr lang="pt-BR" smtClean="0"/>
              <a:pPr/>
              <a:t>27/02/2025</a:t>
            </a:fld>
            <a:endParaRPr lang="pt-B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6B18F54-A2CB-4D49-960A-6909386C6FD0}" type="slidenum">
              <a:rPr lang="pt-BR" smtClean="0"/>
              <a:pPr/>
              <a:t>‹#›</a:t>
            </a:fld>
            <a:endParaRPr lang="pt-B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256B8-5148-48F3-8653-FB7418A52E84}" type="datetimeFigureOut">
              <a:rPr lang="pt-BR" smtClean="0"/>
              <a:pPr/>
              <a:t>27/02/2025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18F54-A2CB-4D49-960A-6909386C6FD0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256B8-5148-48F3-8653-FB7418A52E84}" type="datetimeFigureOut">
              <a:rPr lang="pt-BR" smtClean="0"/>
              <a:pPr/>
              <a:t>27/02/2025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18F54-A2CB-4D49-960A-6909386C6FD0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256B8-5148-48F3-8653-FB7418A52E84}" type="datetimeFigureOut">
              <a:rPr lang="pt-BR" smtClean="0"/>
              <a:pPr/>
              <a:t>27/02/2025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18F54-A2CB-4D49-960A-6909386C6FD0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256B8-5148-48F3-8653-FB7418A52E84}" type="datetimeFigureOut">
              <a:rPr lang="pt-BR" smtClean="0"/>
              <a:pPr/>
              <a:t>27/02/2025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18F54-A2CB-4D49-960A-6909386C6FD0}" type="slidenum">
              <a:rPr lang="pt-BR" smtClean="0"/>
              <a:pPr/>
              <a:t>‹#›</a:t>
            </a:fld>
            <a:endParaRPr lang="pt-BR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256B8-5148-48F3-8653-FB7418A52E84}" type="datetimeFigureOut">
              <a:rPr lang="pt-BR" smtClean="0"/>
              <a:pPr/>
              <a:t>27/02/2025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18F54-A2CB-4D49-960A-6909386C6FD0}" type="slidenum">
              <a:rPr lang="pt-BR" smtClean="0"/>
              <a:pPr/>
              <a:t>‹#›</a:t>
            </a:fld>
            <a:endParaRPr lang="pt-B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256B8-5148-48F3-8653-FB7418A52E84}" type="datetimeFigureOut">
              <a:rPr lang="pt-BR" smtClean="0"/>
              <a:pPr/>
              <a:t>27/02/2025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18F54-A2CB-4D49-960A-6909386C6FD0}" type="slidenum">
              <a:rPr lang="pt-BR" smtClean="0"/>
              <a:pPr/>
              <a:t>‹#›</a:t>
            </a:fld>
            <a:endParaRPr lang="pt-B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256B8-5148-48F3-8653-FB7418A52E84}" type="datetimeFigureOut">
              <a:rPr lang="pt-BR" smtClean="0"/>
              <a:pPr/>
              <a:t>27/02/2025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18F54-A2CB-4D49-960A-6909386C6FD0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256B8-5148-48F3-8653-FB7418A52E84}" type="datetimeFigureOut">
              <a:rPr lang="pt-BR" smtClean="0"/>
              <a:pPr/>
              <a:t>27/02/2025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18F54-A2CB-4D49-960A-6909386C6FD0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256B8-5148-48F3-8653-FB7418A52E84}" type="datetimeFigureOut">
              <a:rPr lang="pt-BR" smtClean="0"/>
              <a:pPr/>
              <a:t>27/02/2025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18F54-A2CB-4D49-960A-6909386C6FD0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256B8-5148-48F3-8653-FB7418A52E84}" type="datetimeFigureOut">
              <a:rPr lang="pt-BR" smtClean="0"/>
              <a:pPr/>
              <a:t>27/02/2025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18F54-A2CB-4D49-960A-6909386C6FD0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2F256B8-5148-48F3-8653-FB7418A52E84}" type="datetimeFigureOut">
              <a:rPr lang="pt-BR" smtClean="0"/>
              <a:pPr/>
              <a:t>27/02/2025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76B18F54-A2CB-4D49-960A-6909386C6FD0}" type="slidenum">
              <a:rPr lang="pt-BR" smtClean="0"/>
              <a:pPr/>
              <a:t>‹#›</a:t>
            </a:fld>
            <a:endParaRPr lang="pt-BR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332657"/>
            <a:ext cx="8496944" cy="619268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pt-BR" sz="1200" b="1" u="sng" dirty="0">
              <a:solidFill>
                <a:schemeClr val="tx1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Федеральный Университет штата </a:t>
            </a:r>
            <a:r>
              <a:rPr lang="ru-RU" sz="14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Баия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(Бразилия)</a:t>
            </a:r>
          </a:p>
          <a:p>
            <a:pPr marL="0" indent="0" algn="ctr">
              <a:buNone/>
            </a:pPr>
            <a:endParaRPr lang="pt-BR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СТАНОВЛЕНИЕ ЖАНРА ГОРОДСКОЙ САМБЫ НА КАРНАВАЛЕ РИО-ДЕ-ЖАНЕЙРО</a:t>
            </a:r>
          </a:p>
          <a:p>
            <a:pPr marL="0" indent="0" algn="ctr">
              <a:buNone/>
            </a:pPr>
            <a:endParaRPr lang="pt-BR" sz="1800" b="1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Е. В. Коноплева</a:t>
            </a:r>
            <a:endParaRPr lang="pt-BR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14CA0CE7-070D-1808-7C00-4842161EC9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3888" y="3082986"/>
            <a:ext cx="2308800" cy="3435664"/>
          </a:xfrm>
          <a:prstGeom prst="rect">
            <a:avLst/>
          </a:prstGeom>
          <a:ln>
            <a:solidFill>
              <a:schemeClr val="accent1"/>
            </a:solidFill>
          </a:ln>
          <a:effectLst/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EC0AC9ED-3377-5557-CF2D-6AA879A53F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4825" y="116632"/>
            <a:ext cx="514350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7509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735054"/>
            <a:ext cx="7776863" cy="548955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4067944" y="188640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10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11107788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22" y="9153"/>
            <a:ext cx="5226163" cy="3744416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7984" y="2981141"/>
            <a:ext cx="4320480" cy="3876859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6300192" y="26064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11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30154414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b="6804"/>
          <a:stretch/>
        </p:blipFill>
        <p:spPr>
          <a:xfrm>
            <a:off x="1619672" y="476672"/>
            <a:ext cx="6183617" cy="6180311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4283968" y="0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12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35256992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0516" y="1085329"/>
            <a:ext cx="6276133" cy="2376264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/>
          <a:srcRect t="3316"/>
          <a:stretch/>
        </p:blipFill>
        <p:spPr>
          <a:xfrm>
            <a:off x="1579091" y="3933056"/>
            <a:ext cx="6340682" cy="2016224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4211960" y="26064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13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13249686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-1342" t="-16581" r="1342" b="16581"/>
          <a:stretch/>
        </p:blipFill>
        <p:spPr>
          <a:xfrm>
            <a:off x="1888741" y="1700808"/>
            <a:ext cx="5366518" cy="3908445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2123728" y="1484784"/>
            <a:ext cx="4536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Секция ударных инструментов школы самбы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Imperio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Serrano</a:t>
            </a:r>
            <a:endParaRPr lang="pt-BR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4211960" y="548680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15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22223194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7063" y="1196752"/>
            <a:ext cx="6289873" cy="4989435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4211960" y="404664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16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33895915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323528" y="548680"/>
            <a:ext cx="8229600" cy="5217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СПИСОК ЛИТЕРАТУРЫ </a:t>
            </a:r>
          </a:p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</a:pPr>
            <a:endParaRPr lang="pt-BR" sz="12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SzPts val="1400"/>
              <a:buFont typeface="+mj-lt"/>
              <a:buAutoNum type="arabicPeriod"/>
            </a:pP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АЛЬВАРЕНГА, О. </a:t>
            </a:r>
            <a:r>
              <a:rPr lang="ru-RU" sz="11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Бразильские народные танцы-действа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//Муз. Культура стран Латинской Америки. М.: Музыка, 1974.</a:t>
            </a:r>
            <a:endParaRPr lang="pt-BR" sz="11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SzPts val="1400"/>
              <a:buFont typeface="+mj-lt"/>
              <a:buAutoNum type="arabicPeriod"/>
            </a:pP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ЗЕМСКОВ, В.Б. </a:t>
            </a:r>
            <a:r>
              <a:rPr lang="ru-RU" sz="11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Праздник в устойчивой и формирующейся цивилизациях//</a:t>
            </a:r>
            <a:r>
              <a:rPr lang="pt-BR" sz="11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Iberica</a:t>
            </a:r>
            <a:r>
              <a:rPr lang="pt-BR" sz="11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BR" sz="11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Americans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Праздник в </a:t>
            </a:r>
            <a:r>
              <a:rPr lang="ru-RU" sz="11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ибероамериканской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культуре. М., 2002. С.9.</a:t>
            </a:r>
            <a:endParaRPr lang="pt-BR" sz="11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SzPts val="1400"/>
              <a:buFont typeface="+mj-lt"/>
              <a:buAutoNum type="arabicPeriod"/>
            </a:pP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КРЯЖЕВА, И.А. </a:t>
            </a:r>
            <a:r>
              <a:rPr lang="ru-RU" sz="11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Городской музыкальный фольклор: некоторые особенности становления и современного развития//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Профессиональное искусство и народная культура Латинской Америки. М., 1993. С. 153.</a:t>
            </a:r>
            <a:endParaRPr lang="pt-BR" sz="11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SzPts val="1400"/>
              <a:buFont typeface="+mj-lt"/>
              <a:buAutoNum type="arabicPeriod"/>
            </a:pP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ПИЧУГИН, П.А. </a:t>
            </a:r>
            <a:r>
              <a:rPr lang="ru-RU" sz="11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Аргентинское танго. 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М.: Музыка, 2010.</a:t>
            </a:r>
            <a:endParaRPr lang="pt-BR" sz="11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SzPts val="1400"/>
              <a:buFont typeface="+mj-lt"/>
              <a:buAutoNum type="arabicPeriod"/>
            </a:pP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ШЕМЯКИН, Я.Г. </a:t>
            </a:r>
            <a:r>
              <a:rPr lang="ru-RU" sz="11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Латиноамериканский праздник как предмет цивилизационного исследования// </a:t>
            </a:r>
            <a:r>
              <a:rPr lang="en-US" sz="11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Iberica</a:t>
            </a:r>
            <a:r>
              <a:rPr lang="en-US" sz="11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Americans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Праздник в </a:t>
            </a:r>
            <a:r>
              <a:rPr lang="ru-RU" sz="11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иберооамериканской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культуре. М., 2002. С. 348.</a:t>
            </a:r>
            <a:endParaRPr lang="pt-BR" sz="11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SzPts val="1400"/>
              <a:buFont typeface="+mj-lt"/>
              <a:buAutoNum type="arabicPeriod"/>
            </a:pPr>
            <a:r>
              <a:rPr lang="pt-BR" sz="11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ALENCAR, E. d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</a:t>
            </a:r>
            <a:r>
              <a:rPr lang="pt-BR" sz="11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pt-BR" sz="11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 carnaval carioca através da musica.</a:t>
            </a:r>
            <a:r>
              <a:rPr lang="pt-BR" sz="11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BR" sz="11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Brasilia</a:t>
            </a:r>
            <a:r>
              <a:rPr lang="pt-BR" sz="11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INL, 1979.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SzPts val="1400"/>
              <a:buFont typeface="+mj-lt"/>
              <a:buAutoNum type="arabicPeriod"/>
            </a:pPr>
            <a:r>
              <a:rPr lang="pt-BR" sz="11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ANDRADE, M. de. </a:t>
            </a:r>
            <a:r>
              <a:rPr lang="pt-BR" sz="11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Ensaio sobre a música brasileira.</a:t>
            </a:r>
            <a:r>
              <a:rPr lang="pt-BR" sz="11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BR" sz="11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Brasilia</a:t>
            </a:r>
            <a:r>
              <a:rPr lang="pt-BR" sz="11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INL., 1972.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SzPts val="1400"/>
              <a:buFont typeface="+mj-lt"/>
              <a:buAutoNum type="arabicPeriod"/>
            </a:pPr>
            <a:r>
              <a:rPr lang="pt-PT" sz="11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AUGRAS, M. </a:t>
            </a:r>
            <a:r>
              <a:rPr lang="pt-PT" sz="11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 Brasil do samba-enredo.</a:t>
            </a:r>
            <a:r>
              <a:rPr lang="pt-PT" sz="11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Rio de Janeiro: Editora Fundação Getúlio Vargas</a:t>
            </a:r>
            <a:r>
              <a:rPr lang="pt-BR" sz="11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pt-PT" sz="11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1998</a:t>
            </a:r>
            <a:r>
              <a:rPr lang="pt-BR" sz="11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SzPts val="1400"/>
              <a:buFont typeface="+mj-lt"/>
              <a:buAutoNum type="arabicPeriod"/>
            </a:pPr>
            <a:r>
              <a:rPr lang="pt-PT" sz="11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BIANCARDI, 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</a:t>
            </a:r>
            <a:r>
              <a:rPr lang="pt-PT" sz="11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pt-PT" sz="11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Raizes musicais da Bahia.</a:t>
            </a:r>
            <a:r>
              <a:rPr lang="pt-PT" sz="11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Salvador: Omar G.</a:t>
            </a:r>
            <a:r>
              <a:rPr lang="pt-BR" sz="11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pt-PT" sz="11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2000</a:t>
            </a:r>
            <a:r>
              <a:rPr lang="pt-BR" sz="11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SzPts val="1400"/>
              <a:buFont typeface="+mj-lt"/>
              <a:buAutoNum type="arabicPeriod"/>
            </a:pPr>
            <a:r>
              <a:rPr lang="pt-BR" sz="11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CABRAL, S. </a:t>
            </a:r>
            <a:r>
              <a:rPr lang="pt-BR" sz="11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Escolas de samba do Rio de Janeiro.</a:t>
            </a:r>
            <a:r>
              <a:rPr lang="pt-BR" sz="11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BR" sz="11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Sáo</a:t>
            </a:r>
            <a:r>
              <a:rPr lang="pt-BR" sz="11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Paulo: </a:t>
            </a:r>
            <a:r>
              <a:rPr lang="pt-BR" sz="11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Compania</a:t>
            </a:r>
            <a:r>
              <a:rPr lang="pt-BR" sz="11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Editora Nacional, 2011.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SzPts val="1400"/>
              <a:buFont typeface="+mj-lt"/>
              <a:buAutoNum type="arabicPeriod"/>
            </a:pPr>
            <a:r>
              <a:rPr lang="pt-BR" sz="11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DINIZ, A. </a:t>
            </a:r>
            <a:r>
              <a:rPr lang="pt-BR" sz="11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Almanaque do samba</a:t>
            </a:r>
            <a:r>
              <a:rPr lang="pt-BR" sz="11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Rio de Janeiro: Zahar, 2006.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SzPts val="1400"/>
              <a:buFont typeface="+mj-lt"/>
              <a:buAutoNum type="arabicPeriod"/>
            </a:pPr>
            <a:r>
              <a:rPr lang="en-US" sz="11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HAFSTEIN, V. </a:t>
            </a:r>
            <a:r>
              <a:rPr lang="en-US" sz="11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 making of intangible cultural heritage: tradition and authenticity, community and humanity.</a:t>
            </a:r>
            <a:r>
              <a:rPr lang="en-US" sz="11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Thesis (Doctoral) - University of California. Berkeley, 2004.</a:t>
            </a:r>
            <a:endParaRPr lang="pt-BR" sz="11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SzPts val="1400"/>
              <a:buFont typeface="+mj-lt"/>
              <a:buAutoNum type="arabicPeriod"/>
            </a:pPr>
            <a:r>
              <a:rPr lang="pt-BR" sz="11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SANDRONI, C. </a:t>
            </a:r>
            <a:r>
              <a:rPr lang="pt-BR" sz="11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Transformations</a:t>
            </a:r>
            <a:r>
              <a:rPr lang="pt-BR" sz="11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de </a:t>
            </a:r>
            <a:r>
              <a:rPr lang="pt-BR" sz="11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la</a:t>
            </a:r>
            <a:r>
              <a:rPr lang="pt-BR" sz="11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samba à Rio de Janeiro, 1917-1933. </a:t>
            </a:r>
            <a:r>
              <a:rPr lang="pt-BR" sz="11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Tours: </a:t>
            </a:r>
            <a:r>
              <a:rPr lang="pt-BR" sz="11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Université</a:t>
            </a:r>
            <a:r>
              <a:rPr lang="pt-BR" sz="11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François Rabelais,1997.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SzPts val="1400"/>
              <a:buFont typeface="+mj-lt"/>
              <a:buAutoNum type="arabicPeriod"/>
            </a:pPr>
            <a:r>
              <a:rPr lang="pt-BR" sz="11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TATIT, L. </a:t>
            </a:r>
            <a:r>
              <a:rPr lang="pt-BR" sz="11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 </a:t>
            </a:r>
            <a:r>
              <a:rPr lang="pt-BR" sz="11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seculo</a:t>
            </a:r>
            <a:r>
              <a:rPr lang="pt-BR" sz="11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da canção.</a:t>
            </a:r>
            <a:r>
              <a:rPr lang="pt-BR" sz="11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Cotia: </a:t>
            </a:r>
            <a:r>
              <a:rPr lang="pt-BR" sz="11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Atelie</a:t>
            </a:r>
            <a:r>
              <a:rPr lang="pt-BR" sz="11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Editorial, 2004.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SzPts val="1400"/>
              <a:buFont typeface="+mj-lt"/>
              <a:buAutoNum type="arabicPeriod"/>
            </a:pPr>
            <a:r>
              <a:rPr lang="pt-BR" sz="11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TINHORÃO, J. R. </a:t>
            </a:r>
            <a:r>
              <a:rPr lang="pt-BR" sz="11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Historia Social da Musica Popular Brasileira.</a:t>
            </a:r>
            <a:r>
              <a:rPr lang="pt-BR" sz="11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Lisboa: Caminho Ed., 1990.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SzPts val="1400"/>
              <a:buFont typeface="+mj-lt"/>
              <a:buAutoNum type="arabicPeriod"/>
            </a:pPr>
            <a:r>
              <a:rPr lang="pt-BR" sz="11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VEGA, C. </a:t>
            </a:r>
            <a:r>
              <a:rPr lang="pt-BR" sz="11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Las</a:t>
            </a:r>
            <a:r>
              <a:rPr lang="pt-BR" sz="11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BR" sz="11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especies</a:t>
            </a:r>
            <a:r>
              <a:rPr lang="pt-BR" sz="11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homónimas y afines de «Los </a:t>
            </a:r>
            <a:r>
              <a:rPr lang="pt-BR" sz="11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orígenes</a:t>
            </a:r>
            <a:r>
              <a:rPr lang="pt-BR" sz="11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BR" sz="11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del</a:t>
            </a:r>
            <a:r>
              <a:rPr lang="pt-BR" sz="11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tango argentino»//</a:t>
            </a:r>
            <a:r>
              <a:rPr lang="pt-BR" sz="11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Revista musical chilena, 1967. №101, C.49-65.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t-BR" sz="11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pt-BR" sz="11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43445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http://www.atarde.com.br/arquivos/2008/06/3363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700808"/>
            <a:ext cx="6408712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tângulo 7"/>
          <p:cNvSpPr/>
          <p:nvPr/>
        </p:nvSpPr>
        <p:spPr>
          <a:xfrm>
            <a:off x="3723178" y="980728"/>
            <a:ext cx="16976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pt-BR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Самба-де-рода</a:t>
            </a:r>
            <a:endParaRPr lang="ru-RU" alt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4139952" y="476672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2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25866284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548680"/>
            <a:ext cx="6126054" cy="2592288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5736" y="3429000"/>
            <a:ext cx="5162772" cy="3090639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4355976" y="75982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3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32871376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60" y="1268760"/>
            <a:ext cx="4752528" cy="5056343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2414042" y="764704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Байана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традиционном костюме</a:t>
            </a:r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4286250" y="260648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4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19118339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355" y="188640"/>
            <a:ext cx="5472608" cy="3720602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/>
          <a:srcRect l="2937" r="7508"/>
          <a:stretch/>
        </p:blipFill>
        <p:spPr>
          <a:xfrm>
            <a:off x="4067944" y="3789040"/>
            <a:ext cx="4392488" cy="180020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9707" y="5789744"/>
            <a:ext cx="5077967" cy="868897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3491880" y="5476582"/>
            <a:ext cx="59766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Партия семиструнной гитары и </a:t>
            </a:r>
            <a:r>
              <a:rPr lang="ru-RU" sz="1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кавакиньо</a:t>
            </a:r>
            <a:endParaRPr lang="pt-BR" sz="1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5832140" y="207541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5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10583874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645" y="836712"/>
            <a:ext cx="7566779" cy="5230244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4211960" y="26064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6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29476551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607444"/>
            <a:ext cx="7801215" cy="5557860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4283968" y="188640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7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32725220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1348" t="2560" b="30863"/>
          <a:stretch/>
        </p:blipFill>
        <p:spPr>
          <a:xfrm>
            <a:off x="409822" y="1635655"/>
            <a:ext cx="8468665" cy="1872208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3518" y="3550232"/>
            <a:ext cx="3888432" cy="60373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3"/>
          <a:srcRect l="9623" t="10751" r="-9623" b="-10751"/>
          <a:stretch/>
        </p:blipFill>
        <p:spPr>
          <a:xfrm>
            <a:off x="4644155" y="3629251"/>
            <a:ext cx="4234333" cy="60373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823" y="4238700"/>
            <a:ext cx="7887470" cy="1100997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3"/>
          <a:srcRect l="9623" t="10751" r="-9623" b="-10751"/>
          <a:stretch/>
        </p:blipFill>
        <p:spPr>
          <a:xfrm>
            <a:off x="673299" y="5418716"/>
            <a:ext cx="4368651" cy="603730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9938" y="666507"/>
            <a:ext cx="3888432" cy="603730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4211960" y="188640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8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13753945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076" y="1448780"/>
            <a:ext cx="7805847" cy="3960440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4283968" y="476672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9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6338312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o">
  <a:themeElements>
    <a:clrScheme name="Executivo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2768</TotalTime>
  <Words>53</Words>
  <Application>Microsoft Office PowerPoint</Application>
  <PresentationFormat>Экран (4:3)</PresentationFormat>
  <Paragraphs>45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Arial</vt:lpstr>
      <vt:lpstr>Calibri</vt:lpstr>
      <vt:lpstr>Century Gothic</vt:lpstr>
      <vt:lpstr>Courier New</vt:lpstr>
      <vt:lpstr>Palatino Linotype</vt:lpstr>
      <vt:lpstr>Times New Roman</vt:lpstr>
      <vt:lpstr>Executivo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SIMPÓSIO INTERNACIONAL E IV NACIONAL DE TECNOLOGIAS DIGITAIS NA EDUCAÇÃO (Jogos e tecnologias Digitais)</dc:title>
  <dc:creator>Valessa</dc:creator>
  <cp:lastModifiedBy>0843</cp:lastModifiedBy>
  <cp:revision>114</cp:revision>
  <dcterms:created xsi:type="dcterms:W3CDTF">2019-07-22T14:09:11Z</dcterms:created>
  <dcterms:modified xsi:type="dcterms:W3CDTF">2025-02-27T08:19:50Z</dcterms:modified>
</cp:coreProperties>
</file>