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49" d="100"/>
          <a:sy n="49" d="100"/>
        </p:scale>
        <p:origin x="2032" y="88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" preserve="0" showMasterPhAnim="0" userDrawn="1">
  <p:cSld name="Title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 bwMode="auto">
          <a:xfrm>
            <a:off x="793159" y="1348536"/>
            <a:ext cx="40764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 bwMode="auto">
          <a:xfrm>
            <a:off x="793159" y="5170453"/>
            <a:ext cx="40764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 bwMode="auto">
          <a:xfrm>
            <a:off x="5457025" y="0"/>
            <a:ext cx="6735000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" name="Google Shape;19;p2"/>
          <p:cNvCxnSpPr>
            <a:cxnSpLocks/>
          </p:cNvCxnSpPr>
          <p:nvPr/>
        </p:nvCxnSpPr>
        <p:spPr bwMode="auto">
          <a:xfrm rot="10800000">
            <a:off x="793198" y="6274339"/>
            <a:ext cx="113988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Introduction" preserve="0" showMasterPhAnim="0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2" name="Google Shape;32;p4"/>
          <p:cNvCxnSpPr>
            <a:cxnSpLocks/>
          </p:cNvCxnSpPr>
          <p:nvPr/>
        </p:nvCxnSpPr>
        <p:spPr bwMode="auto">
          <a:xfrm>
            <a:off x="11586162" y="3610394"/>
            <a:ext cx="0" cy="323880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3" name="Google Shape;33;p4"/>
          <p:cNvSpPr/>
          <p:nvPr/>
        </p:nvSpPr>
        <p:spPr bwMode="auto">
          <a:xfrm>
            <a:off x="192268" y="536567"/>
            <a:ext cx="5784900" cy="57849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600" cy="1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 bwMode="auto">
          <a:xfrm>
            <a:off x="6392583" y="536567"/>
            <a:ext cx="4518600" cy="5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/>
          <p:nvPr/>
        </p:nvSpPr>
        <p:spPr bwMode="auto">
          <a:xfrm>
            <a:off x="1109945" y="351421"/>
            <a:ext cx="198477" cy="198477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7" name="Google Shape;37;p4"/>
          <p:cNvSpPr/>
          <p:nvPr/>
        </p:nvSpPr>
        <p:spPr bwMode="auto">
          <a:xfrm>
            <a:off x="5425883" y="5732852"/>
            <a:ext cx="130099" cy="130099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8" name="Google Shape;38;p4"/>
          <p:cNvSpPr/>
          <p:nvPr/>
        </p:nvSpPr>
        <p:spPr bwMode="auto">
          <a:xfrm>
            <a:off x="539223" y="1072473"/>
            <a:ext cx="182310" cy="182310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 bwMode="auto">
          <a:xfrm>
            <a:off x="5785751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9812101" y="1591495"/>
            <a:ext cx="354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eam" preserve="0" showMasterPhAnim="0" userDrawn="1">
  <p:cSld name="Team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 bwMode="auto">
          <a:xfrm>
            <a:off x="578724" y="346498"/>
            <a:ext cx="811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8"/>
          <p:cNvSpPr>
            <a:spLocks noGrp="1"/>
          </p:cNvSpPr>
          <p:nvPr>
            <p:ph type="pic" idx="2"/>
          </p:nvPr>
        </p:nvSpPr>
        <p:spPr bwMode="auto">
          <a:xfrm>
            <a:off x="579438" y="200660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8"/>
          <p:cNvSpPr>
            <a:spLocks noGrp="1"/>
          </p:cNvSpPr>
          <p:nvPr>
            <p:ph type="pic" idx="3"/>
          </p:nvPr>
        </p:nvSpPr>
        <p:spPr bwMode="auto">
          <a:xfrm>
            <a:off x="3494908" y="200638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8"/>
          <p:cNvSpPr>
            <a:spLocks noGrp="1"/>
          </p:cNvSpPr>
          <p:nvPr>
            <p:ph type="pic" idx="4"/>
          </p:nvPr>
        </p:nvSpPr>
        <p:spPr bwMode="auto">
          <a:xfrm>
            <a:off x="6410378" y="2015722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8"/>
          <p:cNvSpPr>
            <a:spLocks noGrp="1"/>
          </p:cNvSpPr>
          <p:nvPr>
            <p:ph type="pic" idx="5"/>
          </p:nvPr>
        </p:nvSpPr>
        <p:spPr bwMode="auto">
          <a:xfrm>
            <a:off x="9327276" y="2006379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 bwMode="auto">
          <a:xfrm>
            <a:off x="578724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6"/>
          </p:nvPr>
        </p:nvSpPr>
        <p:spPr bwMode="auto">
          <a:xfrm>
            <a:off x="578724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7"/>
          </p:nvPr>
        </p:nvSpPr>
        <p:spPr bwMode="auto">
          <a:xfrm>
            <a:off x="349490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8"/>
          </p:nvPr>
        </p:nvSpPr>
        <p:spPr bwMode="auto">
          <a:xfrm>
            <a:off x="349490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9"/>
          </p:nvPr>
        </p:nvSpPr>
        <p:spPr bwMode="auto">
          <a:xfrm>
            <a:off x="641037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3"/>
          </p:nvPr>
        </p:nvSpPr>
        <p:spPr bwMode="auto">
          <a:xfrm>
            <a:off x="641037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4"/>
          </p:nvPr>
        </p:nvSpPr>
        <p:spPr bwMode="auto">
          <a:xfrm>
            <a:off x="9325847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5"/>
          </p:nvPr>
        </p:nvSpPr>
        <p:spPr bwMode="auto">
          <a:xfrm>
            <a:off x="9325847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dt" idx="10"/>
          </p:nvPr>
        </p:nvSpPr>
        <p:spPr bwMode="auto">
          <a:xfrm>
            <a:off x="661988" y="61339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ftr" idx="11"/>
          </p:nvPr>
        </p:nvSpPr>
        <p:spPr bwMode="auto">
          <a:xfrm>
            <a:off x="8505756" y="845343"/>
            <a:ext cx="363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1604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meline" preserve="0" showMasterPhAnim="0" userDrawn="1">
  <p:cSld name="Time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 bwMode="auto">
          <a:xfrm>
            <a:off x="1284395" y="1825625"/>
            <a:ext cx="1006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89" name="Google Shape;89;p9"/>
          <p:cNvCxnSpPr>
            <a:cxnSpLocks/>
          </p:cNvCxnSpPr>
          <p:nvPr/>
        </p:nvCxnSpPr>
        <p:spPr bwMode="auto">
          <a:xfrm>
            <a:off x="715890" y="356812"/>
            <a:ext cx="0" cy="6492899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losing" preserve="0" showMasterPhAnim="0" userDrawn="1">
  <p:cSld name="Closing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 bwMode="auto">
          <a:xfrm>
            <a:off x="1604908" y="894110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13"/>
          <p:cNvSpPr/>
          <p:nvPr/>
        </p:nvSpPr>
        <p:spPr bwMode="auto">
          <a:xfrm>
            <a:off x="669236" y="1606411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1" name="Google Shape;131;p13"/>
          <p:cNvSpPr/>
          <p:nvPr/>
        </p:nvSpPr>
        <p:spPr bwMode="auto">
          <a:xfrm>
            <a:off x="1028014" y="183570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2" name="Google Shape;132;p13"/>
          <p:cNvSpPr/>
          <p:nvPr/>
        </p:nvSpPr>
        <p:spPr bwMode="auto">
          <a:xfrm>
            <a:off x="653696" y="2060130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 bwMode="auto">
          <a:xfrm>
            <a:off x="1604905" y="3728425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13"/>
          <p:cNvSpPr>
            <a:spLocks noGrp="1"/>
          </p:cNvSpPr>
          <p:nvPr>
            <p:ph type="pic" idx="2"/>
          </p:nvPr>
        </p:nvSpPr>
        <p:spPr bwMode="auto">
          <a:xfrm>
            <a:off x="7130003" y="1856226"/>
            <a:ext cx="2040599" cy="2040599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3"/>
          <p:cNvSpPr>
            <a:spLocks noGrp="1"/>
          </p:cNvSpPr>
          <p:nvPr>
            <p:ph type="pic" idx="3"/>
          </p:nvPr>
        </p:nvSpPr>
        <p:spPr bwMode="auto">
          <a:xfrm>
            <a:off x="9325160" y="0"/>
            <a:ext cx="2866800" cy="2925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3"/>
          <p:cNvSpPr>
            <a:spLocks noGrp="1"/>
          </p:cNvSpPr>
          <p:nvPr>
            <p:ph type="pic" idx="4"/>
          </p:nvPr>
        </p:nvSpPr>
        <p:spPr bwMode="auto">
          <a:xfrm>
            <a:off x="8465227" y="3267983"/>
            <a:ext cx="3726900" cy="3590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138" name="Google Shape;138;p13"/>
          <p:cNvCxnSpPr>
            <a:cxnSpLocks/>
          </p:cNvCxnSpPr>
          <p:nvPr/>
        </p:nvCxnSpPr>
        <p:spPr bwMode="auto"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 bwMode="auto">
          <a:xfrm>
            <a:off x="1301262" y="2182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-762679" y="4999052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 bwMode="auto">
          <a:xfrm>
            <a:off x="458443" y="990193"/>
            <a:ext cx="10767039" cy="40321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Open Sans"/>
              <a:buNone/>
              <a:defRPr/>
            </a:pPr>
            <a: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Дни Бразилии в РГГУ</a:t>
            </a:r>
            <a:b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b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r>
              <a:rPr lang="ru-RU" sz="6600">
                <a:solidFill>
                  <a:srgbClr val="FF0000"/>
                </a:solidFill>
                <a:latin typeface="Thin Skinned(RUS BY LYAJKA)"/>
                <a:ea typeface="Yanone Kaffeesatz"/>
                <a:cs typeface="Yanone Kaffeesatz"/>
              </a:rPr>
              <a:t>День Португальского языка</a:t>
            </a:r>
            <a:br>
              <a:rPr lang="ru-RU" sz="60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r>
              <a:rPr lang="ru-RU" sz="54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21 мая 2024</a:t>
            </a:r>
            <a:endParaRPr sz="5400">
              <a:solidFill>
                <a:srgbClr val="000B72"/>
              </a:solidFill>
              <a:latin typeface="Thin Skinned(RUS BY LYAJKA)"/>
              <a:ea typeface="Yanone Kaffeesatz"/>
              <a:cs typeface="Yanone Kaffeesatz"/>
            </a:endParaRPr>
          </a:p>
        </p:txBody>
      </p:sp>
      <p:cxnSp>
        <p:nvCxnSpPr>
          <p:cNvPr id="147" name="Google Shape;147;p14"/>
          <p:cNvCxnSpPr>
            <a:cxnSpLocks/>
          </p:cNvCxnSpPr>
          <p:nvPr/>
        </p:nvCxnSpPr>
        <p:spPr bwMode="auto">
          <a:xfrm rot="10800000" flipH="1">
            <a:off x="834525" y="6059221"/>
            <a:ext cx="11522100" cy="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4"/>
          <p:cNvSpPr/>
          <p:nvPr/>
        </p:nvSpPr>
        <p:spPr bwMode="auto">
          <a:xfrm>
            <a:off x="9869713" y="282775"/>
            <a:ext cx="1782986" cy="1792768"/>
          </a:xfrm>
          <a:prstGeom prst="rect">
            <a:avLst/>
          </a:prstGeom>
          <a:solidFill>
            <a:srgbClr val="000965"/>
          </a:solidFill>
          <a:ln w="9525" cap="flat" cmpd="sng">
            <a:solidFill>
              <a:srgbClr val="000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49" name="Google Shape;149;p14"/>
          <p:cNvPicPr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292558" y="4131687"/>
            <a:ext cx="9329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796100" y="4985406"/>
            <a:ext cx="1267626" cy="18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053381" y="4892102"/>
            <a:ext cx="1779601" cy="126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/>
          <p:nvPr/>
        </p:nvPicPr>
        <p:blipFill>
          <a:blip r:embed="rId5">
            <a:alphaModFix/>
          </a:blip>
          <a:srcRect l="0" t="1810" r="0" b="-1810"/>
          <a:stretch/>
        </p:blipFill>
        <p:spPr bwMode="auto">
          <a:xfrm>
            <a:off x="3687702" y="4976820"/>
            <a:ext cx="1835600" cy="12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0042635" y="465732"/>
            <a:ext cx="1432772" cy="141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069835" y="103862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Григорьева Ольга Игоревна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Преподаватель кафедры португальского языка переводческого факультета МГЛУ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Студентка курса </a:t>
            </a:r>
            <a:r>
              <a:rPr lang="pt-BR" sz="2300">
                <a:solidFill>
                  <a:schemeClr val="tx1"/>
                </a:solidFill>
                <a:latin typeface="Arial"/>
              </a:rPr>
              <a:t>"Português </a:t>
            </a:r>
            <a:r>
              <a:rPr lang="pt-BR" sz="2300">
                <a:solidFill>
                  <a:schemeClr val="tx1"/>
                </a:solidFill>
                <a:latin typeface="Arial"/>
              </a:rPr>
              <a:t>pluricêntrico</a:t>
            </a:r>
            <a:r>
              <a:rPr lang="pt-BR" sz="2300">
                <a:solidFill>
                  <a:schemeClr val="tx1"/>
                </a:solidFill>
                <a:latin typeface="Arial"/>
              </a:rPr>
              <a:t>" (</a:t>
            </a:r>
            <a:r>
              <a:rPr lang="ru-RU" sz="2300">
                <a:solidFill>
                  <a:schemeClr val="tx1"/>
                </a:solidFill>
                <a:latin typeface="Arial"/>
              </a:rPr>
              <a:t>Плюрицентричный</a:t>
            </a:r>
            <a:r>
              <a:rPr lang="ru-RU" sz="2300">
                <a:solidFill>
                  <a:schemeClr val="tx1"/>
                </a:solidFill>
                <a:latin typeface="Arial"/>
              </a:rPr>
              <a:t> португальский язык)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10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Grigoreva Olga — репетитор по португальскому языку, испанскому языку (Москва)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19694" y="906756"/>
            <a:ext cx="3094721" cy="41262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599784" y="2234188"/>
            <a:ext cx="3630811" cy="422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Olga </a:t>
            </a:r>
            <a:r>
              <a:rPr lang="ru-RU" sz="2300"/>
              <a:t>Grigorieva</a:t>
            </a:r>
            <a:endParaRPr lang="ru-RU" sz="23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Professora</a:t>
            </a:r>
            <a:r>
              <a:rPr lang="ru-RU" sz="2300"/>
              <a:t> </a:t>
            </a:r>
            <a:r>
              <a:rPr lang="ru-RU" sz="2300"/>
              <a:t>do</a:t>
            </a:r>
            <a:r>
              <a:rPr lang="ru-RU" sz="2300"/>
              <a:t> </a:t>
            </a:r>
            <a:r>
              <a:rPr lang="ru-RU" sz="2300"/>
              <a:t>Departamento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Português</a:t>
            </a:r>
            <a:r>
              <a:rPr lang="ru-RU" sz="2300"/>
              <a:t> </a:t>
            </a:r>
            <a:r>
              <a:rPr lang="ru-RU" sz="2300"/>
              <a:t>da</a:t>
            </a:r>
            <a:r>
              <a:rPr lang="ru-RU" sz="2300"/>
              <a:t> </a:t>
            </a:r>
            <a:r>
              <a:rPr lang="ru-RU" sz="2300"/>
              <a:t>Faculdade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Tradução</a:t>
            </a:r>
            <a:r>
              <a:rPr lang="ru-RU" sz="2300"/>
              <a:t> e </a:t>
            </a:r>
            <a:r>
              <a:rPr lang="ru-RU" sz="2300"/>
              <a:t>Interpretação</a:t>
            </a:r>
            <a:r>
              <a:rPr lang="ru-RU" sz="2300"/>
              <a:t> </a:t>
            </a:r>
            <a:r>
              <a:rPr lang="ru-RU" sz="2300"/>
              <a:t>da</a:t>
            </a:r>
            <a:r>
              <a:rPr lang="ru-RU" sz="2300"/>
              <a:t> MSLU</a:t>
            </a:r>
            <a:endParaRPr lang="en-US" sz="23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en-US" sz="2300"/>
              <a:t>E</a:t>
            </a:r>
            <a:r>
              <a:rPr lang="ru-RU" sz="2300"/>
              <a:t>studante</a:t>
            </a:r>
            <a:r>
              <a:rPr lang="ru-RU" sz="2300"/>
              <a:t> </a:t>
            </a:r>
            <a:r>
              <a:rPr lang="ru-RU" sz="2300"/>
              <a:t>do</a:t>
            </a:r>
            <a:r>
              <a:rPr lang="ru-RU" sz="2300"/>
              <a:t> </a:t>
            </a:r>
            <a:r>
              <a:rPr lang="ru-RU" sz="2300"/>
              <a:t>curso</a:t>
            </a:r>
            <a:r>
              <a:rPr lang="ru-RU" sz="2300"/>
              <a:t> "</a:t>
            </a:r>
            <a:r>
              <a:rPr lang="ru-RU" sz="2300"/>
              <a:t>Português</a:t>
            </a:r>
            <a:r>
              <a:rPr lang="ru-RU" sz="2300"/>
              <a:t> </a:t>
            </a:r>
            <a:r>
              <a:rPr lang="ru-RU" sz="2300"/>
              <a:t>pluricêntrico</a:t>
            </a:r>
            <a:r>
              <a:rPr lang="ru-RU" sz="2300"/>
              <a:t>"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073855" y="535100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Долгих Зоя Борисовна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Кандидат филологических наук, доцент кафедры португальского языка переводческого факультета МГЛУ, </a:t>
            </a:r>
            <a:r>
              <a:rPr lang="ru-RU" sz="2300">
                <a:solidFill>
                  <a:schemeClr val="tx1"/>
                </a:solidFill>
                <a:latin typeface="Arial"/>
              </a:rPr>
              <a:t>канд.филол.н</a:t>
            </a:r>
            <a:r>
              <a:rPr lang="ru-RU" sz="2300">
                <a:solidFill>
                  <a:schemeClr val="tx1"/>
                </a:solidFill>
                <a:latin typeface="Arial"/>
              </a:rPr>
              <a:t>.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Студентка курса </a:t>
            </a:r>
            <a:r>
              <a:rPr lang="pt-BR" sz="2300">
                <a:solidFill>
                  <a:schemeClr val="tx1"/>
                </a:solidFill>
                <a:latin typeface="Arial"/>
              </a:rPr>
              <a:t>"Português </a:t>
            </a:r>
            <a:r>
              <a:rPr lang="pt-BR" sz="2300">
                <a:solidFill>
                  <a:schemeClr val="tx1"/>
                </a:solidFill>
                <a:latin typeface="Arial"/>
              </a:rPr>
              <a:t>pluricêntrico</a:t>
            </a:r>
            <a:r>
              <a:rPr lang="pt-BR" sz="2300">
                <a:solidFill>
                  <a:schemeClr val="tx1"/>
                </a:solidFill>
                <a:latin typeface="Arial"/>
              </a:rPr>
              <a:t>" (</a:t>
            </a:r>
            <a:r>
              <a:rPr lang="ru-RU" sz="2300">
                <a:solidFill>
                  <a:schemeClr val="tx1"/>
                </a:solidFill>
                <a:latin typeface="Arial"/>
              </a:rPr>
              <a:t>Плюрицентричный</a:t>
            </a:r>
            <a:r>
              <a:rPr lang="ru-RU" sz="2300">
                <a:solidFill>
                  <a:schemeClr val="tx1"/>
                </a:solidFill>
                <a:latin typeface="Arial"/>
              </a:rPr>
              <a:t> португальский язык)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11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783548" y="1207800"/>
            <a:ext cx="3742420" cy="3742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304799" y="1207800"/>
            <a:ext cx="3300119" cy="570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Zoya </a:t>
            </a:r>
            <a:r>
              <a:rPr lang="ru-RU" sz="2300"/>
              <a:t>Dolguikh</a:t>
            </a:r>
            <a:endParaRPr lang="en-US" sz="23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Doutora</a:t>
            </a:r>
            <a:r>
              <a:rPr lang="ru-RU" sz="2300"/>
              <a:t> </a:t>
            </a:r>
            <a:r>
              <a:rPr lang="ru-RU" sz="2300"/>
              <a:t>em</a:t>
            </a:r>
            <a:r>
              <a:rPr lang="ru-RU" sz="2300"/>
              <a:t> </a:t>
            </a:r>
            <a:r>
              <a:rPr lang="ru-RU" sz="2300"/>
              <a:t>Letras</a:t>
            </a:r>
            <a:r>
              <a:rPr lang="ru-RU" sz="2300"/>
              <a:t>, </a:t>
            </a:r>
            <a:r>
              <a:rPr lang="ru-RU" sz="2300"/>
              <a:t>Professora</a:t>
            </a:r>
            <a:r>
              <a:rPr lang="ru-RU" sz="2300"/>
              <a:t> </a:t>
            </a:r>
            <a:r>
              <a:rPr lang="ru-RU" sz="2300"/>
              <a:t>Associada</a:t>
            </a:r>
            <a:r>
              <a:rPr lang="en-US" sz="2300"/>
              <a:t> do </a:t>
            </a:r>
            <a:r>
              <a:rPr lang="ru-RU" sz="2300"/>
              <a:t>Departamento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Português</a:t>
            </a:r>
            <a:r>
              <a:rPr lang="ru-RU" sz="2300"/>
              <a:t> </a:t>
            </a:r>
            <a:r>
              <a:rPr lang="ru-RU" sz="2300"/>
              <a:t>da</a:t>
            </a:r>
            <a:r>
              <a:rPr lang="ru-RU" sz="2300"/>
              <a:t> </a:t>
            </a:r>
            <a:r>
              <a:rPr lang="ru-RU" sz="2300"/>
              <a:t>Faculdade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Tradução</a:t>
            </a:r>
            <a:r>
              <a:rPr lang="ru-RU" sz="2300"/>
              <a:t> e </a:t>
            </a:r>
            <a:r>
              <a:rPr lang="ru-RU" sz="2300"/>
              <a:t>Interpretação</a:t>
            </a:r>
            <a:r>
              <a:rPr lang="ru-RU" sz="2300"/>
              <a:t> </a:t>
            </a:r>
            <a:r>
              <a:rPr lang="ru-RU" sz="2300"/>
              <a:t>da</a:t>
            </a:r>
            <a:r>
              <a:rPr lang="ru-RU" sz="2300"/>
              <a:t> MSLU</a:t>
            </a:r>
            <a:endParaRPr lang="en-US" sz="23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en-US" sz="2300"/>
              <a:t>E</a:t>
            </a:r>
            <a:r>
              <a:rPr lang="ru-RU" sz="2300"/>
              <a:t>studante</a:t>
            </a:r>
            <a:r>
              <a:rPr lang="ru-RU" sz="2300"/>
              <a:t> </a:t>
            </a:r>
            <a:r>
              <a:rPr lang="ru-RU" sz="2300"/>
              <a:t>do</a:t>
            </a:r>
            <a:r>
              <a:rPr lang="ru-RU" sz="2300"/>
              <a:t> </a:t>
            </a:r>
            <a:r>
              <a:rPr lang="ru-RU" sz="2300"/>
              <a:t>curso</a:t>
            </a:r>
            <a:r>
              <a:rPr lang="ru-RU" sz="2300"/>
              <a:t> "</a:t>
            </a:r>
            <a:r>
              <a:rPr lang="ru-RU" sz="2300"/>
              <a:t>Português</a:t>
            </a:r>
            <a:r>
              <a:rPr lang="ru-RU" sz="2300"/>
              <a:t> </a:t>
            </a:r>
            <a:r>
              <a:rPr lang="ru-RU" sz="2300"/>
              <a:t>pluricêntrico</a:t>
            </a:r>
            <a:r>
              <a:rPr lang="ru-RU" sz="2300"/>
              <a:t>"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070868" y="1097400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solidFill>
                  <a:schemeClr val="tx1"/>
                </a:solidFill>
                <a:latin typeface="Arial"/>
              </a:rPr>
              <a:t>Андреа Лима </a:t>
            </a:r>
            <a:r>
              <a:rPr lang="ru-RU">
                <a:solidFill>
                  <a:schemeClr val="tx1"/>
                </a:solidFill>
                <a:latin typeface="Arial"/>
              </a:rPr>
              <a:t>Белфорт</a:t>
            </a:r>
            <a:r>
              <a:rPr lang="ru-RU">
                <a:solidFill>
                  <a:schemeClr val="tx1"/>
                </a:solidFill>
                <a:latin typeface="Arial"/>
              </a:rPr>
              <a:t> Дуарте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solidFill>
                  <a:schemeClr val="tx1"/>
                </a:solidFill>
                <a:latin typeface="Arial"/>
              </a:rPr>
              <a:t>Доцент кафедры государственных языков, отделение португальского языка как иностранного филологического факультета Федерального университета Рио-де-Жанейро (UFRJ).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solidFill>
                  <a:schemeClr val="tx1"/>
                </a:solidFill>
                <a:latin typeface="Arial"/>
              </a:rPr>
              <a:t>Член Исследовательского центра Школы прикладной лингвистики имени Выготского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solidFill>
                  <a:schemeClr val="tx1"/>
                </a:solidFill>
                <a:latin typeface="Arial"/>
              </a:rPr>
              <a:t>Член Ассоциации преподавателей португальского языка как иностранного штата Рио-де-Жанейро (APLE-RJ), в состав Консультационного совета которой она входит.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12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m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13688" y="746150"/>
            <a:ext cx="3056853" cy="3099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82947" y="932826"/>
            <a:ext cx="4366626" cy="582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>
                <a:latin typeface="Arial"/>
                <a:ea typeface="Calibri"/>
                <a:cs typeface="Times New Roman"/>
              </a:rPr>
              <a:t>Andrea Lima Belfort Duarte </a:t>
            </a:r>
            <a:endParaRPr/>
          </a:p>
          <a:p>
            <a:pPr algn="just"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>
                <a:latin typeface="Arial"/>
                <a:ea typeface="Calibri"/>
                <a:cs typeface="Times New Roman"/>
              </a:rPr>
              <a:t>Docente adjunto da Faculdade de Letras, Departamento de Letras Vernáculas, Setor de Português Língua Estrangeira, da Universidade Federal do Rio de Janeiro (UFRJ). </a:t>
            </a:r>
            <a:endParaRPr/>
          </a:p>
          <a:p>
            <a:pPr algn="just">
              <a:lnSpc>
                <a:spcPct val="139000"/>
              </a:lnSpc>
              <a:spcBef>
                <a:spcPts val="1000"/>
              </a:spcBef>
              <a:defRPr/>
            </a:pPr>
            <a:r>
              <a:rPr lang="en-US" sz="1800">
                <a:latin typeface="Arial"/>
                <a:ea typeface="Calibri"/>
                <a:cs typeface="Times New Roman"/>
              </a:rPr>
              <a:t>M</a:t>
            </a:r>
            <a:r>
              <a:rPr lang="pt-BR" sz="1800">
                <a:latin typeface="Arial"/>
                <a:ea typeface="Calibri"/>
                <a:cs typeface="Times New Roman"/>
              </a:rPr>
              <a:t>embro</a:t>
            </a:r>
            <a:r>
              <a:rPr lang="pt-BR" sz="1800">
                <a:latin typeface="Arial"/>
                <a:ea typeface="Calibri"/>
                <a:cs typeface="Times New Roman"/>
              </a:rPr>
              <a:t> do grupo de pesquisa NUVYLA - Núcleo de Estudos e Pesquisas da Escola de Vygotsky em Linguística Aplicada</a:t>
            </a:r>
            <a:endParaRPr/>
          </a:p>
          <a:p>
            <a:pPr algn="just"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>
                <a:latin typeface="Arial"/>
                <a:ea typeface="Calibri"/>
                <a:cs typeface="Times New Roman"/>
              </a:rPr>
              <a:t>M</a:t>
            </a:r>
            <a:r>
              <a:rPr lang="pt-BR" sz="1800">
                <a:latin typeface="Arial"/>
                <a:ea typeface="Calibri"/>
                <a:cs typeface="Times New Roman"/>
              </a:rPr>
              <a:t>embro da Associação dos Professores de Português Língua Estrangeira do Estado do Rio de Janeiro (APLE-RJ), de cujo conselho consultivo faz parte</a:t>
            </a:r>
            <a:endParaRPr lang="ru-RU" sz="1800">
              <a:latin typeface="Arial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190950" y="238918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Петрова Галина Викторовна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Кандидат филологических наук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Доцент кафедры романских языков им. </a:t>
            </a:r>
            <a:r>
              <a:rPr lang="ru-RU" sz="2300">
                <a:latin typeface="Arial"/>
              </a:rPr>
              <a:t>Т.З.Черданцевой</a:t>
            </a:r>
            <a:r>
              <a:rPr lang="ru-RU" sz="2300">
                <a:latin typeface="Arial"/>
              </a:rPr>
              <a:t>, МГИМО МИД России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Автор множества учебников португальского языка, участница международных конференций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2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82646" y="897290"/>
            <a:ext cx="3276761" cy="4369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50400" y="1140983"/>
            <a:ext cx="3928114" cy="5341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Galina Petrova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Doutora em Letras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Professora associada do Departamento de Línguas Românicas</a:t>
            </a:r>
            <a:br>
              <a:rPr lang="ru-RU" sz="2300"/>
            </a:br>
            <a:r>
              <a:rPr lang="pt-BR" sz="2300"/>
              <a:t>T.Z. </a:t>
            </a:r>
            <a:r>
              <a:rPr lang="pt-BR" sz="2300"/>
              <a:t>Tcherdantseva</a:t>
            </a:r>
            <a:r>
              <a:rPr lang="pt-BR" sz="2300"/>
              <a:t>, MGIMO 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Autora de vários livros didáticos de língua portuguesa, participante de conferências internacionais</a:t>
            </a:r>
            <a:endParaRPr lang="ru-RU" sz="2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074054" y="754150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Воронова Алла Геннадьевна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Кандидат филологических наук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Доцент кафедры романских языков им. </a:t>
            </a:r>
            <a:r>
              <a:rPr lang="ru-RU" sz="2300">
                <a:latin typeface="Arial"/>
              </a:rPr>
              <a:t>Т.З.Черданцевой</a:t>
            </a:r>
            <a:r>
              <a:rPr lang="ru-RU" sz="2300">
                <a:latin typeface="Arial"/>
              </a:rPr>
              <a:t>, МГИМО МИД России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Переводчик-синхронист с португальским языком. Осуществляет последовательный и синхронный перевод для правительственных и бизнес-делегаций 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3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27886" y="654751"/>
            <a:ext cx="3220568" cy="4294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79761" y="932826"/>
            <a:ext cx="4434721" cy="583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Alla Voronova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Doutora em Letras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Professora associada do Departamento de Línguas Românicas</a:t>
            </a:r>
            <a:br>
              <a:rPr lang="ru-RU" sz="2300"/>
            </a:br>
            <a:r>
              <a:rPr lang="pt-BR" sz="2300"/>
              <a:t>T.Z. </a:t>
            </a:r>
            <a:r>
              <a:rPr lang="pt-BR" sz="2300"/>
              <a:t>Tcherdantseva</a:t>
            </a:r>
            <a:r>
              <a:rPr lang="pt-BR" sz="2300"/>
              <a:t>, MGIMO 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Intérprete simultânea de português. Realiza</a:t>
            </a:r>
            <a:br>
              <a:rPr lang="pt-BR" sz="2300"/>
            </a:br>
            <a:r>
              <a:rPr lang="pt-BR" sz="2300"/>
              <a:t>interpretação consecutiva e simultânea para delegações governamentais e empresariais </a:t>
            </a:r>
            <a:endParaRPr lang="ru-RU" sz="2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496729" y="975149"/>
            <a:ext cx="4214171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 Флавия </a:t>
            </a:r>
            <a:r>
              <a:rPr lang="ru-RU" sz="2100">
                <a:latin typeface="Arial"/>
              </a:rPr>
              <a:t>Стукки</a:t>
            </a:r>
            <a:r>
              <a:rPr lang="ru-RU" sz="2100">
                <a:latin typeface="Arial"/>
              </a:rPr>
              <a:t> да Силва, МГЛУ, РГГУ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solidFill>
                  <a:schemeClr val="tx1"/>
                </a:solidFill>
                <a:latin typeface="Arial"/>
              </a:rPr>
              <a:t>Преподаватель португальского языка кафедры европейских языков Института лингвистики РГГУ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Член жюри конкурса художественного перевода «Россия — страна полиглотов»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Эксперт школы молодого переводчика «Россия – </a:t>
            </a:r>
            <a:r>
              <a:rPr lang="ru-RU" sz="2100">
                <a:latin typeface="Arial"/>
              </a:rPr>
              <a:t>Лузофония</a:t>
            </a:r>
            <a:r>
              <a:rPr lang="ru-RU" sz="2100">
                <a:latin typeface="Arial"/>
              </a:rPr>
              <a:t>» в Библиотеке иностранной литературы им.</a:t>
            </a:r>
            <a:br>
              <a:rPr lang="ru-RU" sz="2100">
                <a:latin typeface="Arial"/>
              </a:rPr>
            </a:br>
            <a:r>
              <a:rPr lang="ru-RU" sz="2100">
                <a:latin typeface="Arial"/>
              </a:rPr>
              <a:t>М. И. Рудомино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4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Рисунок 3" descr="Изображение выглядит как стена, Человеческое лицо, человек, в помещении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29444" t="25098" r="45452" b="35673"/>
          <a:stretch/>
        </p:blipFill>
        <p:spPr bwMode="auto">
          <a:xfrm>
            <a:off x="4351044" y="430523"/>
            <a:ext cx="3367314" cy="3511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2975" y="932826"/>
            <a:ext cx="4804796" cy="536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Flávia </a:t>
            </a:r>
            <a:r>
              <a:rPr lang="pt-BR" sz="2100"/>
              <a:t>Stucchi</a:t>
            </a:r>
            <a:r>
              <a:rPr lang="pt-BR" sz="2100"/>
              <a:t> da Silva,</a:t>
            </a:r>
            <a:br>
              <a:rPr lang="pt-BR" sz="2100"/>
            </a:br>
            <a:r>
              <a:rPr lang="pt-BR" sz="2100"/>
              <a:t>MSLU, RSUH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Professora de português no Departamento de Línguas Europeias, Instituto de Linguística da RSUH</a:t>
            </a:r>
            <a:endParaRPr lang="ru-RU" sz="21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Membra do júri do concurso de tradução de ficção</a:t>
            </a:r>
            <a:br>
              <a:rPr lang="pt-BR" sz="2100"/>
            </a:br>
            <a:r>
              <a:rPr lang="pt-BR" sz="2100"/>
              <a:t>"</a:t>
            </a:r>
            <a:r>
              <a:rPr lang="pt-BR" sz="2100"/>
              <a:t>Russia</a:t>
            </a:r>
            <a:r>
              <a:rPr lang="pt-BR" sz="2100"/>
              <a:t>, um país de poliglotas"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Perita da escola de jovens tradutores "Rússia - Lusofonia" na Biblioteca de Literatura Estrangeira M. I. </a:t>
            </a:r>
            <a:r>
              <a:rPr lang="pt-BR" sz="2100"/>
              <a:t>Rudomino</a:t>
            </a:r>
            <a:endParaRPr lang="ru-RU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230450" y="917450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200">
                <a:latin typeface="Arial"/>
              </a:rPr>
              <a:t>Суэллен Мартинс Медина, университет Сан-Паулу, </a:t>
            </a:r>
            <a:br>
              <a:rPr lang="en-US" sz="2200">
                <a:latin typeface="Arial"/>
              </a:rPr>
            </a:br>
            <a:r>
              <a:rPr lang="ru-RU" sz="2200">
                <a:latin typeface="Arial"/>
              </a:rPr>
              <a:t>Гос. ИРЯ им. А. С. Пушкина</a:t>
            </a:r>
            <a:endParaRPr lang="en-US" sz="2200">
              <a:latin typeface="Arial"/>
            </a:endParaRPr>
          </a:p>
          <a:p>
            <a:pPr marL="0" indent="0" algn="r">
              <a:defRPr/>
            </a:pPr>
            <a:r>
              <a:rPr lang="ru-RU" sz="2200">
                <a:latin typeface="Arial"/>
              </a:rPr>
              <a:t>Преподаватель португальского и русского языков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200">
                <a:latin typeface="Arial"/>
              </a:rPr>
              <a:t>Член жюри конкурса художественного перевода «Россия — страна полиглотов» </a:t>
            </a:r>
            <a:endParaRPr lang="en-US" sz="22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200">
                <a:latin typeface="Arial"/>
              </a:rPr>
              <a:t>Эксперт школы молодого переводчика «Россия – </a:t>
            </a:r>
            <a:r>
              <a:rPr lang="ru-RU" sz="2200">
                <a:latin typeface="Arial"/>
              </a:rPr>
              <a:t>Лузофония</a:t>
            </a:r>
            <a:r>
              <a:rPr lang="ru-RU" sz="2200">
                <a:latin typeface="Arial"/>
              </a:rPr>
              <a:t>» в Библиотеке иностранной литературы им. М. И. Рудомино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5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m 1" descr="Изображение выглядит как человек, Человеческое лицо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94029" y="94060"/>
            <a:ext cx="2984388" cy="3975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1837" y="917450"/>
            <a:ext cx="4675433" cy="6070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200"/>
              <a:t>Suellen </a:t>
            </a:r>
            <a:r>
              <a:rPr lang="ru-RU" sz="2200"/>
              <a:t>Martins</a:t>
            </a:r>
            <a:r>
              <a:rPr lang="ru-RU" sz="2200"/>
              <a:t> </a:t>
            </a:r>
            <a:r>
              <a:rPr lang="ru-RU" sz="2200"/>
              <a:t>Medina</a:t>
            </a:r>
            <a:r>
              <a:rPr lang="ru-RU" sz="2200"/>
              <a:t>, </a:t>
            </a:r>
            <a:r>
              <a:rPr lang="ru-RU" sz="2200"/>
              <a:t>Universidade</a:t>
            </a:r>
            <a:r>
              <a:rPr lang="ru-RU" sz="2200"/>
              <a:t> </a:t>
            </a:r>
            <a:r>
              <a:rPr lang="ru-RU" sz="2200"/>
              <a:t>de</a:t>
            </a:r>
            <a:r>
              <a:rPr lang="ru-RU" sz="2200"/>
              <a:t> </a:t>
            </a:r>
            <a:r>
              <a:rPr lang="ru-RU" sz="2200"/>
              <a:t>São</a:t>
            </a:r>
            <a:r>
              <a:rPr lang="ru-RU" sz="2200"/>
              <a:t> </a:t>
            </a:r>
            <a:r>
              <a:rPr lang="ru-RU" sz="2200"/>
              <a:t>Paulo</a:t>
            </a:r>
            <a:r>
              <a:rPr lang="ru-RU" sz="2200"/>
              <a:t>, </a:t>
            </a:r>
            <a:r>
              <a:rPr lang="ru-RU" sz="2200"/>
              <a:t>Instituto</a:t>
            </a:r>
            <a:r>
              <a:rPr lang="ru-RU" sz="2200"/>
              <a:t> </a:t>
            </a:r>
            <a:r>
              <a:rPr lang="ru-RU" sz="2200"/>
              <a:t>Estatal</a:t>
            </a:r>
            <a:r>
              <a:rPr lang="ru-RU" sz="2200"/>
              <a:t> A. S. </a:t>
            </a:r>
            <a:r>
              <a:rPr lang="ru-RU" sz="2200"/>
              <a:t>Pushkin</a:t>
            </a:r>
            <a:r>
              <a:rPr lang="ru-RU" sz="2200"/>
              <a:t> </a:t>
            </a:r>
            <a:r>
              <a:rPr lang="ru-RU" sz="2200"/>
              <a:t>de</a:t>
            </a:r>
            <a:r>
              <a:rPr lang="ru-RU" sz="2200"/>
              <a:t> </a:t>
            </a:r>
            <a:r>
              <a:rPr lang="ru-RU" sz="2200"/>
              <a:t>Língua</a:t>
            </a:r>
            <a:r>
              <a:rPr lang="ru-RU" sz="2200"/>
              <a:t> </a:t>
            </a:r>
            <a:r>
              <a:rPr lang="ru-RU" sz="2200"/>
              <a:t>Russa</a:t>
            </a:r>
            <a:r>
              <a:rPr lang="ru-RU" sz="2200"/>
              <a:t>. 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200"/>
              <a:t>Professora</a:t>
            </a:r>
            <a:r>
              <a:rPr lang="ru-RU" sz="2200"/>
              <a:t> </a:t>
            </a:r>
            <a:r>
              <a:rPr lang="ru-RU" sz="2200"/>
              <a:t>de</a:t>
            </a:r>
            <a:r>
              <a:rPr lang="ru-RU" sz="2200"/>
              <a:t> </a:t>
            </a:r>
            <a:r>
              <a:rPr lang="ru-RU" sz="2200"/>
              <a:t>português</a:t>
            </a:r>
            <a:r>
              <a:rPr lang="ru-RU" sz="2200"/>
              <a:t> e </a:t>
            </a:r>
            <a:r>
              <a:rPr lang="ru-RU" sz="2200"/>
              <a:t>russo</a:t>
            </a:r>
            <a:endParaRPr lang="ru-RU" sz="2200"/>
          </a:p>
          <a:p>
            <a:pPr marL="0" lvl="0" indent="0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200"/>
              <a:t>Membra do júri do concurso de tradução de ficção "</a:t>
            </a:r>
            <a:r>
              <a:rPr lang="pt-BR" sz="2200"/>
              <a:t>Russia</a:t>
            </a:r>
            <a:r>
              <a:rPr lang="pt-BR" sz="2200"/>
              <a:t>, um país de poliglotas". </a:t>
            </a:r>
            <a:endParaRPr/>
          </a:p>
          <a:p>
            <a:pPr marL="0" lvl="0" indent="0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200"/>
              <a:t>Perita da escola de jovens tradutores "Rússia - Lusofonia" na Biblioteca de Literatura Estrangeira M. I. </a:t>
            </a:r>
            <a:r>
              <a:rPr lang="pt-BR" sz="2200"/>
              <a:t>Rudomino</a:t>
            </a:r>
            <a:endParaRPr lang="ru-RU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268600" y="975149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r">
              <a:defRPr/>
            </a:pPr>
            <a:r>
              <a:rPr lang="ru-RU" sz="2100">
                <a:latin typeface="Arial"/>
              </a:rPr>
              <a:t>Жоан Пауло </a:t>
            </a:r>
            <a:r>
              <a:rPr lang="ru-RU" sz="2100">
                <a:latin typeface="Arial"/>
              </a:rPr>
              <a:t>Сабадин</a:t>
            </a:r>
            <a:r>
              <a:rPr lang="ru-RU" sz="2100">
                <a:latin typeface="Arial"/>
              </a:rPr>
              <a:t> Сантос Медина, университет Сан-Паулу, Гос. ИРЯ им. А. С. Пушкина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Преподаватель португальского и русского языков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Член жюри конкурса художественного перевода «Россия — страна полиглотов» </a:t>
            </a:r>
            <a:endParaRPr lang="en-US" sz="21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Эксперт школы молодого переводчика «Россия – </a:t>
            </a:r>
            <a:r>
              <a:rPr lang="ru-RU" sz="2100">
                <a:latin typeface="Arial"/>
              </a:rPr>
              <a:t>Лузофония</a:t>
            </a:r>
            <a:r>
              <a:rPr lang="ru-RU" sz="2100">
                <a:latin typeface="Arial"/>
              </a:rPr>
              <a:t>» в Библиотеке иностранной литературы им. М. И. Рудомино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</a:t>
            </a: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6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1.jpe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00118" y="932826"/>
            <a:ext cx="3142016" cy="4206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-7977" y="1143383"/>
            <a:ext cx="4667559" cy="536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2100"/>
              <a:t>João Paulo Sabadin Santos</a:t>
            </a:r>
            <a:r>
              <a:rPr lang="ru-RU" sz="2100"/>
              <a:t> </a:t>
            </a:r>
            <a:r>
              <a:rPr lang="en-US" sz="2100"/>
              <a:t>Medina</a:t>
            </a:r>
            <a:r>
              <a:rPr lang="ru-RU" sz="2100"/>
              <a:t>, </a:t>
            </a:r>
            <a:r>
              <a:rPr lang="ru-RU" sz="2100"/>
              <a:t>Universidade</a:t>
            </a:r>
            <a:r>
              <a:rPr lang="ru-RU" sz="2100"/>
              <a:t> </a:t>
            </a:r>
            <a:r>
              <a:rPr lang="ru-RU" sz="2100"/>
              <a:t>de</a:t>
            </a:r>
            <a:r>
              <a:rPr lang="ru-RU" sz="2100"/>
              <a:t> </a:t>
            </a:r>
            <a:r>
              <a:rPr lang="ru-RU" sz="2100"/>
              <a:t>São</a:t>
            </a:r>
            <a:r>
              <a:rPr lang="ru-RU" sz="2100"/>
              <a:t> </a:t>
            </a:r>
            <a:r>
              <a:rPr lang="ru-RU" sz="2100"/>
              <a:t>Paulo</a:t>
            </a:r>
            <a:r>
              <a:rPr lang="ru-RU" sz="2100"/>
              <a:t>, </a:t>
            </a:r>
            <a:r>
              <a:rPr lang="ru-RU" sz="2100"/>
              <a:t>Instituto</a:t>
            </a:r>
            <a:r>
              <a:rPr lang="ru-RU" sz="2100"/>
              <a:t> </a:t>
            </a:r>
            <a:r>
              <a:rPr lang="ru-RU" sz="2100"/>
              <a:t>Estatal</a:t>
            </a:r>
            <a:r>
              <a:rPr lang="ru-RU" sz="2100"/>
              <a:t> A. S. </a:t>
            </a:r>
            <a:r>
              <a:rPr lang="ru-RU" sz="2100"/>
              <a:t>Pushkin</a:t>
            </a:r>
            <a:r>
              <a:rPr lang="ru-RU" sz="2100"/>
              <a:t> </a:t>
            </a:r>
            <a:r>
              <a:rPr lang="ru-RU" sz="2100"/>
              <a:t>de</a:t>
            </a:r>
            <a:r>
              <a:rPr lang="ru-RU" sz="2100"/>
              <a:t> </a:t>
            </a:r>
            <a:r>
              <a:rPr lang="ru-RU" sz="2100"/>
              <a:t>Língua</a:t>
            </a:r>
            <a:r>
              <a:rPr lang="ru-RU" sz="2100"/>
              <a:t> </a:t>
            </a:r>
            <a:r>
              <a:rPr lang="ru-RU" sz="2100"/>
              <a:t>Russa</a:t>
            </a:r>
            <a:r>
              <a:rPr lang="ru-RU" sz="2100"/>
              <a:t>. 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100"/>
              <a:t>Professora</a:t>
            </a:r>
            <a:r>
              <a:rPr lang="ru-RU" sz="2100"/>
              <a:t> </a:t>
            </a:r>
            <a:r>
              <a:rPr lang="ru-RU" sz="2100"/>
              <a:t>de</a:t>
            </a:r>
            <a:r>
              <a:rPr lang="ru-RU" sz="2100"/>
              <a:t> </a:t>
            </a:r>
            <a:r>
              <a:rPr lang="ru-RU" sz="2100"/>
              <a:t>português</a:t>
            </a:r>
            <a:r>
              <a:rPr lang="ru-RU" sz="2100"/>
              <a:t> e </a:t>
            </a:r>
            <a:r>
              <a:rPr lang="ru-RU" sz="2100"/>
              <a:t>russo</a:t>
            </a:r>
            <a:endParaRPr lang="ru-RU" sz="2100"/>
          </a:p>
          <a:p>
            <a:pPr marL="0" lvl="0" indent="0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Membro do júri do concurso de tradução de ficção "</a:t>
            </a:r>
            <a:r>
              <a:rPr lang="pt-BR" sz="2100"/>
              <a:t>Russia</a:t>
            </a:r>
            <a:r>
              <a:rPr lang="pt-BR" sz="2100"/>
              <a:t>, um país de poliglotas". </a:t>
            </a:r>
            <a:endParaRPr/>
          </a:p>
          <a:p>
            <a:pPr marL="0" lvl="0" indent="0">
              <a:lnSpc>
                <a:spcPct val="139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Perita da escola de jovens tradutores "Rússia - Lusofonia" na Biblioteca de Literatura Estrangeira M. I. </a:t>
            </a:r>
            <a:r>
              <a:rPr lang="pt-BR" sz="2100"/>
              <a:t>Rudomino</a:t>
            </a:r>
            <a:endParaRPr lang="ru-RU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041880" y="320350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Кабицкий</a:t>
            </a:r>
            <a:r>
              <a:rPr lang="ru-RU" sz="2300">
                <a:latin typeface="Arial"/>
              </a:rPr>
              <a:t> Михаил Евгеньевич</a:t>
            </a:r>
            <a:endParaRPr lang="en-US" sz="23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Кандидат исторических наук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 Доцент учебно-научного центра социальной антропологии РГГУ и исторического факультета МГУ им. М.В. Ломоносова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7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Кабицкий Михаил Евгеньевич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97416" y="617356"/>
            <a:ext cx="3658124" cy="36581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288235" y="3232072"/>
            <a:ext cx="6098240" cy="3244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Mikhail </a:t>
            </a:r>
            <a:r>
              <a:rPr lang="ru-RU" sz="2300"/>
              <a:t>Kabitsky</a:t>
            </a:r>
            <a:endParaRPr lang="ru-RU" sz="23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en-US" sz="2300"/>
              <a:t>Doutor</a:t>
            </a:r>
            <a:r>
              <a:rPr lang="ru-RU" sz="2300"/>
              <a:t> </a:t>
            </a:r>
            <a:r>
              <a:rPr lang="ru-RU" sz="2300"/>
              <a:t>em</a:t>
            </a:r>
            <a:r>
              <a:rPr lang="ru-RU" sz="2300"/>
              <a:t> </a:t>
            </a:r>
            <a:r>
              <a:rPr lang="ru-RU" sz="2300"/>
              <a:t>História</a:t>
            </a:r>
            <a:endParaRPr lang="ru-RU" sz="23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Professor</a:t>
            </a:r>
            <a:r>
              <a:rPr lang="ru-RU" sz="2300"/>
              <a:t> </a:t>
            </a:r>
            <a:r>
              <a:rPr lang="ru-RU" sz="2300"/>
              <a:t>Associado</a:t>
            </a:r>
            <a:r>
              <a:rPr lang="ru-RU" sz="2300"/>
              <a:t> </a:t>
            </a:r>
            <a:r>
              <a:rPr lang="ru-RU" sz="2300"/>
              <a:t>do</a:t>
            </a:r>
            <a:r>
              <a:rPr lang="ru-RU" sz="2300"/>
              <a:t> </a:t>
            </a:r>
            <a:r>
              <a:rPr lang="ru-RU" sz="2300"/>
              <a:t>Centro</a:t>
            </a:r>
            <a:r>
              <a:rPr lang="ru-RU" sz="2300"/>
              <a:t> </a:t>
            </a:r>
            <a:r>
              <a:rPr lang="ru-RU" sz="2300"/>
              <a:t>Educacional</a:t>
            </a:r>
            <a:r>
              <a:rPr lang="ru-RU" sz="2300"/>
              <a:t> e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Pesquisa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Antropologia</a:t>
            </a:r>
            <a:r>
              <a:rPr lang="ru-RU" sz="2300"/>
              <a:t> Social </a:t>
            </a:r>
            <a:r>
              <a:rPr lang="ru-RU" sz="2300"/>
              <a:t>da</a:t>
            </a:r>
            <a:r>
              <a:rPr lang="ru-RU" sz="2300"/>
              <a:t> RSUH e </a:t>
            </a:r>
            <a:r>
              <a:rPr lang="ru-RU" sz="2300"/>
              <a:t>da</a:t>
            </a:r>
            <a:r>
              <a:rPr lang="ru-RU" sz="2300"/>
              <a:t> </a:t>
            </a:r>
            <a:r>
              <a:rPr lang="ru-RU" sz="2300"/>
              <a:t>Faculdade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História</a:t>
            </a:r>
            <a:r>
              <a:rPr lang="ru-RU" sz="2300"/>
              <a:t> </a:t>
            </a:r>
            <a:r>
              <a:rPr lang="ru-RU" sz="2300"/>
              <a:t>da</a:t>
            </a:r>
            <a:r>
              <a:rPr lang="ru-RU" sz="2300"/>
              <a:t> MSU M. V. </a:t>
            </a:r>
            <a:r>
              <a:rPr lang="ru-RU" sz="2300"/>
              <a:t>Lomonossov</a:t>
            </a:r>
            <a:endParaRPr lang="ru-RU" sz="2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6868656" y="136525"/>
            <a:ext cx="4518600" cy="604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Адриано </a:t>
            </a:r>
            <a:r>
              <a:rPr lang="ru-RU" sz="2300">
                <a:solidFill>
                  <a:schemeClr val="tx1"/>
                </a:solidFill>
                <a:latin typeface="Arial"/>
              </a:rPr>
              <a:t>Рабело</a:t>
            </a:r>
            <a:r>
              <a:rPr lang="ru-RU" sz="2300">
                <a:solidFill>
                  <a:schemeClr val="tx1"/>
                </a:solidFill>
                <a:latin typeface="Arial"/>
              </a:rPr>
              <a:t> </a:t>
            </a:r>
            <a:endParaRPr lang="en-US" sz="2300">
              <a:solidFill>
                <a:schemeClr val="tx1"/>
              </a:solidFill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Кандидат наук в области бразильской литературы (Университет Сан-Паулу), исследователь теории литературы (Университет </a:t>
            </a:r>
            <a:r>
              <a:rPr lang="ru-RU" sz="2300">
                <a:solidFill>
                  <a:schemeClr val="tx1"/>
                </a:solidFill>
                <a:latin typeface="Arial"/>
              </a:rPr>
              <a:t>Кампинас</a:t>
            </a:r>
            <a:r>
              <a:rPr lang="ru-RU" sz="2300">
                <a:solidFill>
                  <a:schemeClr val="tx1"/>
                </a:solidFill>
                <a:latin typeface="Arial"/>
              </a:rPr>
              <a:t>)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Доцент кафедры европейских языков и культур Казанского федерального университета 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8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54067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Relacionar-se é administrar conflitos”. Entrevista com ...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415651" y="347121"/>
            <a:ext cx="4402471" cy="32737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113016" y="3039318"/>
            <a:ext cx="6098240" cy="373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Adriano </a:t>
            </a:r>
            <a:r>
              <a:rPr lang="ru-RU" sz="2300"/>
              <a:t>Rabelo</a:t>
            </a:r>
            <a:endParaRPr lang="ru-RU" sz="23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Doutor</a:t>
            </a:r>
            <a:r>
              <a:rPr lang="ru-RU" sz="2300"/>
              <a:t> </a:t>
            </a:r>
            <a:r>
              <a:rPr lang="ru-RU" sz="2300"/>
              <a:t>em</a:t>
            </a:r>
            <a:r>
              <a:rPr lang="ru-RU" sz="2300"/>
              <a:t> </a:t>
            </a:r>
            <a:r>
              <a:rPr lang="ru-RU" sz="2300"/>
              <a:t>Literatura</a:t>
            </a:r>
            <a:r>
              <a:rPr lang="ru-RU" sz="2300"/>
              <a:t> </a:t>
            </a:r>
            <a:r>
              <a:rPr lang="ru-RU" sz="2300"/>
              <a:t>Brasileira</a:t>
            </a:r>
            <a:r>
              <a:rPr lang="ru-RU" sz="2300"/>
              <a:t> (</a:t>
            </a:r>
            <a:r>
              <a:rPr lang="ru-RU" sz="2300"/>
              <a:t>Universidade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São</a:t>
            </a:r>
            <a:r>
              <a:rPr lang="ru-RU" sz="2300"/>
              <a:t> </a:t>
            </a:r>
            <a:r>
              <a:rPr lang="ru-RU" sz="2300"/>
              <a:t>Paulo</a:t>
            </a:r>
            <a:r>
              <a:rPr lang="ru-RU" sz="2300"/>
              <a:t>), </a:t>
            </a:r>
            <a:r>
              <a:rPr lang="ru-RU" sz="2300"/>
              <a:t>pesquisador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Teoria</a:t>
            </a:r>
            <a:r>
              <a:rPr lang="ru-RU" sz="2300"/>
              <a:t> </a:t>
            </a:r>
            <a:r>
              <a:rPr lang="ru-RU" sz="2300"/>
              <a:t>Literária</a:t>
            </a:r>
            <a:r>
              <a:rPr lang="ru-RU" sz="2300"/>
              <a:t> (</a:t>
            </a:r>
            <a:r>
              <a:rPr lang="ru-RU" sz="2300"/>
              <a:t>Universidade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Campinas</a:t>
            </a:r>
            <a:r>
              <a:rPr lang="ru-RU" sz="2300"/>
              <a:t>)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Professor</a:t>
            </a:r>
            <a:r>
              <a:rPr lang="ru-RU" sz="2300"/>
              <a:t> </a:t>
            </a:r>
            <a:r>
              <a:rPr lang="ru-RU" sz="2300"/>
              <a:t>associado</a:t>
            </a:r>
            <a:r>
              <a:rPr lang="ru-RU" sz="2300"/>
              <a:t> </a:t>
            </a:r>
            <a:r>
              <a:rPr lang="ru-RU" sz="2300"/>
              <a:t>do</a:t>
            </a:r>
            <a:r>
              <a:rPr lang="ru-RU" sz="2300"/>
              <a:t> </a:t>
            </a:r>
            <a:r>
              <a:rPr lang="ru-RU" sz="2300"/>
              <a:t>Departamento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Línguas</a:t>
            </a:r>
            <a:r>
              <a:rPr lang="ru-RU" sz="2300"/>
              <a:t> e </a:t>
            </a:r>
            <a:r>
              <a:rPr lang="ru-RU" sz="2300"/>
              <a:t>Culturas</a:t>
            </a:r>
            <a:r>
              <a:rPr lang="ru-RU" sz="2300"/>
              <a:t> </a:t>
            </a:r>
            <a:r>
              <a:rPr lang="ru-RU" sz="2300"/>
              <a:t>Europeias</a:t>
            </a:r>
            <a:r>
              <a:rPr lang="ru-RU" sz="2300"/>
              <a:t> </a:t>
            </a:r>
            <a:r>
              <a:rPr lang="ru-RU" sz="2300"/>
              <a:t>da</a:t>
            </a:r>
            <a:r>
              <a:rPr lang="ru-RU" sz="2300"/>
              <a:t> </a:t>
            </a:r>
            <a:r>
              <a:rPr lang="ru-RU" sz="2300"/>
              <a:t>Universidade</a:t>
            </a:r>
            <a:r>
              <a:rPr lang="ru-RU" sz="2300"/>
              <a:t> Federal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Kazan</a:t>
            </a:r>
            <a:r>
              <a:rPr lang="ru-RU" sz="2300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6990500" y="0"/>
            <a:ext cx="4518600" cy="694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>
                <a:solidFill>
                  <a:schemeClr val="tx1"/>
                </a:solidFill>
                <a:latin typeface="Arial"/>
              </a:rPr>
              <a:t>Edleise</a:t>
            </a:r>
            <a:r>
              <a:rPr lang="pt-BR" sz="1900">
                <a:solidFill>
                  <a:schemeClr val="tx1"/>
                </a:solidFill>
                <a:latin typeface="Arial"/>
              </a:rPr>
              <a:t> Mendes</a:t>
            </a:r>
            <a:endParaRPr lang="ru-RU" sz="1900">
              <a:solidFill>
                <a:schemeClr val="tx1"/>
              </a:solidFill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>
                <a:solidFill>
                  <a:schemeClr val="tx1"/>
                </a:solidFill>
                <a:latin typeface="Arial"/>
              </a:rPr>
              <a:t>Professora associada da Universidade Federal da Bahia (UFBA)</a:t>
            </a:r>
            <a:endParaRPr lang="ru-RU" sz="1900">
              <a:solidFill>
                <a:schemeClr val="tx1"/>
              </a:solidFill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>
                <a:solidFill>
                  <a:schemeClr val="tx1"/>
                </a:solidFill>
                <a:latin typeface="Arial"/>
              </a:rPr>
              <a:t>Coordenadora do Observatório de Português Língua Estrangeira / Segunda Língua e do Núcleo de Estudos em Língua, Cultura e Ensino.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>
                <a:solidFill>
                  <a:schemeClr val="tx1"/>
                </a:solidFill>
                <a:latin typeface="Arial"/>
              </a:rPr>
              <a:t>Coordenadora institucional da UFBA como membro integrante da Cátedra UNESCO em Políticas Linguísticas para o Multilinguismo e membro da Comissão Técnico-Científica do Exame </a:t>
            </a:r>
            <a:r>
              <a:rPr lang="pt-BR" sz="1900">
                <a:solidFill>
                  <a:schemeClr val="tx1"/>
                </a:solidFill>
                <a:latin typeface="Arial"/>
              </a:rPr>
              <a:t>Celpe-Bras</a:t>
            </a:r>
            <a:r>
              <a:rPr lang="ru-RU" sz="1900">
                <a:solidFill>
                  <a:schemeClr val="tx1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9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ACADEMO - SISTEMA DE BUSCA DIRECIONADA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822257" y="263964"/>
            <a:ext cx="3334036" cy="33340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42975" y="828903"/>
            <a:ext cx="4129956" cy="6120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1900"/>
              <a:t>Эдлейзе Мендес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1900"/>
              <a:t>Доцент Федерального университета </a:t>
            </a:r>
            <a:r>
              <a:rPr lang="ru-RU" sz="1900"/>
              <a:t>Баии</a:t>
            </a:r>
            <a:r>
              <a:rPr lang="ru-RU" sz="1900"/>
              <a:t> (UFBA).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1900"/>
              <a:t>Координатор Обсерватории португальского языка как иностранного/второго языка и Центра исследований в области языка, культуры и преподавания. 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1900"/>
              <a:t>Институциональный координатор в UFBA в качестве члена кафедры ЮНЕСКО по языковой политике многоязычия и члена научно-технической комиссии экзамена </a:t>
            </a:r>
            <a:r>
              <a:rPr lang="ru-RU" sz="1900"/>
              <a:t>Celpe-Bras</a:t>
            </a:r>
            <a:r>
              <a:rPr lang="ru-RU" sz="1900"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adientVTI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Widescreen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Алино4к@ Крутая</dc:creator>
  <cp:keywords/>
  <dc:description/>
  <dc:identifier/>
  <dc:language/>
  <cp:lastModifiedBy>Белин Иван Сергеевич</cp:lastModifiedBy>
  <cp:revision>11</cp:revision>
  <dcterms:modified xsi:type="dcterms:W3CDTF">2024-06-06T16:33:53Z</dcterms:modified>
  <cp:category/>
  <cp:contentStatus/>
  <cp:version/>
</cp:coreProperties>
</file>