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Lst>
  <p:sldSz cx="18288000" cy="10287000"/>
  <p:notesSz cx="18288000" cy="10287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53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625193" y="6"/>
            <a:ext cx="12661900" cy="10287000"/>
          </a:xfrm>
          <a:custGeom>
            <a:avLst/>
            <a:gdLst/>
            <a:ahLst/>
            <a:cxnLst/>
            <a:rect l="l" t="t" r="r" b="b"/>
            <a:pathLst>
              <a:path w="12661900" h="10287000">
                <a:moveTo>
                  <a:pt x="12661881" y="10286987"/>
                </a:moveTo>
                <a:lnTo>
                  <a:pt x="0" y="10286987"/>
                </a:lnTo>
                <a:lnTo>
                  <a:pt x="0" y="0"/>
                </a:lnTo>
                <a:lnTo>
                  <a:pt x="12661881" y="0"/>
                </a:lnTo>
                <a:lnTo>
                  <a:pt x="12661881" y="10286987"/>
                </a:lnTo>
                <a:close/>
              </a:path>
            </a:pathLst>
          </a:custGeom>
          <a:solidFill>
            <a:srgbClr val="005CA2"/>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0"/>
            <a:ext cx="9114186" cy="10286999"/>
          </a:xfrm>
          <a:prstGeom prst="rect">
            <a:avLst/>
          </a:prstGeom>
        </p:spPr>
      </p:pic>
      <p:pic>
        <p:nvPicPr>
          <p:cNvPr id="18" name="bg object 18"/>
          <p:cNvPicPr/>
          <p:nvPr/>
        </p:nvPicPr>
        <p:blipFill>
          <a:blip r:embed="rId3" cstate="print"/>
          <a:stretch>
            <a:fillRect/>
          </a:stretch>
        </p:blipFill>
        <p:spPr>
          <a:xfrm>
            <a:off x="15569291" y="7506538"/>
            <a:ext cx="2247898" cy="2171699"/>
          </a:xfrm>
          <a:prstGeom prst="rect">
            <a:avLst/>
          </a:prstGeom>
        </p:spPr>
      </p:pic>
      <p:sp>
        <p:nvSpPr>
          <p:cNvPr id="2" name="Holder 2"/>
          <p:cNvSpPr>
            <a:spLocks noGrp="1"/>
          </p:cNvSpPr>
          <p:nvPr>
            <p:ph type="ctrTitle"/>
          </p:nvPr>
        </p:nvSpPr>
        <p:spPr>
          <a:xfrm>
            <a:off x="1032298" y="2864866"/>
            <a:ext cx="16223402" cy="29686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rgbClr val="3F404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2800" b="1" i="0">
                <a:solidFill>
                  <a:srgbClr val="3F404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rgbClr val="3F4041"/>
                </a:solidFill>
                <a:latin typeface="Cambria"/>
                <a:cs typeface="Cambria"/>
              </a:defRPr>
            </a:lvl1pPr>
          </a:lstStyle>
          <a:p>
            <a:endParaRPr/>
          </a:p>
        </p:txBody>
      </p:sp>
      <p:sp>
        <p:nvSpPr>
          <p:cNvPr id="3" name="Holder 3"/>
          <p:cNvSpPr>
            <a:spLocks noGrp="1"/>
          </p:cNvSpPr>
          <p:nvPr>
            <p:ph sz="half" idx="2"/>
          </p:nvPr>
        </p:nvSpPr>
        <p:spPr>
          <a:xfrm>
            <a:off x="1016000" y="2878418"/>
            <a:ext cx="7897495" cy="5521325"/>
          </a:xfrm>
          <a:prstGeom prst="rect">
            <a:avLst/>
          </a:prstGeom>
        </p:spPr>
        <p:txBody>
          <a:bodyPr wrap="square" lIns="0" tIns="0" rIns="0" bIns="0">
            <a:spAutoFit/>
          </a:bodyPr>
          <a:lstStyle>
            <a:lvl1pPr>
              <a:defRPr sz="3200" b="0" i="0">
                <a:solidFill>
                  <a:srgbClr val="D9D9D9"/>
                </a:solidFill>
                <a:latin typeface="Georgia"/>
                <a:cs typeface="Georgia"/>
              </a:defRPr>
            </a:lvl1pPr>
          </a:lstStyle>
          <a:p>
            <a:endParaRPr/>
          </a:p>
        </p:txBody>
      </p:sp>
      <p:sp>
        <p:nvSpPr>
          <p:cNvPr id="4" name="Holder 4"/>
          <p:cNvSpPr>
            <a:spLocks noGrp="1"/>
          </p:cNvSpPr>
          <p:nvPr>
            <p:ph sz="half" idx="3"/>
          </p:nvPr>
        </p:nvSpPr>
        <p:spPr>
          <a:xfrm>
            <a:off x="9953208" y="2877609"/>
            <a:ext cx="8028940" cy="5554345"/>
          </a:xfrm>
          <a:prstGeom prst="rect">
            <a:avLst/>
          </a:prstGeom>
        </p:spPr>
        <p:txBody>
          <a:bodyPr wrap="square" lIns="0" tIns="0" rIns="0" bIns="0">
            <a:spAutoFit/>
          </a:bodyPr>
          <a:lstStyle>
            <a:lvl1pPr>
              <a:defRPr sz="3200" b="0" i="0">
                <a:solidFill>
                  <a:srgbClr val="3F4041"/>
                </a:solidFill>
                <a:latin typeface="Georgia"/>
                <a:cs typeface="Georgi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rgbClr val="3F404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2"/>
            <a:ext cx="5245735" cy="10287000"/>
          </a:xfrm>
          <a:custGeom>
            <a:avLst/>
            <a:gdLst/>
            <a:ahLst/>
            <a:cxnLst/>
            <a:rect l="l" t="t" r="r" b="b"/>
            <a:pathLst>
              <a:path w="5245735" h="10287000">
                <a:moveTo>
                  <a:pt x="5245118" y="10286817"/>
                </a:moveTo>
                <a:lnTo>
                  <a:pt x="0" y="10286817"/>
                </a:lnTo>
                <a:lnTo>
                  <a:pt x="0" y="0"/>
                </a:lnTo>
                <a:lnTo>
                  <a:pt x="5245118" y="0"/>
                </a:lnTo>
                <a:lnTo>
                  <a:pt x="5245118" y="10286817"/>
                </a:lnTo>
                <a:close/>
              </a:path>
            </a:pathLst>
          </a:custGeom>
          <a:solidFill>
            <a:srgbClr val="005CA2"/>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303869" y="2403194"/>
            <a:ext cx="8481694" cy="1225550"/>
          </a:xfrm>
          <a:prstGeom prst="rect">
            <a:avLst/>
          </a:prstGeom>
        </p:spPr>
        <p:txBody>
          <a:bodyPr wrap="square" lIns="0" tIns="0" rIns="0" bIns="0">
            <a:spAutoFit/>
          </a:bodyPr>
          <a:lstStyle>
            <a:lvl1pPr>
              <a:defRPr sz="3400" b="1" i="0">
                <a:solidFill>
                  <a:srgbClr val="3F4041"/>
                </a:solidFill>
                <a:latin typeface="Cambria"/>
                <a:cs typeface="Cambria"/>
              </a:defRPr>
            </a:lvl1pPr>
          </a:lstStyle>
          <a:p>
            <a:endParaRPr/>
          </a:p>
        </p:txBody>
      </p:sp>
      <p:sp>
        <p:nvSpPr>
          <p:cNvPr id="3" name="Holder 3"/>
          <p:cNvSpPr>
            <a:spLocks noGrp="1"/>
          </p:cNvSpPr>
          <p:nvPr>
            <p:ph type="body" idx="1"/>
          </p:nvPr>
        </p:nvSpPr>
        <p:spPr>
          <a:xfrm>
            <a:off x="418305" y="2671341"/>
            <a:ext cx="17451388" cy="5006975"/>
          </a:xfrm>
          <a:prstGeom prst="rect">
            <a:avLst/>
          </a:prstGeom>
        </p:spPr>
        <p:txBody>
          <a:bodyPr wrap="square" lIns="0" tIns="0" rIns="0" bIns="0">
            <a:spAutoFit/>
          </a:bodyPr>
          <a:lstStyle>
            <a:lvl1pPr>
              <a:defRPr sz="2800" b="1" i="0">
                <a:solidFill>
                  <a:srgbClr val="3F4041"/>
                </a:solidFill>
                <a:latin typeface="Cambria"/>
                <a:cs typeface="Cambri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3/21/2023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welcome@rggu.ru" TargetMode="External"/><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hyperlink" Target="mailto:inter@rggu.r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www.rsuh.ru/hostel/" TargetMode="External"/><Relationship Id="rId4" Type="http://schemas.openxmlformats.org/officeDocument/2006/relationships/hyperlink" Target="http://www.rsuh.ru/student/our-activitie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upou2@rggu.ru" TargetMode="External"/><Relationship Id="rId3" Type="http://schemas.openxmlformats.org/officeDocument/2006/relationships/hyperlink" Target="mailto:inter@rggu.ru" TargetMode="External"/><Relationship Id="rId7" Type="http://schemas.openxmlformats.org/officeDocument/2006/relationships/hyperlink" Target="http://www.rsuh.ru/dot/coming.php"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mailto:priem.do@rggu.ru" TargetMode="External"/><Relationship Id="rId5" Type="http://schemas.openxmlformats.org/officeDocument/2006/relationships/hyperlink" Target="http://www.rsuh.ru/international/international-" TargetMode="External"/><Relationship Id="rId4" Type="http://schemas.openxmlformats.org/officeDocument/2006/relationships/hyperlink" Target="http://www.rsuh.ru/applicant/admissions-2021/" TargetMode="External"/><Relationship Id="rId9" Type="http://schemas.openxmlformats.org/officeDocument/2006/relationships/hyperlink" Target="http://www.rsuh.ru/applicant/section_139/"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rsuh.ru/hostel/" TargetMode="External"/><Relationship Id="rId3" Type="http://schemas.openxmlformats.org/officeDocument/2006/relationships/hyperlink" Target="mailto:kursy@rggu.ru" TargetMode="External"/><Relationship Id="rId7" Type="http://schemas.openxmlformats.org/officeDocument/2006/relationships/hyperlink" Target="http://www.rsuh.ru/student/about-department/"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www.rsuh.ru/education/inclusive/" TargetMode="External"/><Relationship Id="rId5" Type="http://schemas.openxmlformats.org/officeDocument/2006/relationships/hyperlink" Target="http://cdo.rggu.ru/section.html?id=12533" TargetMode="External"/><Relationship Id="rId4" Type="http://schemas.openxmlformats.org/officeDocument/2006/relationships/hyperlink" Target="mailto:licey@rggu.r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rs.gov.ru/about" TargetMode="External"/><Relationship Id="rId5" Type="http://schemas.openxmlformats.org/officeDocument/2006/relationships/hyperlink" Target="https://future-in-russia.com/" TargetMode="External"/><Relationship Id="rId4" Type="http://schemas.openxmlformats.org/officeDocument/2006/relationships/hyperlink" Target="http://www.minobrnauki.gov.r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hyperlink" Target="mailto:inter@rggu.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www.roughguides.com/gallery/budget-trips-20-of-the-cheapest-places-to-trave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601200" y="8267700"/>
            <a:ext cx="6096000" cy="755335"/>
          </a:xfrm>
          <a:prstGeom prst="rect">
            <a:avLst/>
          </a:prstGeom>
        </p:spPr>
        <p:txBody>
          <a:bodyPr vert="horz" wrap="square" lIns="0" tIns="16510" rIns="0" bIns="0" rtlCol="0">
            <a:spAutoFit/>
          </a:bodyPr>
          <a:lstStyle/>
          <a:p>
            <a:pPr marL="12700" algn="ctr">
              <a:lnSpc>
                <a:spcPct val="100000"/>
              </a:lnSpc>
              <a:spcBef>
                <a:spcPts val="130"/>
              </a:spcBef>
            </a:pPr>
            <a:r>
              <a:rPr lang="en-US" sz="4800" spc="135" dirty="0" smtClean="0">
                <a:solidFill>
                  <a:srgbClr val="FFFFFF"/>
                </a:solidFill>
                <a:latin typeface="Georgia"/>
                <a:cs typeface="Georgia"/>
              </a:rPr>
              <a:t>MA</a:t>
            </a:r>
            <a:endParaRPr sz="4800" dirty="0">
              <a:latin typeface="Georgia"/>
              <a:cs typeface="Georgia"/>
            </a:endParaRPr>
          </a:p>
        </p:txBody>
      </p:sp>
      <p:sp>
        <p:nvSpPr>
          <p:cNvPr id="4" name="Прямоугольник 3"/>
          <p:cNvSpPr/>
          <p:nvPr/>
        </p:nvSpPr>
        <p:spPr>
          <a:xfrm>
            <a:off x="9525000" y="2171700"/>
            <a:ext cx="8153400" cy="3577903"/>
          </a:xfrm>
          <a:prstGeom prst="rect">
            <a:avLst/>
          </a:prstGeom>
        </p:spPr>
        <p:txBody>
          <a:bodyPr wrap="square">
            <a:spAutoFit/>
          </a:bodyPr>
          <a:lstStyle/>
          <a:p>
            <a:pPr algn="ctr"/>
            <a:r>
              <a:rPr lang="en-US" sz="5550" dirty="0" smtClean="0">
                <a:solidFill>
                  <a:schemeClr val="bg1"/>
                </a:solidFill>
                <a:latin typeface="Georgia" pitchFamily="18" charset="0"/>
              </a:rPr>
              <a:t>ADMISSION </a:t>
            </a:r>
            <a:r>
              <a:rPr lang="en-US" sz="5550" spc="-135" dirty="0" smtClean="0">
                <a:solidFill>
                  <a:schemeClr val="bg1"/>
                </a:solidFill>
                <a:latin typeface="Georgia" pitchFamily="18" charset="0"/>
                <a:cs typeface="Georgia"/>
              </a:rPr>
              <a:t>OF </a:t>
            </a:r>
            <a:r>
              <a:rPr lang="en-US" sz="5550" spc="-135" dirty="0" smtClean="0">
                <a:solidFill>
                  <a:srgbClr val="FFFFFF"/>
                </a:solidFill>
                <a:latin typeface="Georgia" pitchFamily="18" charset="0"/>
                <a:cs typeface="Georgia"/>
              </a:rPr>
              <a:t>FOREIGNERS </a:t>
            </a:r>
            <a:br>
              <a:rPr lang="en-US" sz="5550" spc="-135" dirty="0" smtClean="0">
                <a:solidFill>
                  <a:srgbClr val="FFFFFF"/>
                </a:solidFill>
                <a:latin typeface="Georgia" pitchFamily="18" charset="0"/>
                <a:cs typeface="Georgia"/>
              </a:rPr>
            </a:br>
            <a:r>
              <a:rPr lang="en-US" sz="5550" spc="-135" dirty="0" smtClean="0">
                <a:solidFill>
                  <a:srgbClr val="FFFFFF"/>
                </a:solidFill>
                <a:latin typeface="Georgia" pitchFamily="18" charset="0"/>
                <a:cs typeface="Georgia"/>
              </a:rPr>
              <a:t>FOR STUDIES AT RGGU IN </a:t>
            </a:r>
            <a:r>
              <a:rPr lang="en-US" sz="6000" spc="-135" dirty="0" smtClean="0">
                <a:solidFill>
                  <a:srgbClr val="FFFFFF"/>
                </a:solidFill>
                <a:latin typeface="Georgia" pitchFamily="18" charset="0"/>
                <a:cs typeface="Georgia"/>
              </a:rPr>
              <a:t>2023</a:t>
            </a:r>
            <a:r>
              <a:rPr lang="en-US" sz="5550" spc="-135" dirty="0" smtClean="0">
                <a:solidFill>
                  <a:srgbClr val="FFFFFF"/>
                </a:solidFill>
                <a:latin typeface="Georgia" pitchFamily="18" charset="0"/>
                <a:cs typeface="Georgia"/>
              </a:rPr>
              <a:t> </a:t>
            </a:r>
            <a:endParaRPr lang="ru-RU" sz="5550" dirty="0">
              <a:latin typeface="Georg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24589" y="5"/>
            <a:ext cx="11964035" cy="10287000"/>
          </a:xfrm>
          <a:custGeom>
            <a:avLst/>
            <a:gdLst/>
            <a:ahLst/>
            <a:cxnLst/>
            <a:rect l="l" t="t" r="r" b="b"/>
            <a:pathLst>
              <a:path w="11964035" h="10287000">
                <a:moveTo>
                  <a:pt x="0" y="10286999"/>
                </a:moveTo>
                <a:lnTo>
                  <a:pt x="11963408" y="10286999"/>
                </a:lnTo>
                <a:lnTo>
                  <a:pt x="11963408" y="0"/>
                </a:lnTo>
                <a:lnTo>
                  <a:pt x="0" y="0"/>
                </a:lnTo>
                <a:lnTo>
                  <a:pt x="0" y="10286999"/>
                </a:lnTo>
                <a:close/>
              </a:path>
            </a:pathLst>
          </a:custGeom>
          <a:solidFill>
            <a:srgbClr val="ECECEC"/>
          </a:solidFill>
        </p:spPr>
        <p:txBody>
          <a:bodyPr wrap="square" lIns="0" tIns="0" rIns="0" bIns="0" rtlCol="0"/>
          <a:lstStyle/>
          <a:p>
            <a:endParaRPr/>
          </a:p>
        </p:txBody>
      </p:sp>
      <p:grpSp>
        <p:nvGrpSpPr>
          <p:cNvPr id="3" name="object 3"/>
          <p:cNvGrpSpPr/>
          <p:nvPr/>
        </p:nvGrpSpPr>
        <p:grpSpPr>
          <a:xfrm>
            <a:off x="0" y="35"/>
            <a:ext cx="16816070" cy="10287000"/>
            <a:chOff x="0" y="35"/>
            <a:chExt cx="16816070" cy="10287000"/>
          </a:xfrm>
        </p:grpSpPr>
        <p:sp>
          <p:nvSpPr>
            <p:cNvPr id="4" name="object 4"/>
            <p:cNvSpPr/>
            <p:nvPr/>
          </p:nvSpPr>
          <p:spPr>
            <a:xfrm>
              <a:off x="0" y="35"/>
              <a:ext cx="6324600" cy="10287000"/>
            </a:xfrm>
            <a:custGeom>
              <a:avLst/>
              <a:gdLst/>
              <a:ahLst/>
              <a:cxnLst/>
              <a:rect l="l" t="t" r="r" b="b"/>
              <a:pathLst>
                <a:path w="6324600" h="10287000">
                  <a:moveTo>
                    <a:pt x="6324590" y="10286958"/>
                  </a:moveTo>
                  <a:lnTo>
                    <a:pt x="0" y="10286958"/>
                  </a:lnTo>
                  <a:lnTo>
                    <a:pt x="0" y="0"/>
                  </a:lnTo>
                  <a:lnTo>
                    <a:pt x="6324590" y="0"/>
                  </a:lnTo>
                  <a:lnTo>
                    <a:pt x="6324590" y="10286958"/>
                  </a:lnTo>
                  <a:close/>
                </a:path>
              </a:pathLst>
            </a:custGeom>
            <a:solidFill>
              <a:srgbClr val="005CA2"/>
            </a:solidFill>
          </p:spPr>
          <p:txBody>
            <a:bodyPr wrap="square" lIns="0" tIns="0" rIns="0" bIns="0" rtlCol="0"/>
            <a:lstStyle/>
            <a:p>
              <a:endParaRPr/>
            </a:p>
          </p:txBody>
        </p:sp>
        <p:pic>
          <p:nvPicPr>
            <p:cNvPr id="5" name="object 5"/>
            <p:cNvPicPr/>
            <p:nvPr/>
          </p:nvPicPr>
          <p:blipFill>
            <a:blip r:embed="rId2" cstate="print"/>
            <a:stretch>
              <a:fillRect/>
            </a:stretch>
          </p:blipFill>
          <p:spPr>
            <a:xfrm>
              <a:off x="639587" y="7717958"/>
              <a:ext cx="1847849" cy="1781174"/>
            </a:xfrm>
            <a:prstGeom prst="rect">
              <a:avLst/>
            </a:prstGeom>
          </p:spPr>
        </p:pic>
        <p:sp>
          <p:nvSpPr>
            <p:cNvPr id="6" name="object 6"/>
            <p:cNvSpPr/>
            <p:nvPr/>
          </p:nvSpPr>
          <p:spPr>
            <a:xfrm>
              <a:off x="5970029" y="1028724"/>
              <a:ext cx="10845800" cy="7576184"/>
            </a:xfrm>
            <a:custGeom>
              <a:avLst/>
              <a:gdLst/>
              <a:ahLst/>
              <a:cxnLst/>
              <a:rect l="l" t="t" r="r" b="b"/>
              <a:pathLst>
                <a:path w="10845800" h="7576184">
                  <a:moveTo>
                    <a:pt x="10789907" y="7569276"/>
                  </a:moveTo>
                  <a:lnTo>
                    <a:pt x="55892" y="7569276"/>
                  </a:lnTo>
                  <a:lnTo>
                    <a:pt x="55892" y="7575626"/>
                  </a:lnTo>
                  <a:lnTo>
                    <a:pt x="10789907" y="7575626"/>
                  </a:lnTo>
                  <a:lnTo>
                    <a:pt x="10789907" y="7569276"/>
                  </a:lnTo>
                  <a:close/>
                </a:path>
                <a:path w="10845800" h="7576184">
                  <a:moveTo>
                    <a:pt x="10845800" y="0"/>
                  </a:moveTo>
                  <a:lnTo>
                    <a:pt x="0" y="0"/>
                  </a:lnTo>
                  <a:lnTo>
                    <a:pt x="0" y="12700"/>
                  </a:lnTo>
                  <a:lnTo>
                    <a:pt x="10845800" y="12700"/>
                  </a:lnTo>
                  <a:lnTo>
                    <a:pt x="10845800" y="0"/>
                  </a:lnTo>
                  <a:close/>
                </a:path>
              </a:pathLst>
            </a:custGeom>
            <a:solidFill>
              <a:srgbClr val="3F4041"/>
            </a:solidFill>
          </p:spPr>
          <p:txBody>
            <a:bodyPr wrap="square" lIns="0" tIns="0" rIns="0" bIns="0" rtlCol="0"/>
            <a:lstStyle/>
            <a:p>
              <a:endParaRPr/>
            </a:p>
          </p:txBody>
        </p:sp>
      </p:grpSp>
      <p:sp>
        <p:nvSpPr>
          <p:cNvPr id="7" name="object 7"/>
          <p:cNvSpPr txBox="1"/>
          <p:nvPr/>
        </p:nvSpPr>
        <p:spPr>
          <a:xfrm>
            <a:off x="7942924" y="1567730"/>
            <a:ext cx="9224645" cy="2794996"/>
          </a:xfrm>
          <a:prstGeom prst="rect">
            <a:avLst/>
          </a:prstGeom>
        </p:spPr>
        <p:txBody>
          <a:bodyPr vert="horz" wrap="square" lIns="0" tIns="12700" rIns="0" bIns="0" rtlCol="0">
            <a:spAutoFit/>
          </a:bodyPr>
          <a:lstStyle/>
          <a:p>
            <a:pPr marL="12700" marR="5080">
              <a:lnSpc>
                <a:spcPct val="113300"/>
              </a:lnSpc>
              <a:spcBef>
                <a:spcPts val="100"/>
              </a:spcBef>
            </a:pPr>
            <a:r>
              <a:rPr lang="en-US" sz="3200" dirty="0" smtClean="0">
                <a:latin typeface="Georgia" pitchFamily="18" charset="0"/>
              </a:rPr>
              <a:t>One entrance </a:t>
            </a:r>
            <a:r>
              <a:rPr lang="en-US" sz="3200" dirty="0" smtClean="0">
                <a:solidFill>
                  <a:schemeClr val="tx1">
                    <a:lumMod val="75000"/>
                    <a:lumOff val="25000"/>
                  </a:schemeClr>
                </a:solidFill>
                <a:latin typeface="Georgia" pitchFamily="18" charset="0"/>
              </a:rPr>
              <a:t>examination</a:t>
            </a:r>
            <a:r>
              <a:rPr lang="en-US" sz="3200" dirty="0" smtClean="0">
                <a:latin typeface="Georgia" pitchFamily="18" charset="0"/>
              </a:rPr>
              <a:t> is given in the chosen direction of the master's degree </a:t>
            </a:r>
            <a:r>
              <a:rPr lang="en-US" sz="3200" dirty="0" err="1" smtClean="0">
                <a:latin typeface="Georgia" pitchFamily="18" charset="0"/>
              </a:rPr>
              <a:t>programme</a:t>
            </a:r>
            <a:r>
              <a:rPr lang="en-US" sz="3200" dirty="0" smtClean="0">
                <a:latin typeface="Georgia" pitchFamily="18" charset="0"/>
              </a:rPr>
              <a:t>, taking into account the profile of the master's </a:t>
            </a:r>
            <a:r>
              <a:rPr lang="en-US" sz="3200" dirty="0" err="1" smtClean="0">
                <a:latin typeface="Georgia" pitchFamily="18" charset="0"/>
              </a:rPr>
              <a:t>programme</a:t>
            </a:r>
            <a:r>
              <a:rPr lang="en-US" sz="3200" dirty="0" smtClean="0">
                <a:latin typeface="Georgia" pitchFamily="18" charset="0"/>
              </a:rPr>
              <a:t>: an oral exam or written testing in Russian.</a:t>
            </a:r>
            <a:endParaRPr sz="3200" dirty="0">
              <a:latin typeface="Georgia" pitchFamily="18" charset="0"/>
              <a:cs typeface="Georgia"/>
            </a:endParaRPr>
          </a:p>
        </p:txBody>
      </p:sp>
      <p:sp>
        <p:nvSpPr>
          <p:cNvPr id="8" name="object 8"/>
          <p:cNvSpPr txBox="1"/>
          <p:nvPr/>
        </p:nvSpPr>
        <p:spPr>
          <a:xfrm>
            <a:off x="7942924" y="4777655"/>
            <a:ext cx="9190355" cy="2416174"/>
          </a:xfrm>
          <a:prstGeom prst="rect">
            <a:avLst/>
          </a:prstGeom>
        </p:spPr>
        <p:txBody>
          <a:bodyPr vert="horz" wrap="square" lIns="0" tIns="12700" rIns="0" bIns="0" rtlCol="0">
            <a:spAutoFit/>
          </a:bodyPr>
          <a:lstStyle/>
          <a:p>
            <a:pPr marL="12700" marR="5080">
              <a:lnSpc>
                <a:spcPct val="125000"/>
              </a:lnSpc>
              <a:spcBef>
                <a:spcPts val="100"/>
              </a:spcBef>
            </a:pPr>
            <a:r>
              <a:rPr lang="en-US" sz="3200" b="1" dirty="0" smtClean="0">
                <a:latin typeface="Georgia" pitchFamily="18" charset="0"/>
              </a:rPr>
              <a:t>The entrance examination in the field of Philology</a:t>
            </a:r>
            <a:r>
              <a:rPr lang="en-US" sz="3200" dirty="0" smtClean="0">
                <a:latin typeface="Georgia" pitchFamily="18" charset="0"/>
              </a:rPr>
              <a:t> (Theory and practice of translation) is conducted in writing: a written translation and a grammar test in two foreign languages).</a:t>
            </a:r>
            <a:endParaRPr sz="3200" dirty="0">
              <a:latin typeface="Georgia" pitchFamily="18" charset="0"/>
              <a:cs typeface="Georgia"/>
            </a:endParaRPr>
          </a:p>
        </p:txBody>
      </p:sp>
      <p:sp>
        <p:nvSpPr>
          <p:cNvPr id="9" name="object 9"/>
          <p:cNvSpPr txBox="1">
            <a:spLocks noGrp="1"/>
          </p:cNvSpPr>
          <p:nvPr>
            <p:ph type="title"/>
          </p:nvPr>
        </p:nvSpPr>
        <p:spPr>
          <a:xfrm>
            <a:off x="762000" y="3467100"/>
            <a:ext cx="5113655" cy="1790490"/>
          </a:xfrm>
          <a:prstGeom prst="rect">
            <a:avLst/>
          </a:prstGeom>
        </p:spPr>
        <p:txBody>
          <a:bodyPr vert="horz" wrap="square" lIns="0" tIns="12065" rIns="0" bIns="0" rtlCol="0">
            <a:spAutoFit/>
          </a:bodyPr>
          <a:lstStyle/>
          <a:p>
            <a:pPr marL="12700" marR="5080">
              <a:lnSpc>
                <a:spcPct val="107500"/>
              </a:lnSpc>
              <a:spcBef>
                <a:spcPts val="95"/>
              </a:spcBef>
            </a:pPr>
            <a:r>
              <a:rPr lang="en-US" sz="5350" b="0" spc="-165" dirty="0" smtClean="0">
                <a:solidFill>
                  <a:srgbClr val="ECECEC"/>
                </a:solidFill>
                <a:latin typeface="Georgia"/>
                <a:cs typeface="Georgia"/>
              </a:rPr>
              <a:t>Entrance  exams </a:t>
            </a:r>
            <a:r>
              <a:rPr lang="en-US" sz="5350" b="0" spc="25" dirty="0" smtClean="0">
                <a:solidFill>
                  <a:srgbClr val="ECECEC"/>
                </a:solidFill>
                <a:latin typeface="Georgia"/>
                <a:cs typeface="Georgia"/>
              </a:rPr>
              <a:t>to RGGU</a:t>
            </a:r>
            <a:endParaRPr sz="5350" dirty="0">
              <a:latin typeface="Georgia"/>
              <a:cs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8700" y="1028700"/>
            <a:ext cx="10846435" cy="12700"/>
          </a:xfrm>
          <a:custGeom>
            <a:avLst/>
            <a:gdLst/>
            <a:ahLst/>
            <a:cxnLst/>
            <a:rect l="l" t="t" r="r" b="b"/>
            <a:pathLst>
              <a:path w="10846435" h="12700">
                <a:moveTo>
                  <a:pt x="10845811" y="12699"/>
                </a:moveTo>
                <a:lnTo>
                  <a:pt x="0" y="12699"/>
                </a:lnTo>
                <a:lnTo>
                  <a:pt x="0" y="0"/>
                </a:lnTo>
                <a:lnTo>
                  <a:pt x="10845811" y="0"/>
                </a:lnTo>
                <a:lnTo>
                  <a:pt x="10845811" y="12699"/>
                </a:lnTo>
                <a:close/>
              </a:path>
            </a:pathLst>
          </a:custGeom>
          <a:solidFill>
            <a:srgbClr val="3F4041"/>
          </a:solidFill>
        </p:spPr>
        <p:txBody>
          <a:bodyPr wrap="square" lIns="0" tIns="0" rIns="0" bIns="0" rtlCol="0"/>
          <a:lstStyle/>
          <a:p>
            <a:endParaRPr/>
          </a:p>
        </p:txBody>
      </p:sp>
      <p:pic>
        <p:nvPicPr>
          <p:cNvPr id="3" name="object 3"/>
          <p:cNvPicPr/>
          <p:nvPr/>
        </p:nvPicPr>
        <p:blipFill>
          <a:blip r:embed="rId2" cstate="print"/>
          <a:stretch>
            <a:fillRect/>
          </a:stretch>
        </p:blipFill>
        <p:spPr>
          <a:xfrm>
            <a:off x="13101001" y="0"/>
            <a:ext cx="5186997" cy="10286999"/>
          </a:xfrm>
          <a:prstGeom prst="rect">
            <a:avLst/>
          </a:prstGeom>
        </p:spPr>
      </p:pic>
      <p:pic>
        <p:nvPicPr>
          <p:cNvPr id="4" name="object 4"/>
          <p:cNvPicPr/>
          <p:nvPr/>
        </p:nvPicPr>
        <p:blipFill>
          <a:blip r:embed="rId3" cstate="print"/>
          <a:stretch>
            <a:fillRect/>
          </a:stretch>
        </p:blipFill>
        <p:spPr>
          <a:xfrm>
            <a:off x="10708615" y="7933801"/>
            <a:ext cx="1847849" cy="1847849"/>
          </a:xfrm>
          <a:prstGeom prst="rect">
            <a:avLst/>
          </a:prstGeom>
        </p:spPr>
      </p:pic>
      <p:sp>
        <p:nvSpPr>
          <p:cNvPr id="5" name="object 5"/>
          <p:cNvSpPr txBox="1"/>
          <p:nvPr/>
        </p:nvSpPr>
        <p:spPr>
          <a:xfrm>
            <a:off x="1016000" y="3674148"/>
            <a:ext cx="8035925" cy="5507918"/>
          </a:xfrm>
          <a:prstGeom prst="rect">
            <a:avLst/>
          </a:prstGeom>
        </p:spPr>
        <p:txBody>
          <a:bodyPr vert="horz" wrap="square" lIns="0" tIns="77470" rIns="0" bIns="0" rtlCol="0">
            <a:spAutoFit/>
          </a:bodyPr>
          <a:lstStyle/>
          <a:p>
            <a:pPr marL="12700">
              <a:lnSpc>
                <a:spcPct val="100000"/>
              </a:lnSpc>
              <a:spcBef>
                <a:spcPts val="610"/>
              </a:spcBef>
            </a:pPr>
            <a:r>
              <a:rPr lang="en-US" sz="3200" spc="-50" dirty="0" smtClean="0">
                <a:solidFill>
                  <a:srgbClr val="3F4041"/>
                </a:solidFill>
                <a:latin typeface="Georgia"/>
                <a:cs typeface="Georgia"/>
              </a:rPr>
              <a:t>FREE TUITION</a:t>
            </a:r>
            <a:r>
              <a:rPr sz="3200" spc="50" dirty="0" smtClean="0">
                <a:solidFill>
                  <a:srgbClr val="3F4041"/>
                </a:solidFill>
                <a:latin typeface="Georgia"/>
                <a:cs typeface="Georgia"/>
              </a:rPr>
              <a:t> </a:t>
            </a:r>
            <a:r>
              <a:rPr sz="3200" spc="-65" dirty="0" smtClean="0">
                <a:solidFill>
                  <a:srgbClr val="3F4041"/>
                </a:solidFill>
                <a:latin typeface="Georgia"/>
                <a:cs typeface="Georgia"/>
              </a:rPr>
              <a:t>(</a:t>
            </a:r>
            <a:r>
              <a:rPr lang="en-US" sz="3200" dirty="0" smtClean="0">
                <a:solidFill>
                  <a:schemeClr val="tx1">
                    <a:lumMod val="75000"/>
                    <a:lumOff val="25000"/>
                  </a:schemeClr>
                </a:solidFill>
                <a:latin typeface="Georgia" pitchFamily="18" charset="0"/>
              </a:rPr>
              <a:t>ALL FORMS OF EDUCATION</a:t>
            </a:r>
            <a:r>
              <a:rPr sz="3200" spc="-100" dirty="0" smtClean="0">
                <a:solidFill>
                  <a:srgbClr val="3F4041"/>
                </a:solidFill>
                <a:latin typeface="Georgia"/>
                <a:cs typeface="Georgia"/>
              </a:rPr>
              <a:t>)</a:t>
            </a:r>
            <a:endParaRPr sz="3200" dirty="0">
              <a:latin typeface="Georgia"/>
              <a:cs typeface="Georgia"/>
            </a:endParaRPr>
          </a:p>
          <a:p>
            <a:pPr marL="12700">
              <a:lnSpc>
                <a:spcPct val="100000"/>
              </a:lnSpc>
              <a:spcBef>
                <a:spcPts val="509"/>
              </a:spcBef>
            </a:pPr>
            <a:r>
              <a:rPr lang="en-US" sz="3200" spc="-215" dirty="0" smtClean="0">
                <a:solidFill>
                  <a:srgbClr val="3F4041"/>
                </a:solidFill>
                <a:latin typeface="Georgia"/>
                <a:cs typeface="Georgia"/>
              </a:rPr>
              <a:t>from 3</a:t>
            </a:r>
            <a:r>
              <a:rPr sz="3200" spc="-215" dirty="0" smtClean="0">
                <a:solidFill>
                  <a:srgbClr val="3F4041"/>
                </a:solidFill>
                <a:latin typeface="Georgia"/>
                <a:cs typeface="Georgia"/>
              </a:rPr>
              <a:t>1</a:t>
            </a:r>
            <a:r>
              <a:rPr sz="3200" spc="50" dirty="0" smtClean="0">
                <a:solidFill>
                  <a:srgbClr val="3F4041"/>
                </a:solidFill>
                <a:latin typeface="Georgia"/>
                <a:cs typeface="Georgia"/>
              </a:rPr>
              <a:t> </a:t>
            </a:r>
            <a:r>
              <a:rPr lang="en-US" sz="3200" spc="70" dirty="0" smtClean="0">
                <a:solidFill>
                  <a:srgbClr val="3F4041"/>
                </a:solidFill>
                <a:latin typeface="Georgia"/>
                <a:cs typeface="Georgia"/>
              </a:rPr>
              <a:t>July 2023</a:t>
            </a:r>
            <a:r>
              <a:rPr sz="3200" spc="55" dirty="0" smtClean="0">
                <a:solidFill>
                  <a:srgbClr val="3F4041"/>
                </a:solidFill>
                <a:latin typeface="Georgia"/>
                <a:cs typeface="Georgia"/>
              </a:rPr>
              <a:t> </a:t>
            </a:r>
            <a:r>
              <a:rPr lang="en-US" sz="3200" spc="-170" dirty="0" smtClean="0">
                <a:solidFill>
                  <a:srgbClr val="3F4041"/>
                </a:solidFill>
                <a:latin typeface="Georgia"/>
                <a:cs typeface="Georgia"/>
              </a:rPr>
              <a:t>to </a:t>
            </a:r>
            <a:r>
              <a:rPr lang="en-US" sz="3200" spc="15" dirty="0" smtClean="0">
                <a:solidFill>
                  <a:srgbClr val="3F4041"/>
                </a:solidFill>
                <a:latin typeface="Georgia"/>
                <a:cs typeface="Georgia"/>
              </a:rPr>
              <a:t>2</a:t>
            </a:r>
            <a:r>
              <a:rPr sz="3200" spc="50" dirty="0" smtClean="0">
                <a:solidFill>
                  <a:srgbClr val="3F4041"/>
                </a:solidFill>
                <a:latin typeface="Georgia"/>
                <a:cs typeface="Georgia"/>
              </a:rPr>
              <a:t> </a:t>
            </a:r>
            <a:r>
              <a:rPr lang="en-US" sz="3200" spc="70" dirty="0" smtClean="0">
                <a:solidFill>
                  <a:srgbClr val="3F4041"/>
                </a:solidFill>
                <a:latin typeface="Georgia"/>
                <a:cs typeface="Georgia"/>
              </a:rPr>
              <a:t>August</a:t>
            </a:r>
            <a:r>
              <a:rPr sz="3200" spc="55" dirty="0" smtClean="0">
                <a:solidFill>
                  <a:srgbClr val="3F4041"/>
                </a:solidFill>
                <a:latin typeface="Georgia"/>
                <a:cs typeface="Georgia"/>
              </a:rPr>
              <a:t> </a:t>
            </a:r>
            <a:r>
              <a:rPr sz="3200" spc="-50" dirty="0" smtClean="0">
                <a:solidFill>
                  <a:srgbClr val="3F4041"/>
                </a:solidFill>
                <a:latin typeface="Georgia"/>
                <a:cs typeface="Georgia"/>
              </a:rPr>
              <a:t>202</a:t>
            </a:r>
            <a:r>
              <a:rPr lang="en-US" sz="3200" spc="-50" dirty="0" smtClean="0">
                <a:solidFill>
                  <a:srgbClr val="3F4041"/>
                </a:solidFill>
                <a:latin typeface="Georgia"/>
                <a:cs typeface="Georgia"/>
              </a:rPr>
              <a:t>3</a:t>
            </a:r>
            <a:r>
              <a:rPr sz="3200" spc="55" dirty="0" smtClean="0">
                <a:solidFill>
                  <a:srgbClr val="3F4041"/>
                </a:solidFill>
                <a:latin typeface="Georgia"/>
                <a:cs typeface="Georgia"/>
              </a:rPr>
              <a:t> </a:t>
            </a:r>
            <a:endParaRPr sz="3200" dirty="0">
              <a:latin typeface="Georgia"/>
              <a:cs typeface="Georgia"/>
            </a:endParaRPr>
          </a:p>
          <a:p>
            <a:pPr>
              <a:lnSpc>
                <a:spcPct val="100000"/>
              </a:lnSpc>
              <a:spcBef>
                <a:spcPts val="30"/>
              </a:spcBef>
            </a:pPr>
            <a:endParaRPr sz="4250" dirty="0">
              <a:latin typeface="Georgia"/>
              <a:cs typeface="Georgia"/>
            </a:endParaRPr>
          </a:p>
          <a:p>
            <a:pPr marL="12700">
              <a:lnSpc>
                <a:spcPct val="100000"/>
              </a:lnSpc>
            </a:pPr>
            <a:r>
              <a:rPr lang="en-US" sz="3200" spc="15" dirty="0" smtClean="0">
                <a:solidFill>
                  <a:srgbClr val="3F4041"/>
                </a:solidFill>
                <a:latin typeface="Georgia"/>
                <a:cs typeface="Georgia"/>
              </a:rPr>
              <a:t>FEE-</a:t>
            </a:r>
            <a:r>
              <a:rPr sz="3200" spc="15" dirty="0" smtClean="0">
                <a:solidFill>
                  <a:srgbClr val="3F4041"/>
                </a:solidFill>
                <a:latin typeface="Georgia"/>
                <a:cs typeface="Georgia"/>
              </a:rPr>
              <a:t>Р</a:t>
            </a:r>
            <a:r>
              <a:rPr lang="en-US" sz="3200" spc="15" dirty="0" smtClean="0">
                <a:solidFill>
                  <a:srgbClr val="3F4041"/>
                </a:solidFill>
                <a:latin typeface="Georgia"/>
                <a:cs typeface="Georgia"/>
              </a:rPr>
              <a:t>AYING EDUCATION</a:t>
            </a:r>
            <a:r>
              <a:rPr sz="3200" spc="55" dirty="0" smtClean="0">
                <a:solidFill>
                  <a:srgbClr val="3F4041"/>
                </a:solidFill>
                <a:latin typeface="Georgia"/>
                <a:cs typeface="Georgia"/>
              </a:rPr>
              <a:t> </a:t>
            </a:r>
            <a:r>
              <a:rPr sz="3200" spc="-65" dirty="0" smtClean="0">
                <a:solidFill>
                  <a:srgbClr val="3F4041"/>
                </a:solidFill>
                <a:latin typeface="Georgia"/>
                <a:cs typeface="Georgia"/>
              </a:rPr>
              <a:t>(</a:t>
            </a:r>
            <a:r>
              <a:rPr lang="en-US" sz="3200" dirty="0" smtClean="0">
                <a:solidFill>
                  <a:schemeClr val="tx1">
                    <a:lumMod val="75000"/>
                    <a:lumOff val="25000"/>
                  </a:schemeClr>
                </a:solidFill>
                <a:latin typeface="Georgia" pitchFamily="18" charset="0"/>
              </a:rPr>
              <a:t>ALL FORMS OF EDUCATION</a:t>
            </a:r>
            <a:r>
              <a:rPr sz="3200" spc="-100" dirty="0" smtClean="0">
                <a:solidFill>
                  <a:srgbClr val="3F4041"/>
                </a:solidFill>
                <a:latin typeface="Georgia"/>
                <a:cs typeface="Georgia"/>
              </a:rPr>
              <a:t>)</a:t>
            </a:r>
            <a:endParaRPr sz="3200" dirty="0">
              <a:latin typeface="Georgia"/>
              <a:cs typeface="Georgia"/>
            </a:endParaRPr>
          </a:p>
          <a:p>
            <a:pPr marL="12700">
              <a:spcBef>
                <a:spcPts val="509"/>
              </a:spcBef>
            </a:pPr>
            <a:r>
              <a:rPr lang="en-US" sz="3200" spc="-215" dirty="0" smtClean="0">
                <a:solidFill>
                  <a:srgbClr val="3F4041"/>
                </a:solidFill>
                <a:latin typeface="Georgia"/>
                <a:cs typeface="Georgia"/>
              </a:rPr>
              <a:t>from 31</a:t>
            </a:r>
            <a:r>
              <a:rPr lang="en-US" sz="3200" spc="50" dirty="0" smtClean="0">
                <a:solidFill>
                  <a:srgbClr val="3F4041"/>
                </a:solidFill>
                <a:latin typeface="Georgia"/>
                <a:cs typeface="Georgia"/>
              </a:rPr>
              <a:t> </a:t>
            </a:r>
            <a:r>
              <a:rPr lang="en-US" sz="3200" spc="70" dirty="0" smtClean="0">
                <a:solidFill>
                  <a:srgbClr val="3F4041"/>
                </a:solidFill>
                <a:latin typeface="Georgia"/>
                <a:cs typeface="Georgia"/>
              </a:rPr>
              <a:t>July </a:t>
            </a:r>
            <a:r>
              <a:rPr lang="en-US" sz="3200" spc="-170" dirty="0" smtClean="0">
                <a:solidFill>
                  <a:srgbClr val="3F4041"/>
                </a:solidFill>
                <a:latin typeface="Georgia"/>
                <a:cs typeface="Georgia"/>
              </a:rPr>
              <a:t>to </a:t>
            </a:r>
            <a:r>
              <a:rPr lang="en-US" sz="3200" spc="15" dirty="0" smtClean="0">
                <a:solidFill>
                  <a:srgbClr val="3F4041"/>
                </a:solidFill>
                <a:latin typeface="Georgia"/>
                <a:cs typeface="Georgia"/>
              </a:rPr>
              <a:t>2</a:t>
            </a:r>
            <a:r>
              <a:rPr lang="en-US" sz="3200" spc="50" dirty="0" smtClean="0">
                <a:solidFill>
                  <a:srgbClr val="3F4041"/>
                </a:solidFill>
                <a:latin typeface="Georgia"/>
                <a:cs typeface="Georgia"/>
              </a:rPr>
              <a:t> </a:t>
            </a:r>
            <a:r>
              <a:rPr lang="en-US" sz="3200" spc="70" dirty="0" smtClean="0">
                <a:solidFill>
                  <a:srgbClr val="3F4041"/>
                </a:solidFill>
                <a:latin typeface="Georgia"/>
                <a:cs typeface="Georgia"/>
              </a:rPr>
              <a:t>August</a:t>
            </a:r>
            <a:r>
              <a:rPr sz="3200" spc="40" dirty="0" smtClean="0">
                <a:solidFill>
                  <a:srgbClr val="3F4041"/>
                </a:solidFill>
                <a:latin typeface="Georgia"/>
                <a:cs typeface="Georgia"/>
              </a:rPr>
              <a:t>;</a:t>
            </a:r>
            <a:r>
              <a:rPr sz="3200" spc="55" dirty="0" smtClean="0">
                <a:solidFill>
                  <a:srgbClr val="3F4041"/>
                </a:solidFill>
                <a:latin typeface="Georgia"/>
                <a:cs typeface="Georgia"/>
              </a:rPr>
              <a:t> </a:t>
            </a:r>
            <a:r>
              <a:rPr sz="3200" spc="-80" dirty="0">
                <a:solidFill>
                  <a:srgbClr val="3F4041"/>
                </a:solidFill>
                <a:latin typeface="Georgia"/>
                <a:cs typeface="Georgia"/>
              </a:rPr>
              <a:t>16,</a:t>
            </a:r>
            <a:r>
              <a:rPr sz="3200" spc="60" dirty="0">
                <a:solidFill>
                  <a:srgbClr val="3F4041"/>
                </a:solidFill>
                <a:latin typeface="Georgia"/>
                <a:cs typeface="Georgia"/>
              </a:rPr>
              <a:t> </a:t>
            </a:r>
            <a:r>
              <a:rPr sz="3200" spc="-175" dirty="0">
                <a:solidFill>
                  <a:srgbClr val="3F4041"/>
                </a:solidFill>
                <a:latin typeface="Georgia"/>
                <a:cs typeface="Georgia"/>
              </a:rPr>
              <a:t>17</a:t>
            </a:r>
            <a:r>
              <a:rPr sz="3200" spc="55" dirty="0">
                <a:solidFill>
                  <a:srgbClr val="3F4041"/>
                </a:solidFill>
                <a:latin typeface="Georgia"/>
                <a:cs typeface="Georgia"/>
              </a:rPr>
              <a:t> </a:t>
            </a:r>
            <a:r>
              <a:rPr lang="en-US" sz="3200" spc="70" dirty="0" smtClean="0">
                <a:solidFill>
                  <a:srgbClr val="3F4041"/>
                </a:solidFill>
                <a:latin typeface="Georgia"/>
                <a:cs typeface="Georgia"/>
              </a:rPr>
              <a:t>August </a:t>
            </a:r>
            <a:r>
              <a:rPr sz="3200" spc="-50" dirty="0" smtClean="0">
                <a:solidFill>
                  <a:srgbClr val="3F4041"/>
                </a:solidFill>
                <a:latin typeface="Georgia"/>
                <a:cs typeface="Georgia"/>
              </a:rPr>
              <a:t>202</a:t>
            </a:r>
            <a:r>
              <a:rPr lang="en-US" sz="3200" spc="-50" dirty="0" smtClean="0">
                <a:solidFill>
                  <a:srgbClr val="3F4041"/>
                </a:solidFill>
                <a:latin typeface="Georgia"/>
                <a:cs typeface="Georgia"/>
              </a:rPr>
              <a:t>3</a:t>
            </a:r>
            <a:endParaRPr sz="3200" dirty="0">
              <a:latin typeface="Georgia"/>
              <a:cs typeface="Georgia"/>
            </a:endParaRPr>
          </a:p>
          <a:p>
            <a:pPr>
              <a:lnSpc>
                <a:spcPct val="100000"/>
              </a:lnSpc>
            </a:pPr>
            <a:endParaRPr sz="4100" dirty="0">
              <a:latin typeface="Georgia"/>
              <a:cs typeface="Georgia"/>
            </a:endParaRPr>
          </a:p>
          <a:p>
            <a:pPr>
              <a:lnSpc>
                <a:spcPct val="100000"/>
              </a:lnSpc>
              <a:spcBef>
                <a:spcPts val="20"/>
              </a:spcBef>
            </a:pPr>
            <a:endParaRPr sz="3700" dirty="0">
              <a:latin typeface="Georgia"/>
              <a:cs typeface="Georgia"/>
            </a:endParaRPr>
          </a:p>
          <a:p>
            <a:pPr marL="12700">
              <a:lnSpc>
                <a:spcPct val="100000"/>
              </a:lnSpc>
            </a:pPr>
            <a:r>
              <a:rPr lang="en-US" sz="3200" b="1" dirty="0" smtClean="0">
                <a:solidFill>
                  <a:schemeClr val="tx1">
                    <a:lumMod val="75000"/>
                    <a:lumOff val="25000"/>
                  </a:schemeClr>
                </a:solidFill>
                <a:latin typeface="Georgia" pitchFamily="18" charset="0"/>
              </a:rPr>
              <a:t>The minimum passing score is 30</a:t>
            </a:r>
            <a:r>
              <a:rPr sz="3200" b="1" spc="10" dirty="0" smtClean="0">
                <a:solidFill>
                  <a:schemeClr val="tx1">
                    <a:lumMod val="75000"/>
                    <a:lumOff val="25000"/>
                  </a:schemeClr>
                </a:solidFill>
                <a:latin typeface="Georgia" pitchFamily="18" charset="0"/>
                <a:cs typeface="Cambria"/>
              </a:rPr>
              <a:t>.</a:t>
            </a:r>
            <a:endParaRPr sz="3200" b="1" dirty="0">
              <a:solidFill>
                <a:schemeClr val="tx1">
                  <a:lumMod val="75000"/>
                  <a:lumOff val="25000"/>
                </a:schemeClr>
              </a:solidFill>
              <a:latin typeface="Georgia" pitchFamily="18" charset="0"/>
              <a:cs typeface="Cambria"/>
            </a:endParaRPr>
          </a:p>
        </p:txBody>
      </p:sp>
      <p:sp>
        <p:nvSpPr>
          <p:cNvPr id="6" name="object 6"/>
          <p:cNvSpPr txBox="1">
            <a:spLocks noGrp="1"/>
          </p:cNvSpPr>
          <p:nvPr>
            <p:ph type="title"/>
          </p:nvPr>
        </p:nvSpPr>
        <p:spPr>
          <a:xfrm>
            <a:off x="1752600" y="1943100"/>
            <a:ext cx="11211560" cy="838691"/>
          </a:xfrm>
          <a:prstGeom prst="rect">
            <a:avLst/>
          </a:prstGeom>
        </p:spPr>
        <p:txBody>
          <a:bodyPr vert="horz" wrap="square" lIns="0" tIns="15240" rIns="0" bIns="0" rtlCol="0">
            <a:spAutoFit/>
          </a:bodyPr>
          <a:lstStyle/>
          <a:p>
            <a:pPr marL="12700">
              <a:lnSpc>
                <a:spcPct val="100000"/>
              </a:lnSpc>
              <a:spcBef>
                <a:spcPts val="120"/>
              </a:spcBef>
            </a:pPr>
            <a:r>
              <a:rPr lang="en-US" sz="5350" b="0" spc="-165" dirty="0" smtClean="0">
                <a:solidFill>
                  <a:schemeClr val="accent1"/>
                </a:solidFill>
                <a:latin typeface="Georgia"/>
                <a:cs typeface="Georgia"/>
              </a:rPr>
              <a:t>Entrance  exams </a:t>
            </a:r>
            <a:r>
              <a:rPr lang="en-US" sz="5350" b="0" spc="25" dirty="0" smtClean="0">
                <a:solidFill>
                  <a:schemeClr val="accent1"/>
                </a:solidFill>
                <a:latin typeface="Georgia"/>
                <a:cs typeface="Georgia"/>
              </a:rPr>
              <a:t>to RGGU</a:t>
            </a:r>
            <a:endParaRPr sz="5350" dirty="0">
              <a:solidFill>
                <a:schemeClr val="accent1"/>
              </a:solidFill>
              <a:latin typeface="Georgia"/>
              <a:cs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
            <a:ext cx="17615535" cy="10287000"/>
            <a:chOff x="0" y="7"/>
            <a:chExt cx="17615535" cy="10287000"/>
          </a:xfrm>
        </p:grpSpPr>
        <p:sp>
          <p:nvSpPr>
            <p:cNvPr id="3" name="object 3"/>
            <p:cNvSpPr/>
            <p:nvPr/>
          </p:nvSpPr>
          <p:spPr>
            <a:xfrm>
              <a:off x="0" y="7"/>
              <a:ext cx="9144000" cy="10287000"/>
            </a:xfrm>
            <a:custGeom>
              <a:avLst/>
              <a:gdLst/>
              <a:ahLst/>
              <a:cxnLst/>
              <a:rect l="l" t="t" r="r" b="b"/>
              <a:pathLst>
                <a:path w="9144000" h="10287000">
                  <a:moveTo>
                    <a:pt x="9144000" y="10287000"/>
                  </a:moveTo>
                  <a:lnTo>
                    <a:pt x="0" y="10287000"/>
                  </a:lnTo>
                  <a:lnTo>
                    <a:pt x="0" y="0"/>
                  </a:lnTo>
                  <a:lnTo>
                    <a:pt x="9144000" y="0"/>
                  </a:lnTo>
                  <a:lnTo>
                    <a:pt x="9144000" y="10287000"/>
                  </a:lnTo>
                  <a:close/>
                </a:path>
              </a:pathLst>
            </a:custGeom>
            <a:solidFill>
              <a:srgbClr val="005CA2"/>
            </a:solidFill>
          </p:spPr>
          <p:txBody>
            <a:bodyPr wrap="square" lIns="0" tIns="0" rIns="0" bIns="0" rtlCol="0"/>
            <a:lstStyle/>
            <a:p>
              <a:endParaRPr/>
            </a:p>
          </p:txBody>
        </p:sp>
        <p:sp>
          <p:nvSpPr>
            <p:cNvPr id="4" name="object 4"/>
            <p:cNvSpPr/>
            <p:nvPr/>
          </p:nvSpPr>
          <p:spPr>
            <a:xfrm>
              <a:off x="1028700" y="1028707"/>
              <a:ext cx="16230600" cy="9525"/>
            </a:xfrm>
            <a:custGeom>
              <a:avLst/>
              <a:gdLst/>
              <a:ahLst/>
              <a:cxnLst/>
              <a:rect l="l" t="t" r="r" b="b"/>
              <a:pathLst>
                <a:path w="16230600" h="9525">
                  <a:moveTo>
                    <a:pt x="16230600" y="9525"/>
                  </a:moveTo>
                  <a:lnTo>
                    <a:pt x="0" y="9525"/>
                  </a:lnTo>
                  <a:lnTo>
                    <a:pt x="0" y="0"/>
                  </a:lnTo>
                  <a:lnTo>
                    <a:pt x="16230600" y="0"/>
                  </a:lnTo>
                  <a:lnTo>
                    <a:pt x="16230600" y="9525"/>
                  </a:lnTo>
                  <a:close/>
                </a:path>
              </a:pathLst>
            </a:custGeom>
            <a:solidFill>
              <a:srgbClr val="3F4041"/>
            </a:solidFill>
          </p:spPr>
          <p:txBody>
            <a:bodyPr wrap="square" lIns="0" tIns="0" rIns="0" bIns="0" rtlCol="0"/>
            <a:lstStyle/>
            <a:p>
              <a:endParaRPr/>
            </a:p>
          </p:txBody>
        </p:sp>
        <p:pic>
          <p:nvPicPr>
            <p:cNvPr id="5" name="object 5"/>
            <p:cNvPicPr/>
            <p:nvPr/>
          </p:nvPicPr>
          <p:blipFill>
            <a:blip r:embed="rId2" cstate="print"/>
            <a:stretch>
              <a:fillRect/>
            </a:stretch>
          </p:blipFill>
          <p:spPr>
            <a:xfrm>
              <a:off x="15767074" y="7697628"/>
              <a:ext cx="1847849" cy="1847849"/>
            </a:xfrm>
            <a:prstGeom prst="rect">
              <a:avLst/>
            </a:prstGeom>
          </p:spPr>
        </p:pic>
      </p:grpSp>
      <p:sp>
        <p:nvSpPr>
          <p:cNvPr id="6" name="object 6"/>
          <p:cNvSpPr txBox="1">
            <a:spLocks noGrp="1"/>
          </p:cNvSpPr>
          <p:nvPr>
            <p:ph type="title"/>
          </p:nvPr>
        </p:nvSpPr>
        <p:spPr>
          <a:xfrm>
            <a:off x="1830445" y="1605371"/>
            <a:ext cx="5673725" cy="543560"/>
          </a:xfrm>
          <a:prstGeom prst="rect">
            <a:avLst/>
          </a:prstGeom>
        </p:spPr>
        <p:txBody>
          <a:bodyPr vert="horz" wrap="square" lIns="0" tIns="12700" rIns="0" bIns="0" rtlCol="0">
            <a:spAutoFit/>
          </a:bodyPr>
          <a:lstStyle/>
          <a:p>
            <a:pPr marL="12700">
              <a:lnSpc>
                <a:spcPct val="100000"/>
              </a:lnSpc>
              <a:spcBef>
                <a:spcPts val="100"/>
              </a:spcBef>
            </a:pPr>
            <a:r>
              <a:rPr lang="en-US" b="0" dirty="0" smtClean="0">
                <a:solidFill>
                  <a:schemeClr val="bg1"/>
                </a:solidFill>
              </a:rPr>
              <a:t>         Health insurance</a:t>
            </a:r>
            <a:endParaRPr b="0" spc="90" dirty="0">
              <a:solidFill>
                <a:schemeClr val="bg1"/>
              </a:solidFill>
              <a:latin typeface="Georgia"/>
              <a:cs typeface="Georgia"/>
            </a:endParaRPr>
          </a:p>
        </p:txBody>
      </p:sp>
      <p:sp>
        <p:nvSpPr>
          <p:cNvPr id="7" name="object 7"/>
          <p:cNvSpPr txBox="1"/>
          <p:nvPr/>
        </p:nvSpPr>
        <p:spPr>
          <a:xfrm>
            <a:off x="11810337" y="1605371"/>
            <a:ext cx="4121150" cy="536044"/>
          </a:xfrm>
          <a:prstGeom prst="rect">
            <a:avLst/>
          </a:prstGeom>
        </p:spPr>
        <p:txBody>
          <a:bodyPr vert="horz" wrap="square" lIns="0" tIns="12700" rIns="0" bIns="0" rtlCol="0">
            <a:spAutoFit/>
          </a:bodyPr>
          <a:lstStyle/>
          <a:p>
            <a:pPr marL="12700">
              <a:lnSpc>
                <a:spcPct val="100000"/>
              </a:lnSpc>
              <a:spcBef>
                <a:spcPts val="100"/>
              </a:spcBef>
            </a:pPr>
            <a:r>
              <a:rPr lang="en-US" sz="3400" spc="65" dirty="0" smtClean="0">
                <a:solidFill>
                  <a:srgbClr val="005CA2"/>
                </a:solidFill>
                <a:latin typeface="Georgia"/>
                <a:cs typeface="Georgia"/>
              </a:rPr>
              <a:t>   Visa support</a:t>
            </a:r>
            <a:endParaRPr sz="3400" dirty="0">
              <a:latin typeface="Georgia"/>
              <a:cs typeface="Georgia"/>
            </a:endParaRPr>
          </a:p>
        </p:txBody>
      </p:sp>
      <p:sp>
        <p:nvSpPr>
          <p:cNvPr id="8" name="object 8"/>
          <p:cNvSpPr txBox="1">
            <a:spLocks noGrp="1"/>
          </p:cNvSpPr>
          <p:nvPr>
            <p:ph sz="half" idx="3"/>
          </p:nvPr>
        </p:nvSpPr>
        <p:spPr>
          <a:xfrm>
            <a:off x="9953208" y="2877609"/>
            <a:ext cx="8028940" cy="4958730"/>
          </a:xfrm>
          <a:prstGeom prst="rect">
            <a:avLst/>
          </a:prstGeom>
        </p:spPr>
        <p:txBody>
          <a:bodyPr vert="horz" wrap="square" lIns="0" tIns="12065" rIns="0" bIns="0" rtlCol="0">
            <a:spAutoFit/>
          </a:bodyPr>
          <a:lstStyle/>
          <a:p>
            <a:pPr marL="12700" marR="926465">
              <a:lnSpc>
                <a:spcPct val="105500"/>
              </a:lnSpc>
              <a:spcBef>
                <a:spcPts val="95"/>
              </a:spcBef>
            </a:pPr>
            <a:r>
              <a:rPr lang="en-US" dirty="0" smtClean="0">
                <a:latin typeface="Georgia" pitchFamily="18" charset="0"/>
              </a:rPr>
              <a:t>RGGU provides visa support to its students. </a:t>
            </a:r>
          </a:p>
          <a:p>
            <a:pPr marL="12700" marR="926465">
              <a:lnSpc>
                <a:spcPct val="105500"/>
              </a:lnSpc>
              <a:spcBef>
                <a:spcPts val="95"/>
              </a:spcBef>
            </a:pPr>
            <a:r>
              <a:rPr lang="en-US" dirty="0" smtClean="0">
                <a:latin typeface="Georgia" pitchFamily="18" charset="0"/>
              </a:rPr>
              <a:t>You have to provide an order for enrollment or a study contract and a paid receipt to issue a visa invitation.</a:t>
            </a:r>
            <a:endParaRPr dirty="0">
              <a:latin typeface="Georgia" pitchFamily="18" charset="0"/>
            </a:endParaRPr>
          </a:p>
          <a:p>
            <a:pPr marL="12700">
              <a:lnSpc>
                <a:spcPct val="100000"/>
              </a:lnSpc>
            </a:pPr>
            <a:endParaRPr lang="en-US" b="1" spc="45" dirty="0" smtClean="0">
              <a:latin typeface="Cambria"/>
              <a:cs typeface="Cambria"/>
            </a:endParaRPr>
          </a:p>
          <a:p>
            <a:pPr marL="12700">
              <a:lnSpc>
                <a:spcPct val="100000"/>
              </a:lnSpc>
            </a:pPr>
            <a:r>
              <a:rPr lang="en-US" b="1" dirty="0" smtClean="0"/>
              <a:t>Contacts of the Visa Department:</a:t>
            </a:r>
          </a:p>
          <a:p>
            <a:pPr marL="12700">
              <a:lnSpc>
                <a:spcPct val="100000"/>
              </a:lnSpc>
            </a:pPr>
            <a:endParaRPr lang="en-US" sz="2900" b="1" spc="100" dirty="0" smtClean="0">
              <a:solidFill>
                <a:srgbClr val="000000"/>
              </a:solidFill>
              <a:latin typeface="Cambria"/>
              <a:cs typeface="Cambria"/>
            </a:endParaRPr>
          </a:p>
          <a:p>
            <a:pPr marL="12700">
              <a:lnSpc>
                <a:spcPct val="100000"/>
              </a:lnSpc>
            </a:pPr>
            <a:r>
              <a:rPr sz="2900" b="1" spc="100" dirty="0" smtClean="0">
                <a:solidFill>
                  <a:srgbClr val="000000"/>
                </a:solidFill>
                <a:latin typeface="Cambria"/>
                <a:cs typeface="Cambria"/>
              </a:rPr>
              <a:t>Email</a:t>
            </a:r>
            <a:r>
              <a:rPr sz="2900" b="1" spc="80" dirty="0" smtClean="0">
                <a:solidFill>
                  <a:srgbClr val="000000"/>
                </a:solidFill>
                <a:latin typeface="Cambria"/>
                <a:cs typeface="Cambria"/>
              </a:rPr>
              <a:t> </a:t>
            </a:r>
            <a:r>
              <a:rPr sz="2900" b="1" spc="-95" dirty="0">
                <a:solidFill>
                  <a:srgbClr val="000000"/>
                </a:solidFill>
                <a:latin typeface="Cambria"/>
                <a:cs typeface="Cambria"/>
              </a:rPr>
              <a:t>:</a:t>
            </a:r>
            <a:r>
              <a:rPr sz="2900" b="1" spc="80" dirty="0">
                <a:solidFill>
                  <a:srgbClr val="000000"/>
                </a:solidFill>
                <a:latin typeface="Cambria"/>
                <a:cs typeface="Cambria"/>
              </a:rPr>
              <a:t> </a:t>
            </a:r>
            <a:r>
              <a:rPr sz="2900" b="1" spc="20" dirty="0">
                <a:solidFill>
                  <a:srgbClr val="000000"/>
                </a:solidFill>
                <a:latin typeface="Cambria"/>
                <a:cs typeface="Cambria"/>
                <a:hlinkClick r:id="rId3"/>
              </a:rPr>
              <a:t>welcome@rggu.ru </a:t>
            </a:r>
            <a:r>
              <a:rPr sz="2900" b="1" spc="-625" dirty="0">
                <a:solidFill>
                  <a:srgbClr val="000000"/>
                </a:solidFill>
                <a:latin typeface="Cambria"/>
                <a:cs typeface="Cambria"/>
              </a:rPr>
              <a:t> </a:t>
            </a:r>
            <a:endParaRPr lang="en-US" sz="2900" b="1" spc="-625" dirty="0" smtClean="0">
              <a:solidFill>
                <a:srgbClr val="000000"/>
              </a:solidFill>
              <a:latin typeface="Cambria"/>
              <a:cs typeface="Cambria"/>
            </a:endParaRPr>
          </a:p>
          <a:p>
            <a:pPr marL="12700">
              <a:lnSpc>
                <a:spcPct val="100000"/>
              </a:lnSpc>
            </a:pPr>
            <a:r>
              <a:rPr lang="en-US" sz="2900" b="1" spc="25" dirty="0" smtClean="0">
                <a:solidFill>
                  <a:srgbClr val="000000"/>
                </a:solidFill>
                <a:latin typeface="Cambria"/>
                <a:cs typeface="Cambria"/>
              </a:rPr>
              <a:t>Phone</a:t>
            </a:r>
            <a:r>
              <a:rPr sz="2900" b="1" spc="-95" dirty="0" smtClean="0">
                <a:solidFill>
                  <a:srgbClr val="000000"/>
                </a:solidFill>
                <a:latin typeface="Cambria"/>
                <a:cs typeface="Cambria"/>
              </a:rPr>
              <a:t>:</a:t>
            </a:r>
            <a:r>
              <a:rPr sz="2900" b="1" spc="120" dirty="0" smtClean="0">
                <a:solidFill>
                  <a:srgbClr val="000000"/>
                </a:solidFill>
                <a:latin typeface="Cambria"/>
                <a:cs typeface="Cambria"/>
              </a:rPr>
              <a:t> </a:t>
            </a:r>
            <a:r>
              <a:rPr sz="2900" b="1" spc="-195" dirty="0">
                <a:solidFill>
                  <a:srgbClr val="000000"/>
                </a:solidFill>
                <a:latin typeface="Cambria"/>
                <a:cs typeface="Cambria"/>
              </a:rPr>
              <a:t>+</a:t>
            </a:r>
            <a:r>
              <a:rPr sz="2900" b="1" spc="120" dirty="0">
                <a:solidFill>
                  <a:srgbClr val="000000"/>
                </a:solidFill>
                <a:latin typeface="Cambria"/>
                <a:cs typeface="Cambria"/>
              </a:rPr>
              <a:t> </a:t>
            </a:r>
            <a:r>
              <a:rPr sz="2900" b="1" spc="-360" dirty="0">
                <a:solidFill>
                  <a:srgbClr val="000000"/>
                </a:solidFill>
                <a:latin typeface="Cambria"/>
                <a:cs typeface="Cambria"/>
              </a:rPr>
              <a:t>7</a:t>
            </a:r>
            <a:r>
              <a:rPr sz="2900" b="1" spc="120" dirty="0">
                <a:solidFill>
                  <a:srgbClr val="000000"/>
                </a:solidFill>
                <a:latin typeface="Cambria"/>
                <a:cs typeface="Cambria"/>
              </a:rPr>
              <a:t> </a:t>
            </a:r>
            <a:r>
              <a:rPr sz="2900" b="1" spc="-335" dirty="0">
                <a:solidFill>
                  <a:srgbClr val="000000"/>
                </a:solidFill>
                <a:latin typeface="Cambria"/>
                <a:cs typeface="Cambria"/>
              </a:rPr>
              <a:t>(</a:t>
            </a:r>
            <a:r>
              <a:rPr sz="2900" b="1" spc="-140" dirty="0">
                <a:solidFill>
                  <a:srgbClr val="000000"/>
                </a:solidFill>
                <a:latin typeface="Cambria"/>
                <a:cs typeface="Cambria"/>
              </a:rPr>
              <a:t>4</a:t>
            </a:r>
            <a:r>
              <a:rPr sz="2900" b="1" spc="-55" dirty="0">
                <a:solidFill>
                  <a:srgbClr val="000000"/>
                </a:solidFill>
                <a:latin typeface="Cambria"/>
                <a:cs typeface="Cambria"/>
              </a:rPr>
              <a:t>9</a:t>
            </a:r>
            <a:r>
              <a:rPr sz="2900" b="1" spc="-160" dirty="0">
                <a:solidFill>
                  <a:srgbClr val="000000"/>
                </a:solidFill>
                <a:latin typeface="Cambria"/>
                <a:cs typeface="Cambria"/>
              </a:rPr>
              <a:t>5</a:t>
            </a:r>
            <a:r>
              <a:rPr sz="2900" b="1" spc="-330" dirty="0">
                <a:solidFill>
                  <a:srgbClr val="000000"/>
                </a:solidFill>
                <a:latin typeface="Cambria"/>
                <a:cs typeface="Cambria"/>
              </a:rPr>
              <a:t>)</a:t>
            </a:r>
            <a:r>
              <a:rPr sz="2900" b="1" spc="120" dirty="0">
                <a:solidFill>
                  <a:srgbClr val="000000"/>
                </a:solidFill>
                <a:latin typeface="Cambria"/>
                <a:cs typeface="Cambria"/>
              </a:rPr>
              <a:t> </a:t>
            </a:r>
            <a:r>
              <a:rPr sz="2900" b="1" spc="-180" dirty="0">
                <a:solidFill>
                  <a:srgbClr val="000000"/>
                </a:solidFill>
                <a:latin typeface="Cambria"/>
                <a:cs typeface="Cambria"/>
              </a:rPr>
              <a:t>2</a:t>
            </a:r>
            <a:r>
              <a:rPr sz="2900" b="1" spc="-160" dirty="0">
                <a:solidFill>
                  <a:srgbClr val="000000"/>
                </a:solidFill>
                <a:latin typeface="Cambria"/>
                <a:cs typeface="Cambria"/>
              </a:rPr>
              <a:t>5</a:t>
            </a:r>
            <a:r>
              <a:rPr sz="2900" b="1" spc="120" dirty="0">
                <a:solidFill>
                  <a:srgbClr val="000000"/>
                </a:solidFill>
                <a:latin typeface="Cambria"/>
                <a:cs typeface="Cambria"/>
              </a:rPr>
              <a:t>0</a:t>
            </a:r>
            <a:r>
              <a:rPr sz="2900" b="1" spc="380" dirty="0">
                <a:solidFill>
                  <a:srgbClr val="000000"/>
                </a:solidFill>
                <a:latin typeface="Cambria"/>
                <a:cs typeface="Cambria"/>
              </a:rPr>
              <a:t>-</a:t>
            </a:r>
            <a:r>
              <a:rPr sz="2900" b="1" spc="-60" dirty="0">
                <a:solidFill>
                  <a:srgbClr val="000000"/>
                </a:solidFill>
                <a:latin typeface="Cambria"/>
                <a:cs typeface="Cambria"/>
              </a:rPr>
              <a:t>6</a:t>
            </a:r>
            <a:r>
              <a:rPr sz="2900" b="1" spc="-100" dirty="0">
                <a:solidFill>
                  <a:srgbClr val="000000"/>
                </a:solidFill>
                <a:latin typeface="Cambria"/>
                <a:cs typeface="Cambria"/>
              </a:rPr>
              <a:t>3</a:t>
            </a:r>
            <a:r>
              <a:rPr sz="2900" b="1" spc="380" dirty="0">
                <a:solidFill>
                  <a:srgbClr val="000000"/>
                </a:solidFill>
                <a:latin typeface="Cambria"/>
                <a:cs typeface="Cambria"/>
              </a:rPr>
              <a:t>-</a:t>
            </a:r>
            <a:r>
              <a:rPr sz="2900" b="1" spc="-160" dirty="0">
                <a:solidFill>
                  <a:srgbClr val="000000"/>
                </a:solidFill>
                <a:latin typeface="Cambria"/>
                <a:cs typeface="Cambria"/>
              </a:rPr>
              <a:t>5</a:t>
            </a:r>
            <a:r>
              <a:rPr sz="2900" b="1" spc="-135" dirty="0">
                <a:solidFill>
                  <a:srgbClr val="000000"/>
                </a:solidFill>
                <a:latin typeface="Cambria"/>
                <a:cs typeface="Cambria"/>
              </a:rPr>
              <a:t>4</a:t>
            </a:r>
            <a:endParaRPr sz="2900" dirty="0">
              <a:latin typeface="Cambria"/>
              <a:cs typeface="Cambria"/>
            </a:endParaRPr>
          </a:p>
        </p:txBody>
      </p:sp>
      <p:sp>
        <p:nvSpPr>
          <p:cNvPr id="9" name="object 9"/>
          <p:cNvSpPr txBox="1">
            <a:spLocks noGrp="1"/>
          </p:cNvSpPr>
          <p:nvPr>
            <p:ph sz="half" idx="2"/>
          </p:nvPr>
        </p:nvSpPr>
        <p:spPr>
          <a:xfrm>
            <a:off x="1016000" y="2878418"/>
            <a:ext cx="7897495" cy="4524059"/>
          </a:xfrm>
          <a:prstGeom prst="rect">
            <a:avLst/>
          </a:prstGeom>
        </p:spPr>
        <p:txBody>
          <a:bodyPr vert="horz" wrap="square" lIns="0" tIns="12065" rIns="0" bIns="0" rtlCol="0">
            <a:spAutoFit/>
          </a:bodyPr>
          <a:lstStyle/>
          <a:p>
            <a:pPr marL="12700" marR="167640">
              <a:lnSpc>
                <a:spcPct val="105500"/>
              </a:lnSpc>
              <a:spcBef>
                <a:spcPts val="95"/>
              </a:spcBef>
            </a:pPr>
            <a:r>
              <a:rPr lang="en-US" dirty="0" smtClean="0"/>
              <a:t>Foreign students who come to study at RGGU are required to make a medical insurance policy valid on the territory of the Russian Federation. </a:t>
            </a:r>
          </a:p>
          <a:p>
            <a:pPr marL="12700" marR="167640">
              <a:lnSpc>
                <a:spcPct val="105500"/>
              </a:lnSpc>
              <a:spcBef>
                <a:spcPts val="95"/>
              </a:spcBef>
            </a:pPr>
            <a:r>
              <a:rPr lang="en-US" dirty="0" smtClean="0"/>
              <a:t>The necessary information on insurance issues can be obtained here</a:t>
            </a:r>
            <a:r>
              <a:rPr spc="45" dirty="0" smtClean="0"/>
              <a:t>:</a:t>
            </a:r>
            <a:endParaRPr spc="45" dirty="0"/>
          </a:p>
          <a:p>
            <a:pPr marL="12700">
              <a:lnSpc>
                <a:spcPct val="100000"/>
              </a:lnSpc>
              <a:spcBef>
                <a:spcPts val="3250"/>
              </a:spcBef>
            </a:pPr>
            <a:r>
              <a:rPr sz="2900" b="1" spc="70" dirty="0" smtClean="0">
                <a:latin typeface="Cambria"/>
                <a:cs typeface="Cambria"/>
              </a:rPr>
              <a:t>Email</a:t>
            </a:r>
            <a:r>
              <a:rPr sz="2900" b="1" spc="70" dirty="0">
                <a:latin typeface="Cambria"/>
                <a:cs typeface="Cambria"/>
              </a:rPr>
              <a:t>:</a:t>
            </a:r>
            <a:r>
              <a:rPr sz="2900" b="1" spc="85" dirty="0">
                <a:latin typeface="Cambria"/>
                <a:cs typeface="Cambria"/>
              </a:rPr>
              <a:t> </a:t>
            </a:r>
            <a:r>
              <a:rPr sz="2900" spc="30" dirty="0">
                <a:hlinkClick r:id="rId4"/>
              </a:rPr>
              <a:t>inter@rggu.ru</a:t>
            </a:r>
            <a:endParaRPr sz="2900" dirty="0">
              <a:latin typeface="Cambria"/>
              <a:cs typeface="Cambria"/>
            </a:endParaRPr>
          </a:p>
          <a:p>
            <a:pPr marL="12700">
              <a:lnSpc>
                <a:spcPct val="100000"/>
              </a:lnSpc>
              <a:spcBef>
                <a:spcPts val="495"/>
              </a:spcBef>
            </a:pPr>
            <a:r>
              <a:rPr lang="en-US" sz="2900" b="1" spc="25" dirty="0" smtClean="0">
                <a:solidFill>
                  <a:schemeClr val="bg1"/>
                </a:solidFill>
                <a:latin typeface="Cambria"/>
                <a:cs typeface="Cambria"/>
              </a:rPr>
              <a:t>Phone</a:t>
            </a:r>
            <a:r>
              <a:rPr lang="en-US" sz="2900" b="1" spc="25" dirty="0" smtClean="0">
                <a:solidFill>
                  <a:srgbClr val="000000"/>
                </a:solidFill>
                <a:latin typeface="Cambria"/>
                <a:cs typeface="Cambria"/>
              </a:rPr>
              <a:t> </a:t>
            </a:r>
            <a:r>
              <a:rPr sz="2900" b="1" spc="-95" dirty="0" smtClean="0">
                <a:latin typeface="Cambria"/>
                <a:cs typeface="Cambria"/>
              </a:rPr>
              <a:t>:</a:t>
            </a:r>
            <a:r>
              <a:rPr sz="2900" b="1" spc="120" dirty="0" smtClean="0">
                <a:latin typeface="Cambria"/>
                <a:cs typeface="Cambria"/>
              </a:rPr>
              <a:t> </a:t>
            </a:r>
            <a:r>
              <a:rPr sz="2900" spc="-375" dirty="0"/>
              <a:t>+</a:t>
            </a:r>
            <a:r>
              <a:rPr sz="2900" spc="60" dirty="0"/>
              <a:t> </a:t>
            </a:r>
            <a:r>
              <a:rPr sz="2900" spc="-120" dirty="0"/>
              <a:t>7</a:t>
            </a:r>
            <a:r>
              <a:rPr sz="2900" spc="60" dirty="0"/>
              <a:t> </a:t>
            </a:r>
            <a:r>
              <a:rPr sz="2900" spc="-210" dirty="0"/>
              <a:t>(</a:t>
            </a:r>
            <a:r>
              <a:rPr sz="2900" spc="-75" dirty="0"/>
              <a:t>4</a:t>
            </a:r>
            <a:r>
              <a:rPr sz="2900" spc="30" dirty="0"/>
              <a:t>9</a:t>
            </a:r>
            <a:r>
              <a:rPr sz="2900" spc="40" dirty="0"/>
              <a:t>5</a:t>
            </a:r>
            <a:r>
              <a:rPr sz="2900" spc="-204" dirty="0"/>
              <a:t>)</a:t>
            </a:r>
            <a:r>
              <a:rPr sz="2900" spc="60" dirty="0"/>
              <a:t> </a:t>
            </a:r>
            <a:r>
              <a:rPr sz="2900" spc="-70" dirty="0"/>
              <a:t>2</a:t>
            </a:r>
            <a:r>
              <a:rPr sz="2900" spc="40" dirty="0"/>
              <a:t>5</a:t>
            </a:r>
            <a:r>
              <a:rPr sz="2900" spc="15" dirty="0"/>
              <a:t>0</a:t>
            </a:r>
            <a:r>
              <a:rPr sz="2900" spc="325" dirty="0"/>
              <a:t>-</a:t>
            </a:r>
            <a:r>
              <a:rPr sz="2900" spc="30" dirty="0"/>
              <a:t>6</a:t>
            </a:r>
            <a:r>
              <a:rPr sz="2900" spc="40" dirty="0"/>
              <a:t>5</a:t>
            </a:r>
            <a:r>
              <a:rPr sz="2900" spc="325" dirty="0"/>
              <a:t>-</a:t>
            </a:r>
            <a:r>
              <a:rPr sz="2900" spc="-195" dirty="0"/>
              <a:t>1</a:t>
            </a:r>
            <a:r>
              <a:rPr sz="2900" spc="-70" dirty="0"/>
              <a:t>4</a:t>
            </a:r>
            <a:endParaRPr sz="2900" dirty="0">
              <a:latin typeface="Cambria"/>
              <a:cs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215516"/>
            <a:ext cx="18288000" cy="8071484"/>
          </a:xfrm>
          <a:custGeom>
            <a:avLst/>
            <a:gdLst/>
            <a:ahLst/>
            <a:cxnLst/>
            <a:rect l="l" t="t" r="r" b="b"/>
            <a:pathLst>
              <a:path w="18288000" h="8071484">
                <a:moveTo>
                  <a:pt x="0" y="8070865"/>
                </a:moveTo>
                <a:lnTo>
                  <a:pt x="18287998" y="8070865"/>
                </a:lnTo>
                <a:lnTo>
                  <a:pt x="18287998" y="0"/>
                </a:lnTo>
                <a:lnTo>
                  <a:pt x="0" y="0"/>
                </a:lnTo>
                <a:lnTo>
                  <a:pt x="0" y="8070865"/>
                </a:lnTo>
                <a:close/>
              </a:path>
            </a:pathLst>
          </a:custGeom>
          <a:solidFill>
            <a:srgbClr val="ECECEC"/>
          </a:solidFill>
        </p:spPr>
        <p:txBody>
          <a:bodyPr wrap="square" lIns="0" tIns="0" rIns="0" bIns="0" rtlCol="0"/>
          <a:lstStyle/>
          <a:p>
            <a:endParaRPr/>
          </a:p>
        </p:txBody>
      </p:sp>
      <p:grpSp>
        <p:nvGrpSpPr>
          <p:cNvPr id="3" name="object 3"/>
          <p:cNvGrpSpPr/>
          <p:nvPr/>
        </p:nvGrpSpPr>
        <p:grpSpPr>
          <a:xfrm>
            <a:off x="245" y="0"/>
            <a:ext cx="18288000" cy="10283190"/>
            <a:chOff x="245" y="0"/>
            <a:chExt cx="18288000" cy="10283190"/>
          </a:xfrm>
        </p:grpSpPr>
        <p:sp>
          <p:nvSpPr>
            <p:cNvPr id="4" name="object 4"/>
            <p:cNvSpPr/>
            <p:nvPr/>
          </p:nvSpPr>
          <p:spPr>
            <a:xfrm>
              <a:off x="245" y="0"/>
              <a:ext cx="18288000" cy="2216150"/>
            </a:xfrm>
            <a:custGeom>
              <a:avLst/>
              <a:gdLst/>
              <a:ahLst/>
              <a:cxnLst/>
              <a:rect l="l" t="t" r="r" b="b"/>
              <a:pathLst>
                <a:path w="18288000" h="2216150">
                  <a:moveTo>
                    <a:pt x="18287506" y="2216134"/>
                  </a:moveTo>
                  <a:lnTo>
                    <a:pt x="0" y="2216134"/>
                  </a:lnTo>
                  <a:lnTo>
                    <a:pt x="0" y="0"/>
                  </a:lnTo>
                  <a:lnTo>
                    <a:pt x="18287506" y="0"/>
                  </a:lnTo>
                  <a:lnTo>
                    <a:pt x="18287506" y="2216134"/>
                  </a:lnTo>
                  <a:close/>
                </a:path>
              </a:pathLst>
            </a:custGeom>
            <a:solidFill>
              <a:srgbClr val="005CA2"/>
            </a:solidFill>
          </p:spPr>
          <p:txBody>
            <a:bodyPr wrap="square" lIns="0" tIns="0" rIns="0" bIns="0" rtlCol="0"/>
            <a:lstStyle/>
            <a:p>
              <a:endParaRPr/>
            </a:p>
          </p:txBody>
        </p:sp>
        <p:pic>
          <p:nvPicPr>
            <p:cNvPr id="5" name="object 5"/>
            <p:cNvPicPr/>
            <p:nvPr/>
          </p:nvPicPr>
          <p:blipFill>
            <a:blip r:embed="rId2" cstate="print"/>
            <a:stretch>
              <a:fillRect/>
            </a:stretch>
          </p:blipFill>
          <p:spPr>
            <a:xfrm>
              <a:off x="11084454" y="2215193"/>
              <a:ext cx="7200899" cy="8067674"/>
            </a:xfrm>
            <a:prstGeom prst="rect">
              <a:avLst/>
            </a:prstGeom>
          </p:spPr>
        </p:pic>
        <p:pic>
          <p:nvPicPr>
            <p:cNvPr id="6" name="object 6"/>
            <p:cNvPicPr/>
            <p:nvPr/>
          </p:nvPicPr>
          <p:blipFill>
            <a:blip r:embed="rId3" cstate="print"/>
            <a:stretch>
              <a:fillRect/>
            </a:stretch>
          </p:blipFill>
          <p:spPr>
            <a:xfrm>
              <a:off x="16145559" y="262949"/>
              <a:ext cx="1847849" cy="1781174"/>
            </a:xfrm>
            <a:prstGeom prst="rect">
              <a:avLst/>
            </a:prstGeom>
          </p:spPr>
        </p:pic>
      </p:grpSp>
      <p:sp>
        <p:nvSpPr>
          <p:cNvPr id="7" name="object 7"/>
          <p:cNvSpPr txBox="1"/>
          <p:nvPr/>
        </p:nvSpPr>
        <p:spPr>
          <a:xfrm>
            <a:off x="538453" y="5926234"/>
            <a:ext cx="10054590" cy="2111797"/>
          </a:xfrm>
          <a:prstGeom prst="rect">
            <a:avLst/>
          </a:prstGeom>
        </p:spPr>
        <p:txBody>
          <a:bodyPr vert="horz" wrap="square" lIns="0" tIns="93345" rIns="0" bIns="0" rtlCol="0">
            <a:spAutoFit/>
          </a:bodyPr>
          <a:lstStyle/>
          <a:p>
            <a:pPr marL="12700">
              <a:lnSpc>
                <a:spcPct val="100000"/>
              </a:lnSpc>
              <a:spcBef>
                <a:spcPts val="735"/>
              </a:spcBef>
            </a:pPr>
            <a:r>
              <a:rPr lang="en-US" sz="3200" b="1" dirty="0" smtClean="0">
                <a:latin typeface="Cambria" pitchFamily="18" charset="0"/>
              </a:rPr>
              <a:t>Extracurricular activities</a:t>
            </a:r>
            <a:r>
              <a:rPr sz="3100" b="1" spc="65" dirty="0" smtClean="0">
                <a:solidFill>
                  <a:srgbClr val="3F4041"/>
                </a:solidFill>
                <a:latin typeface="Cambria" pitchFamily="18" charset="0"/>
                <a:cs typeface="Cambria"/>
              </a:rPr>
              <a:t>:</a:t>
            </a:r>
            <a:endParaRPr sz="3100" dirty="0">
              <a:latin typeface="Cambria" pitchFamily="18" charset="0"/>
              <a:cs typeface="Cambria"/>
            </a:endParaRPr>
          </a:p>
          <a:p>
            <a:pPr marL="12700" marR="5080">
              <a:lnSpc>
                <a:spcPct val="116100"/>
              </a:lnSpc>
              <a:spcBef>
                <a:spcPts val="65"/>
              </a:spcBef>
            </a:pPr>
            <a:r>
              <a:rPr lang="en-US" sz="2800" dirty="0" smtClean="0">
                <a:solidFill>
                  <a:schemeClr val="tx1">
                    <a:lumMod val="65000"/>
                    <a:lumOff val="35000"/>
                  </a:schemeClr>
                </a:solidFill>
                <a:latin typeface="Georgia" pitchFamily="18" charset="0"/>
              </a:rPr>
              <a:t>There is an active extracurricular activity at the RGGU</a:t>
            </a:r>
            <a:r>
              <a:rPr sz="2800" spc="85" dirty="0" smtClean="0">
                <a:solidFill>
                  <a:schemeClr val="tx1">
                    <a:lumMod val="65000"/>
                    <a:lumOff val="35000"/>
                  </a:schemeClr>
                </a:solidFill>
                <a:latin typeface="Georgia" pitchFamily="18" charset="0"/>
                <a:cs typeface="Georgia"/>
              </a:rPr>
              <a:t>. </a:t>
            </a:r>
            <a:endParaRPr lang="en-US" sz="2800" spc="85" dirty="0" smtClean="0">
              <a:solidFill>
                <a:schemeClr val="tx1">
                  <a:lumMod val="65000"/>
                  <a:lumOff val="35000"/>
                </a:schemeClr>
              </a:solidFill>
              <a:latin typeface="Georgia" pitchFamily="18" charset="0"/>
              <a:cs typeface="Georgia"/>
            </a:endParaRPr>
          </a:p>
          <a:p>
            <a:pPr marL="12700" marR="5080">
              <a:lnSpc>
                <a:spcPct val="116100"/>
              </a:lnSpc>
              <a:spcBef>
                <a:spcPts val="65"/>
              </a:spcBef>
            </a:pPr>
            <a:r>
              <a:rPr lang="en-US" sz="2800" dirty="0" smtClean="0">
                <a:solidFill>
                  <a:schemeClr val="tx1">
                    <a:lumMod val="65000"/>
                    <a:lumOff val="35000"/>
                  </a:schemeClr>
                </a:solidFill>
                <a:latin typeface="Georgia" pitchFamily="18" charset="0"/>
              </a:rPr>
              <a:t>More detailed: </a:t>
            </a:r>
            <a:r>
              <a:rPr sz="2800" spc="155" dirty="0" smtClean="0">
                <a:solidFill>
                  <a:srgbClr val="3F4041"/>
                </a:solidFill>
                <a:latin typeface="Georgia"/>
                <a:cs typeface="Georgia"/>
              </a:rPr>
              <a:t>https</a:t>
            </a:r>
            <a:r>
              <a:rPr sz="2800" spc="155" dirty="0">
                <a:solidFill>
                  <a:srgbClr val="3F4041"/>
                </a:solidFill>
                <a:latin typeface="Georgia"/>
                <a:cs typeface="Georgia"/>
              </a:rPr>
              <a:t>://</a:t>
            </a:r>
            <a:r>
              <a:rPr sz="2800" spc="155" dirty="0">
                <a:solidFill>
                  <a:srgbClr val="3F4041"/>
                </a:solidFill>
                <a:latin typeface="Georgia"/>
                <a:cs typeface="Georgia"/>
                <a:hlinkClick r:id="rId4"/>
              </a:rPr>
              <a:t>www.rsuh.ru/student/our-activities/</a:t>
            </a:r>
            <a:endParaRPr sz="2800" dirty="0">
              <a:latin typeface="Georgia"/>
              <a:cs typeface="Georgia"/>
            </a:endParaRPr>
          </a:p>
        </p:txBody>
      </p:sp>
      <p:sp>
        <p:nvSpPr>
          <p:cNvPr id="8" name="object 8"/>
          <p:cNvSpPr txBox="1">
            <a:spLocks noGrp="1"/>
          </p:cNvSpPr>
          <p:nvPr>
            <p:ph type="title"/>
          </p:nvPr>
        </p:nvSpPr>
        <p:spPr>
          <a:xfrm>
            <a:off x="538453" y="4352959"/>
            <a:ext cx="9519947" cy="1452962"/>
          </a:xfrm>
          <a:prstGeom prst="rect">
            <a:avLst/>
          </a:prstGeom>
        </p:spPr>
        <p:txBody>
          <a:bodyPr vert="horz" wrap="square" lIns="0" tIns="97790" rIns="0" bIns="0" rtlCol="0">
            <a:spAutoFit/>
          </a:bodyPr>
          <a:lstStyle/>
          <a:p>
            <a:pPr marL="12700">
              <a:lnSpc>
                <a:spcPct val="100000"/>
              </a:lnSpc>
              <a:spcBef>
                <a:spcPts val="770"/>
              </a:spcBef>
            </a:pPr>
            <a:r>
              <a:rPr lang="en-US" sz="3200" dirty="0" smtClean="0">
                <a:solidFill>
                  <a:schemeClr val="tx1"/>
                </a:solidFill>
              </a:rPr>
              <a:t>Dormitory</a:t>
            </a:r>
            <a:r>
              <a:rPr lang="ru-RU" sz="3200" dirty="0" smtClean="0">
                <a:solidFill>
                  <a:schemeClr val="tx1"/>
                </a:solidFill>
              </a:rPr>
              <a:t>:</a:t>
            </a:r>
            <a:r>
              <a:rPr lang="en-US" sz="3200" b="0" u="sng" dirty="0" smtClean="0"/>
              <a:t/>
            </a:r>
            <a:br>
              <a:rPr lang="en-US" sz="3200" b="0" u="sng" dirty="0" smtClean="0"/>
            </a:br>
            <a:r>
              <a:rPr lang="en-US" sz="2800" b="0" dirty="0" smtClean="0"/>
              <a:t>Website of the RGGU dormitory </a:t>
            </a:r>
            <a:r>
              <a:rPr sz="2800" b="0" spc="-90" dirty="0" smtClean="0">
                <a:latin typeface="Georgia"/>
                <a:cs typeface="Georgia"/>
              </a:rPr>
              <a:t>:</a:t>
            </a:r>
            <a:r>
              <a:rPr sz="2800" b="0" spc="55" dirty="0" smtClean="0">
                <a:latin typeface="Georgia"/>
                <a:cs typeface="Georgia"/>
              </a:rPr>
              <a:t> </a:t>
            </a:r>
            <a:r>
              <a:rPr sz="2800" b="0" spc="165" dirty="0">
                <a:latin typeface="Georgia"/>
                <a:cs typeface="Georgia"/>
              </a:rPr>
              <a:t>https://</a:t>
            </a:r>
            <a:r>
              <a:rPr sz="2800" b="0" spc="165" dirty="0">
                <a:latin typeface="Georgia"/>
                <a:cs typeface="Georgia"/>
                <a:hlinkClick r:id="rId5"/>
              </a:rPr>
              <a:t>www.rsuh.ru/hostel/</a:t>
            </a:r>
            <a:endParaRPr sz="2800" dirty="0">
              <a:latin typeface="Georgia"/>
              <a:cs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5460" cy="10287000"/>
            <a:chOff x="0" y="0"/>
            <a:chExt cx="18285460" cy="10287000"/>
          </a:xfrm>
        </p:grpSpPr>
        <p:pic>
          <p:nvPicPr>
            <p:cNvPr id="3" name="object 3"/>
            <p:cNvPicPr/>
            <p:nvPr/>
          </p:nvPicPr>
          <p:blipFill>
            <a:blip r:embed="rId2" cstate="print"/>
            <a:stretch>
              <a:fillRect/>
            </a:stretch>
          </p:blipFill>
          <p:spPr>
            <a:xfrm>
              <a:off x="8674168" y="0"/>
              <a:ext cx="9610724" cy="10286999"/>
            </a:xfrm>
            <a:prstGeom prst="rect">
              <a:avLst/>
            </a:prstGeom>
          </p:spPr>
        </p:pic>
        <p:sp>
          <p:nvSpPr>
            <p:cNvPr id="4" name="object 4"/>
            <p:cNvSpPr/>
            <p:nvPr/>
          </p:nvSpPr>
          <p:spPr>
            <a:xfrm>
              <a:off x="0" y="0"/>
              <a:ext cx="8680450" cy="2286000"/>
            </a:xfrm>
            <a:custGeom>
              <a:avLst/>
              <a:gdLst/>
              <a:ahLst/>
              <a:cxnLst/>
              <a:rect l="l" t="t" r="r" b="b"/>
              <a:pathLst>
                <a:path w="8680450" h="2286000">
                  <a:moveTo>
                    <a:pt x="8680449" y="2286000"/>
                  </a:moveTo>
                  <a:lnTo>
                    <a:pt x="0" y="2286000"/>
                  </a:lnTo>
                  <a:lnTo>
                    <a:pt x="0" y="0"/>
                  </a:lnTo>
                  <a:lnTo>
                    <a:pt x="8680449" y="0"/>
                  </a:lnTo>
                  <a:lnTo>
                    <a:pt x="8680449" y="2286000"/>
                  </a:lnTo>
                  <a:close/>
                </a:path>
              </a:pathLst>
            </a:custGeom>
            <a:solidFill>
              <a:srgbClr val="005CA2"/>
            </a:solidFill>
          </p:spPr>
          <p:txBody>
            <a:bodyPr wrap="square" lIns="0" tIns="0" rIns="0" bIns="0" rtlCol="0"/>
            <a:lstStyle/>
            <a:p>
              <a:endParaRPr/>
            </a:p>
          </p:txBody>
        </p:sp>
      </p:grpSp>
      <p:sp>
        <p:nvSpPr>
          <p:cNvPr id="5" name="object 5"/>
          <p:cNvSpPr txBox="1"/>
          <p:nvPr/>
        </p:nvSpPr>
        <p:spPr>
          <a:xfrm>
            <a:off x="702842" y="2531251"/>
            <a:ext cx="7195184" cy="6398545"/>
          </a:xfrm>
          <a:prstGeom prst="rect">
            <a:avLst/>
          </a:prstGeom>
        </p:spPr>
        <p:txBody>
          <a:bodyPr vert="horz" wrap="square" lIns="0" tIns="61594" rIns="0" bIns="0" rtlCol="0">
            <a:spAutoFit/>
          </a:bodyPr>
          <a:lstStyle/>
          <a:p>
            <a:pPr marL="12700">
              <a:lnSpc>
                <a:spcPct val="100000"/>
              </a:lnSpc>
              <a:spcBef>
                <a:spcPts val="484"/>
              </a:spcBef>
            </a:pPr>
            <a:r>
              <a:rPr lang="en-US" sz="2300" b="1" spc="55" dirty="0" smtClean="0">
                <a:solidFill>
                  <a:srgbClr val="3F4041"/>
                </a:solidFill>
                <a:latin typeface="Cambria"/>
                <a:cs typeface="Cambria"/>
              </a:rPr>
              <a:t>Admissions Committee for foreigners</a:t>
            </a:r>
            <a:r>
              <a:rPr sz="2300" b="1" spc="55" dirty="0" smtClean="0">
                <a:solidFill>
                  <a:srgbClr val="3F4041"/>
                </a:solidFill>
                <a:latin typeface="Cambria"/>
                <a:cs typeface="Cambria"/>
              </a:rPr>
              <a:t>:</a:t>
            </a:r>
            <a:endParaRPr sz="2300" b="1" dirty="0" smtClean="0">
              <a:latin typeface="Cambria"/>
              <a:cs typeface="Cambria"/>
            </a:endParaRPr>
          </a:p>
          <a:p>
            <a:pPr marL="12700">
              <a:lnSpc>
                <a:spcPct val="100000"/>
              </a:lnSpc>
              <a:spcBef>
                <a:spcPts val="390"/>
              </a:spcBef>
            </a:pPr>
            <a:r>
              <a:rPr sz="2300" spc="-300" dirty="0" smtClean="0">
                <a:solidFill>
                  <a:srgbClr val="3F4041"/>
                </a:solidFill>
                <a:latin typeface="Georgia"/>
                <a:cs typeface="Georgia"/>
              </a:rPr>
              <a:t>+</a:t>
            </a:r>
            <a:r>
              <a:rPr sz="2300" spc="-95" dirty="0">
                <a:solidFill>
                  <a:srgbClr val="3F4041"/>
                </a:solidFill>
                <a:latin typeface="Georgia"/>
                <a:cs typeface="Georgia"/>
              </a:rPr>
              <a:t>7</a:t>
            </a:r>
            <a:r>
              <a:rPr sz="2300" spc="50" dirty="0">
                <a:solidFill>
                  <a:srgbClr val="3F4041"/>
                </a:solidFill>
                <a:latin typeface="Georgia"/>
                <a:cs typeface="Georgia"/>
              </a:rPr>
              <a:t> </a:t>
            </a:r>
            <a:r>
              <a:rPr sz="2300" spc="-165" dirty="0">
                <a:solidFill>
                  <a:srgbClr val="3F4041"/>
                </a:solidFill>
                <a:latin typeface="Georgia"/>
                <a:cs typeface="Georgia"/>
              </a:rPr>
              <a:t>(</a:t>
            </a:r>
            <a:r>
              <a:rPr sz="2300" spc="-55" dirty="0">
                <a:solidFill>
                  <a:srgbClr val="3F4041"/>
                </a:solidFill>
                <a:latin typeface="Georgia"/>
                <a:cs typeface="Georgia"/>
              </a:rPr>
              <a:t>4</a:t>
            </a:r>
            <a:r>
              <a:rPr sz="2300" spc="25" dirty="0">
                <a:solidFill>
                  <a:srgbClr val="3F4041"/>
                </a:solidFill>
                <a:latin typeface="Georgia"/>
                <a:cs typeface="Georgia"/>
              </a:rPr>
              <a:t>9</a:t>
            </a:r>
            <a:r>
              <a:rPr sz="2300" spc="35" dirty="0">
                <a:solidFill>
                  <a:srgbClr val="3F4041"/>
                </a:solidFill>
                <a:latin typeface="Georgia"/>
                <a:cs typeface="Georgia"/>
              </a:rPr>
              <a:t>5</a:t>
            </a:r>
            <a:r>
              <a:rPr sz="2300" spc="-160" dirty="0">
                <a:solidFill>
                  <a:srgbClr val="3F4041"/>
                </a:solidFill>
                <a:latin typeface="Georgia"/>
                <a:cs typeface="Georgia"/>
              </a:rPr>
              <a:t>)</a:t>
            </a:r>
            <a:r>
              <a:rPr sz="2300" spc="50" dirty="0">
                <a:solidFill>
                  <a:srgbClr val="3F4041"/>
                </a:solidFill>
                <a:latin typeface="Georgia"/>
                <a:cs typeface="Georgia"/>
              </a:rPr>
              <a:t> </a:t>
            </a:r>
            <a:r>
              <a:rPr sz="2300" spc="-55" dirty="0">
                <a:solidFill>
                  <a:srgbClr val="3F4041"/>
                </a:solidFill>
                <a:latin typeface="Georgia"/>
                <a:cs typeface="Georgia"/>
              </a:rPr>
              <a:t>2</a:t>
            </a:r>
            <a:r>
              <a:rPr sz="2300" spc="35" dirty="0">
                <a:solidFill>
                  <a:srgbClr val="3F4041"/>
                </a:solidFill>
                <a:latin typeface="Georgia"/>
                <a:cs typeface="Georgia"/>
              </a:rPr>
              <a:t>5</a:t>
            </a:r>
            <a:r>
              <a:rPr sz="2300" spc="15" dirty="0">
                <a:solidFill>
                  <a:srgbClr val="3F4041"/>
                </a:solidFill>
                <a:latin typeface="Georgia"/>
                <a:cs typeface="Georgia"/>
              </a:rPr>
              <a:t>0</a:t>
            </a:r>
            <a:r>
              <a:rPr sz="2300" spc="260" dirty="0">
                <a:solidFill>
                  <a:srgbClr val="3F4041"/>
                </a:solidFill>
                <a:latin typeface="Georgia"/>
                <a:cs typeface="Georgia"/>
              </a:rPr>
              <a:t>-</a:t>
            </a:r>
            <a:r>
              <a:rPr sz="2300" spc="25" dirty="0">
                <a:solidFill>
                  <a:srgbClr val="3F4041"/>
                </a:solidFill>
                <a:latin typeface="Georgia"/>
                <a:cs typeface="Georgia"/>
              </a:rPr>
              <a:t>6</a:t>
            </a:r>
            <a:r>
              <a:rPr sz="2300" spc="35" dirty="0">
                <a:solidFill>
                  <a:srgbClr val="3F4041"/>
                </a:solidFill>
                <a:latin typeface="Georgia"/>
                <a:cs typeface="Georgia"/>
              </a:rPr>
              <a:t>5</a:t>
            </a:r>
            <a:r>
              <a:rPr sz="2300" spc="260" dirty="0">
                <a:solidFill>
                  <a:srgbClr val="3F4041"/>
                </a:solidFill>
                <a:latin typeface="Georgia"/>
                <a:cs typeface="Georgia"/>
              </a:rPr>
              <a:t>-</a:t>
            </a:r>
            <a:r>
              <a:rPr sz="2300" spc="-155" dirty="0">
                <a:solidFill>
                  <a:srgbClr val="3F4041"/>
                </a:solidFill>
                <a:latin typeface="Georgia"/>
                <a:cs typeface="Georgia"/>
              </a:rPr>
              <a:t>1</a:t>
            </a:r>
            <a:r>
              <a:rPr sz="2300" spc="-55" dirty="0">
                <a:solidFill>
                  <a:srgbClr val="3F4041"/>
                </a:solidFill>
                <a:latin typeface="Georgia"/>
                <a:cs typeface="Georgia"/>
              </a:rPr>
              <a:t>4</a:t>
            </a:r>
            <a:r>
              <a:rPr sz="2300" spc="-40" dirty="0">
                <a:solidFill>
                  <a:srgbClr val="3F4041"/>
                </a:solidFill>
                <a:latin typeface="Georgia"/>
                <a:cs typeface="Georgia"/>
              </a:rPr>
              <a:t>,</a:t>
            </a:r>
            <a:r>
              <a:rPr sz="2300" spc="50" dirty="0">
                <a:solidFill>
                  <a:srgbClr val="3F4041"/>
                </a:solidFill>
                <a:latin typeface="Georgia"/>
                <a:cs typeface="Georgia"/>
              </a:rPr>
              <a:t> </a:t>
            </a:r>
            <a:r>
              <a:rPr sz="2300" spc="-55" dirty="0">
                <a:solidFill>
                  <a:srgbClr val="3F4041"/>
                </a:solidFill>
                <a:latin typeface="Georgia"/>
                <a:cs typeface="Georgia"/>
              </a:rPr>
              <a:t>2</a:t>
            </a:r>
            <a:r>
              <a:rPr sz="2300" spc="35" dirty="0">
                <a:solidFill>
                  <a:srgbClr val="3F4041"/>
                </a:solidFill>
                <a:latin typeface="Georgia"/>
                <a:cs typeface="Georgia"/>
              </a:rPr>
              <a:t>5</a:t>
            </a:r>
            <a:r>
              <a:rPr sz="2300" spc="15" dirty="0">
                <a:solidFill>
                  <a:srgbClr val="3F4041"/>
                </a:solidFill>
                <a:latin typeface="Georgia"/>
                <a:cs typeface="Georgia"/>
              </a:rPr>
              <a:t>0</a:t>
            </a:r>
            <a:r>
              <a:rPr sz="2300" spc="260" dirty="0">
                <a:solidFill>
                  <a:srgbClr val="3F4041"/>
                </a:solidFill>
                <a:latin typeface="Georgia"/>
                <a:cs typeface="Georgia"/>
              </a:rPr>
              <a:t>-</a:t>
            </a:r>
            <a:r>
              <a:rPr sz="2300" spc="25" dirty="0">
                <a:solidFill>
                  <a:srgbClr val="3F4041"/>
                </a:solidFill>
                <a:latin typeface="Georgia"/>
                <a:cs typeface="Georgia"/>
              </a:rPr>
              <a:t>6</a:t>
            </a:r>
            <a:r>
              <a:rPr sz="2300" spc="-155" dirty="0">
                <a:solidFill>
                  <a:srgbClr val="3F4041"/>
                </a:solidFill>
                <a:latin typeface="Georgia"/>
                <a:cs typeface="Georgia"/>
              </a:rPr>
              <a:t>1</a:t>
            </a:r>
            <a:r>
              <a:rPr sz="2300" spc="260" dirty="0">
                <a:solidFill>
                  <a:srgbClr val="3F4041"/>
                </a:solidFill>
                <a:latin typeface="Georgia"/>
                <a:cs typeface="Georgia"/>
              </a:rPr>
              <a:t>-</a:t>
            </a:r>
            <a:r>
              <a:rPr sz="2300" spc="-80" dirty="0">
                <a:solidFill>
                  <a:srgbClr val="3F4041"/>
                </a:solidFill>
                <a:latin typeface="Georgia"/>
                <a:cs typeface="Georgia"/>
              </a:rPr>
              <a:t>8</a:t>
            </a:r>
            <a:r>
              <a:rPr sz="2300" spc="20" dirty="0">
                <a:solidFill>
                  <a:srgbClr val="3F4041"/>
                </a:solidFill>
                <a:latin typeface="Georgia"/>
                <a:cs typeface="Georgia"/>
              </a:rPr>
              <a:t>0</a:t>
            </a:r>
            <a:endParaRPr sz="2300" dirty="0">
              <a:latin typeface="Georgia"/>
              <a:cs typeface="Georgia"/>
            </a:endParaRPr>
          </a:p>
          <a:p>
            <a:pPr marL="12700" marR="95885">
              <a:lnSpc>
                <a:spcPct val="114100"/>
              </a:lnSpc>
              <a:spcBef>
                <a:spcPts val="5"/>
              </a:spcBef>
            </a:pPr>
            <a:r>
              <a:rPr sz="2300" spc="25" dirty="0">
                <a:solidFill>
                  <a:srgbClr val="3F4041"/>
                </a:solidFill>
                <a:latin typeface="Georgia"/>
                <a:cs typeface="Georgia"/>
                <a:hlinkClick r:id="rId3"/>
              </a:rPr>
              <a:t>inter@rggu.ru </a:t>
            </a:r>
            <a:r>
              <a:rPr sz="2300" spc="30" dirty="0">
                <a:solidFill>
                  <a:srgbClr val="3F4041"/>
                </a:solidFill>
                <a:latin typeface="Georgia"/>
                <a:cs typeface="Georgia"/>
              </a:rPr>
              <a:t> </a:t>
            </a:r>
            <a:r>
              <a:rPr sz="2300" spc="90" dirty="0">
                <a:solidFill>
                  <a:srgbClr val="3F4041"/>
                </a:solidFill>
                <a:latin typeface="Georgia"/>
                <a:cs typeface="Georgia"/>
              </a:rPr>
              <a:t>https://</a:t>
            </a:r>
            <a:r>
              <a:rPr sz="2300" spc="90" dirty="0">
                <a:solidFill>
                  <a:srgbClr val="3F4041"/>
                </a:solidFill>
                <a:latin typeface="Georgia"/>
                <a:cs typeface="Georgia"/>
                <a:hlinkClick r:id="rId4"/>
              </a:rPr>
              <a:t>www.rsuh.ru/applicant/admissions-2021/</a:t>
            </a:r>
            <a:endParaRPr sz="2300" dirty="0">
              <a:latin typeface="Georgia"/>
              <a:cs typeface="Georgia"/>
            </a:endParaRPr>
          </a:p>
          <a:p>
            <a:pPr marL="12700" marR="143510">
              <a:lnSpc>
                <a:spcPct val="117800"/>
              </a:lnSpc>
              <a:spcBef>
                <a:spcPts val="1170"/>
              </a:spcBef>
            </a:pPr>
            <a:r>
              <a:rPr lang="en-US" sz="2300" b="1" spc="60" dirty="0" smtClean="0">
                <a:solidFill>
                  <a:srgbClr val="3F4041"/>
                </a:solidFill>
                <a:latin typeface="Cambria"/>
                <a:cs typeface="Cambria"/>
              </a:rPr>
              <a:t>International Department</a:t>
            </a:r>
            <a:r>
              <a:rPr sz="2300" b="1" spc="45" dirty="0" smtClean="0">
                <a:solidFill>
                  <a:srgbClr val="3F4041"/>
                </a:solidFill>
                <a:latin typeface="Cambria"/>
                <a:cs typeface="Cambria"/>
              </a:rPr>
              <a:t>: </a:t>
            </a:r>
            <a:r>
              <a:rPr sz="2300" b="1" spc="50" dirty="0" smtClean="0">
                <a:solidFill>
                  <a:srgbClr val="3F4041"/>
                </a:solidFill>
                <a:latin typeface="Cambria"/>
                <a:cs typeface="Cambria"/>
              </a:rPr>
              <a:t> </a:t>
            </a:r>
            <a:r>
              <a:rPr sz="2300" spc="25" dirty="0" smtClean="0">
                <a:solidFill>
                  <a:srgbClr val="3F4041"/>
                </a:solidFill>
                <a:latin typeface="Georgia"/>
                <a:cs typeface="Georgia"/>
                <a:hlinkClick r:id="rId3"/>
              </a:rPr>
              <a:t>inter@rggu.ru </a:t>
            </a:r>
            <a:r>
              <a:rPr sz="2300" spc="30" dirty="0" smtClean="0">
                <a:solidFill>
                  <a:srgbClr val="3F4041"/>
                </a:solidFill>
                <a:latin typeface="Georgia"/>
                <a:cs typeface="Georgia"/>
              </a:rPr>
              <a:t> </a:t>
            </a:r>
            <a:r>
              <a:rPr sz="2300" spc="85" dirty="0" smtClean="0">
                <a:solidFill>
                  <a:srgbClr val="3F4041"/>
                </a:solidFill>
                <a:latin typeface="Georgia"/>
                <a:cs typeface="Georgia"/>
              </a:rPr>
              <a:t>https</a:t>
            </a:r>
            <a:r>
              <a:rPr sz="2300" spc="85" dirty="0">
                <a:solidFill>
                  <a:srgbClr val="3F4041"/>
                </a:solidFill>
                <a:latin typeface="Georgia"/>
                <a:cs typeface="Georgia"/>
              </a:rPr>
              <a:t>://</a:t>
            </a:r>
            <a:r>
              <a:rPr sz="2300" spc="85" dirty="0">
                <a:solidFill>
                  <a:srgbClr val="3F4041"/>
                </a:solidFill>
                <a:latin typeface="Georgia"/>
                <a:cs typeface="Georgia"/>
                <a:hlinkClick r:id="rId5"/>
              </a:rPr>
              <a:t>www.rsuh.ru/international/international- </a:t>
            </a:r>
            <a:r>
              <a:rPr sz="2300" spc="-540" dirty="0">
                <a:solidFill>
                  <a:srgbClr val="3F4041"/>
                </a:solidFill>
                <a:latin typeface="Georgia"/>
                <a:cs typeface="Georgia"/>
              </a:rPr>
              <a:t> </a:t>
            </a:r>
            <a:r>
              <a:rPr sz="2300" spc="95" dirty="0">
                <a:solidFill>
                  <a:srgbClr val="3F4041"/>
                </a:solidFill>
                <a:latin typeface="Georgia"/>
                <a:cs typeface="Georgia"/>
              </a:rPr>
              <a:t>relations-office/</a:t>
            </a:r>
            <a:endParaRPr sz="2300" dirty="0">
              <a:latin typeface="Georgia"/>
              <a:cs typeface="Georgia"/>
            </a:endParaRPr>
          </a:p>
          <a:p>
            <a:pPr marL="12700">
              <a:lnSpc>
                <a:spcPct val="100000"/>
              </a:lnSpc>
              <a:spcBef>
                <a:spcPts val="615"/>
              </a:spcBef>
            </a:pPr>
            <a:r>
              <a:rPr lang="en-US" sz="2300" b="1" spc="70" dirty="0" smtClean="0">
                <a:solidFill>
                  <a:srgbClr val="3F4041"/>
                </a:solidFill>
                <a:latin typeface="Cambria"/>
                <a:cs typeface="Cambria"/>
              </a:rPr>
              <a:t>Distance Education Centre</a:t>
            </a:r>
            <a:r>
              <a:rPr sz="2300" b="1" spc="15" dirty="0" smtClean="0">
                <a:solidFill>
                  <a:srgbClr val="3F4041"/>
                </a:solidFill>
                <a:latin typeface="Cambria"/>
                <a:cs typeface="Cambria"/>
              </a:rPr>
              <a:t>:</a:t>
            </a:r>
            <a:endParaRPr sz="2300" dirty="0">
              <a:latin typeface="Cambria"/>
              <a:cs typeface="Cambria"/>
            </a:endParaRPr>
          </a:p>
          <a:p>
            <a:pPr marL="12700">
              <a:lnSpc>
                <a:spcPct val="100000"/>
              </a:lnSpc>
              <a:spcBef>
                <a:spcPts val="690"/>
              </a:spcBef>
            </a:pPr>
            <a:r>
              <a:rPr sz="2300" spc="-300" dirty="0">
                <a:solidFill>
                  <a:srgbClr val="3F4041"/>
                </a:solidFill>
                <a:latin typeface="Georgia"/>
                <a:cs typeface="Georgia"/>
              </a:rPr>
              <a:t>+</a:t>
            </a:r>
            <a:r>
              <a:rPr sz="2300" spc="-95" dirty="0">
                <a:latin typeface="Georgia"/>
                <a:cs typeface="Georgia"/>
              </a:rPr>
              <a:t>7</a:t>
            </a:r>
            <a:r>
              <a:rPr sz="2300" spc="50" dirty="0">
                <a:latin typeface="Georgia"/>
                <a:cs typeface="Georgia"/>
              </a:rPr>
              <a:t> </a:t>
            </a:r>
            <a:r>
              <a:rPr sz="2300" spc="-165" dirty="0">
                <a:latin typeface="Georgia"/>
                <a:cs typeface="Georgia"/>
              </a:rPr>
              <a:t>(</a:t>
            </a:r>
            <a:r>
              <a:rPr sz="2300" spc="-55" dirty="0">
                <a:latin typeface="Georgia"/>
                <a:cs typeface="Georgia"/>
              </a:rPr>
              <a:t>4</a:t>
            </a:r>
            <a:r>
              <a:rPr sz="2300" spc="25" dirty="0">
                <a:latin typeface="Georgia"/>
                <a:cs typeface="Georgia"/>
              </a:rPr>
              <a:t>9</a:t>
            </a:r>
            <a:r>
              <a:rPr sz="2300" spc="35" dirty="0">
                <a:latin typeface="Georgia"/>
                <a:cs typeface="Georgia"/>
              </a:rPr>
              <a:t>5</a:t>
            </a:r>
            <a:r>
              <a:rPr sz="2300" spc="-160" dirty="0">
                <a:latin typeface="Georgia"/>
                <a:cs typeface="Georgia"/>
              </a:rPr>
              <a:t>)</a:t>
            </a:r>
            <a:r>
              <a:rPr sz="2300" spc="50" dirty="0">
                <a:latin typeface="Georgia"/>
                <a:cs typeface="Georgia"/>
              </a:rPr>
              <a:t> </a:t>
            </a:r>
            <a:r>
              <a:rPr sz="2300" spc="-55" dirty="0">
                <a:latin typeface="Georgia"/>
                <a:cs typeface="Georgia"/>
              </a:rPr>
              <a:t>2</a:t>
            </a:r>
            <a:r>
              <a:rPr sz="2300" spc="35" dirty="0">
                <a:latin typeface="Georgia"/>
                <a:cs typeface="Georgia"/>
              </a:rPr>
              <a:t>5</a:t>
            </a:r>
            <a:r>
              <a:rPr sz="2300" spc="15" dirty="0">
                <a:latin typeface="Georgia"/>
                <a:cs typeface="Georgia"/>
              </a:rPr>
              <a:t>0</a:t>
            </a:r>
            <a:r>
              <a:rPr sz="2300" spc="260" dirty="0">
                <a:latin typeface="Georgia"/>
                <a:cs typeface="Georgia"/>
              </a:rPr>
              <a:t>-</a:t>
            </a:r>
            <a:r>
              <a:rPr sz="2300" spc="25" dirty="0">
                <a:latin typeface="Georgia"/>
                <a:cs typeface="Georgia"/>
              </a:rPr>
              <a:t>6</a:t>
            </a:r>
            <a:r>
              <a:rPr sz="2300" spc="-155" dirty="0">
                <a:latin typeface="Georgia"/>
                <a:cs typeface="Georgia"/>
              </a:rPr>
              <a:t>1</a:t>
            </a:r>
            <a:r>
              <a:rPr sz="2300" spc="260" dirty="0">
                <a:latin typeface="Georgia"/>
                <a:cs typeface="Georgia"/>
              </a:rPr>
              <a:t>-</a:t>
            </a:r>
            <a:r>
              <a:rPr sz="2300" spc="-155" dirty="0">
                <a:latin typeface="Georgia"/>
                <a:cs typeface="Georgia"/>
              </a:rPr>
              <a:t>1</a:t>
            </a:r>
            <a:r>
              <a:rPr sz="2300" spc="15" dirty="0">
                <a:latin typeface="Georgia"/>
                <a:cs typeface="Georgia"/>
              </a:rPr>
              <a:t>0</a:t>
            </a:r>
            <a:r>
              <a:rPr sz="2300" spc="-40" dirty="0">
                <a:latin typeface="Georgia"/>
                <a:cs typeface="Georgia"/>
              </a:rPr>
              <a:t>,</a:t>
            </a:r>
            <a:r>
              <a:rPr sz="2300" spc="50" dirty="0">
                <a:latin typeface="Georgia"/>
                <a:cs typeface="Georgia"/>
              </a:rPr>
              <a:t> </a:t>
            </a:r>
            <a:r>
              <a:rPr sz="2300" spc="-300" dirty="0">
                <a:latin typeface="Georgia"/>
                <a:cs typeface="Georgia"/>
              </a:rPr>
              <a:t>+</a:t>
            </a:r>
            <a:r>
              <a:rPr sz="2300" spc="-95" dirty="0">
                <a:latin typeface="Georgia"/>
                <a:cs typeface="Georgia"/>
              </a:rPr>
              <a:t>7</a:t>
            </a:r>
            <a:r>
              <a:rPr sz="2300" spc="50" dirty="0">
                <a:latin typeface="Georgia"/>
                <a:cs typeface="Georgia"/>
              </a:rPr>
              <a:t> </a:t>
            </a:r>
            <a:r>
              <a:rPr sz="2300" spc="-165" dirty="0">
                <a:latin typeface="Georgia"/>
                <a:cs typeface="Georgia"/>
              </a:rPr>
              <a:t>(</a:t>
            </a:r>
            <a:r>
              <a:rPr sz="2300" spc="-55" dirty="0">
                <a:latin typeface="Georgia"/>
                <a:cs typeface="Georgia"/>
              </a:rPr>
              <a:t>4</a:t>
            </a:r>
            <a:r>
              <a:rPr sz="2300" spc="25" dirty="0">
                <a:latin typeface="Georgia"/>
                <a:cs typeface="Georgia"/>
              </a:rPr>
              <a:t>9</a:t>
            </a:r>
            <a:r>
              <a:rPr sz="2300" spc="35" dirty="0">
                <a:latin typeface="Georgia"/>
                <a:cs typeface="Georgia"/>
              </a:rPr>
              <a:t>5</a:t>
            </a:r>
            <a:r>
              <a:rPr sz="2300" spc="-160" dirty="0">
                <a:latin typeface="Georgia"/>
                <a:cs typeface="Georgia"/>
              </a:rPr>
              <a:t>)</a:t>
            </a:r>
            <a:r>
              <a:rPr sz="2300" spc="50" dirty="0">
                <a:latin typeface="Georgia"/>
                <a:cs typeface="Georgia"/>
              </a:rPr>
              <a:t> </a:t>
            </a:r>
            <a:r>
              <a:rPr sz="2300" spc="-55" dirty="0">
                <a:latin typeface="Georgia"/>
                <a:cs typeface="Georgia"/>
              </a:rPr>
              <a:t>2</a:t>
            </a:r>
            <a:r>
              <a:rPr sz="2300" spc="35" dirty="0">
                <a:latin typeface="Georgia"/>
                <a:cs typeface="Georgia"/>
              </a:rPr>
              <a:t>5</a:t>
            </a:r>
            <a:r>
              <a:rPr sz="2300" spc="15" dirty="0">
                <a:latin typeface="Georgia"/>
                <a:cs typeface="Georgia"/>
              </a:rPr>
              <a:t>0</a:t>
            </a:r>
            <a:r>
              <a:rPr sz="2300" spc="260" dirty="0">
                <a:latin typeface="Georgia"/>
                <a:cs typeface="Georgia"/>
              </a:rPr>
              <a:t>-</a:t>
            </a:r>
            <a:r>
              <a:rPr sz="2300" spc="25" dirty="0">
                <a:latin typeface="Georgia"/>
                <a:cs typeface="Georgia"/>
              </a:rPr>
              <a:t>6</a:t>
            </a:r>
            <a:r>
              <a:rPr sz="2300" spc="-155" dirty="0">
                <a:latin typeface="Georgia"/>
                <a:cs typeface="Georgia"/>
              </a:rPr>
              <a:t>1</a:t>
            </a:r>
            <a:r>
              <a:rPr sz="2300" spc="260" dirty="0">
                <a:latin typeface="Georgia"/>
                <a:cs typeface="Georgia"/>
              </a:rPr>
              <a:t>-</a:t>
            </a:r>
            <a:r>
              <a:rPr sz="2300" spc="-155" dirty="0">
                <a:latin typeface="Georgia"/>
                <a:cs typeface="Georgia"/>
              </a:rPr>
              <a:t>1</a:t>
            </a:r>
            <a:r>
              <a:rPr sz="2300" spc="-150" dirty="0">
                <a:latin typeface="Georgia"/>
                <a:cs typeface="Georgia"/>
              </a:rPr>
              <a:t>1</a:t>
            </a:r>
            <a:endParaRPr sz="2300" dirty="0">
              <a:latin typeface="Georgia"/>
              <a:cs typeface="Georgia"/>
            </a:endParaRPr>
          </a:p>
          <a:p>
            <a:pPr marL="12700" marR="1746885">
              <a:lnSpc>
                <a:spcPct val="114100"/>
              </a:lnSpc>
            </a:pPr>
            <a:r>
              <a:rPr sz="2300" spc="20" dirty="0">
                <a:latin typeface="Georgia"/>
                <a:cs typeface="Georgia"/>
                <a:hlinkClick r:id="rId6"/>
              </a:rPr>
              <a:t>priem.do@rggu.ru </a:t>
            </a:r>
            <a:r>
              <a:rPr sz="2300" spc="25" dirty="0">
                <a:latin typeface="Georgia"/>
                <a:cs typeface="Georgia"/>
              </a:rPr>
              <a:t> </a:t>
            </a:r>
            <a:r>
              <a:rPr sz="2300" spc="105" dirty="0">
                <a:solidFill>
                  <a:srgbClr val="3F4041"/>
                </a:solidFill>
                <a:latin typeface="Georgia"/>
                <a:cs typeface="Georgia"/>
              </a:rPr>
              <a:t>https://</a:t>
            </a:r>
            <a:r>
              <a:rPr sz="2300" spc="105" dirty="0">
                <a:solidFill>
                  <a:srgbClr val="3F4041"/>
                </a:solidFill>
                <a:latin typeface="Georgia"/>
                <a:cs typeface="Georgia"/>
                <a:hlinkClick r:id="rId7"/>
              </a:rPr>
              <a:t>www.rsuh.ru/dot/coming.php</a:t>
            </a:r>
            <a:endParaRPr sz="2300" dirty="0">
              <a:latin typeface="Georgia"/>
              <a:cs typeface="Georgia"/>
            </a:endParaRPr>
          </a:p>
          <a:p>
            <a:pPr marL="12700">
              <a:lnSpc>
                <a:spcPct val="100000"/>
              </a:lnSpc>
              <a:spcBef>
                <a:spcPts val="615"/>
              </a:spcBef>
            </a:pPr>
            <a:r>
              <a:rPr lang="en-US" sz="2400" b="1" dirty="0" smtClean="0">
                <a:solidFill>
                  <a:schemeClr val="tx1">
                    <a:lumMod val="75000"/>
                    <a:lumOff val="25000"/>
                  </a:schemeClr>
                </a:solidFill>
                <a:latin typeface="Cambria" pitchFamily="18" charset="0"/>
              </a:rPr>
              <a:t>Department of Fee-Paying Education Services</a:t>
            </a:r>
            <a:r>
              <a:rPr sz="2300" b="1" spc="50" dirty="0" smtClean="0">
                <a:solidFill>
                  <a:schemeClr val="tx1">
                    <a:lumMod val="75000"/>
                    <a:lumOff val="25000"/>
                  </a:schemeClr>
                </a:solidFill>
                <a:latin typeface="Cambria" pitchFamily="18" charset="0"/>
                <a:cs typeface="Cambria"/>
              </a:rPr>
              <a:t>:</a:t>
            </a:r>
            <a:endParaRPr sz="2300" b="1" dirty="0">
              <a:solidFill>
                <a:schemeClr val="tx1">
                  <a:lumMod val="75000"/>
                  <a:lumOff val="25000"/>
                </a:schemeClr>
              </a:solidFill>
              <a:latin typeface="Cambria" pitchFamily="18" charset="0"/>
              <a:cs typeface="Cambria"/>
            </a:endParaRPr>
          </a:p>
          <a:p>
            <a:pPr marL="12700">
              <a:lnSpc>
                <a:spcPct val="100000"/>
              </a:lnSpc>
              <a:spcBef>
                <a:spcPts val="690"/>
              </a:spcBef>
            </a:pPr>
            <a:r>
              <a:rPr sz="2300" spc="-300" dirty="0">
                <a:solidFill>
                  <a:srgbClr val="3F4041"/>
                </a:solidFill>
                <a:latin typeface="Georgia"/>
                <a:cs typeface="Georgia"/>
              </a:rPr>
              <a:t>+</a:t>
            </a:r>
            <a:r>
              <a:rPr sz="2300" spc="-95" dirty="0">
                <a:solidFill>
                  <a:srgbClr val="3F4041"/>
                </a:solidFill>
                <a:latin typeface="Georgia"/>
                <a:cs typeface="Georgia"/>
              </a:rPr>
              <a:t>7</a:t>
            </a:r>
            <a:r>
              <a:rPr sz="2300" spc="50" dirty="0">
                <a:solidFill>
                  <a:srgbClr val="3F4041"/>
                </a:solidFill>
                <a:latin typeface="Georgia"/>
                <a:cs typeface="Georgia"/>
              </a:rPr>
              <a:t> </a:t>
            </a:r>
            <a:r>
              <a:rPr sz="2300" spc="-165" dirty="0">
                <a:solidFill>
                  <a:srgbClr val="3F4041"/>
                </a:solidFill>
                <a:latin typeface="Georgia"/>
                <a:cs typeface="Georgia"/>
              </a:rPr>
              <a:t>(</a:t>
            </a:r>
            <a:r>
              <a:rPr sz="2300" spc="-55" dirty="0">
                <a:solidFill>
                  <a:srgbClr val="3F4041"/>
                </a:solidFill>
                <a:latin typeface="Georgia"/>
                <a:cs typeface="Georgia"/>
              </a:rPr>
              <a:t>4</a:t>
            </a:r>
            <a:r>
              <a:rPr sz="2300" spc="25" dirty="0">
                <a:solidFill>
                  <a:srgbClr val="3F4041"/>
                </a:solidFill>
                <a:latin typeface="Georgia"/>
                <a:cs typeface="Georgia"/>
              </a:rPr>
              <a:t>9</a:t>
            </a:r>
            <a:r>
              <a:rPr sz="2300" spc="35" dirty="0">
                <a:solidFill>
                  <a:srgbClr val="3F4041"/>
                </a:solidFill>
                <a:latin typeface="Georgia"/>
                <a:cs typeface="Georgia"/>
              </a:rPr>
              <a:t>5</a:t>
            </a:r>
            <a:r>
              <a:rPr sz="2300" spc="-160" dirty="0">
                <a:solidFill>
                  <a:srgbClr val="3F4041"/>
                </a:solidFill>
                <a:latin typeface="Georgia"/>
                <a:cs typeface="Georgia"/>
              </a:rPr>
              <a:t>)</a:t>
            </a:r>
            <a:r>
              <a:rPr sz="2300" spc="50" dirty="0">
                <a:solidFill>
                  <a:srgbClr val="3F4041"/>
                </a:solidFill>
                <a:latin typeface="Georgia"/>
                <a:cs typeface="Georgia"/>
              </a:rPr>
              <a:t> </a:t>
            </a:r>
            <a:r>
              <a:rPr sz="2300" spc="-55" dirty="0">
                <a:solidFill>
                  <a:srgbClr val="3F4041"/>
                </a:solidFill>
                <a:latin typeface="Georgia"/>
                <a:cs typeface="Georgia"/>
              </a:rPr>
              <a:t>2</a:t>
            </a:r>
            <a:r>
              <a:rPr sz="2300" spc="35" dirty="0">
                <a:solidFill>
                  <a:srgbClr val="3F4041"/>
                </a:solidFill>
                <a:latin typeface="Georgia"/>
                <a:cs typeface="Georgia"/>
              </a:rPr>
              <a:t>5</a:t>
            </a:r>
            <a:r>
              <a:rPr sz="2300" spc="15" dirty="0">
                <a:solidFill>
                  <a:srgbClr val="3F4041"/>
                </a:solidFill>
                <a:latin typeface="Georgia"/>
                <a:cs typeface="Georgia"/>
              </a:rPr>
              <a:t>0</a:t>
            </a:r>
            <a:r>
              <a:rPr sz="2300" spc="260" dirty="0">
                <a:solidFill>
                  <a:srgbClr val="3F4041"/>
                </a:solidFill>
                <a:latin typeface="Georgia"/>
                <a:cs typeface="Georgia"/>
              </a:rPr>
              <a:t>-</a:t>
            </a:r>
            <a:r>
              <a:rPr sz="2300" spc="25" dirty="0">
                <a:solidFill>
                  <a:srgbClr val="3F4041"/>
                </a:solidFill>
                <a:latin typeface="Georgia"/>
                <a:cs typeface="Georgia"/>
              </a:rPr>
              <a:t>66</a:t>
            </a:r>
            <a:r>
              <a:rPr sz="2300" spc="260" dirty="0">
                <a:solidFill>
                  <a:srgbClr val="3F4041"/>
                </a:solidFill>
                <a:latin typeface="Georgia"/>
                <a:cs typeface="Georgia"/>
              </a:rPr>
              <a:t>-</a:t>
            </a:r>
            <a:r>
              <a:rPr sz="2300" spc="-55" dirty="0">
                <a:solidFill>
                  <a:srgbClr val="3F4041"/>
                </a:solidFill>
                <a:latin typeface="Georgia"/>
                <a:cs typeface="Georgia"/>
              </a:rPr>
              <a:t>2</a:t>
            </a:r>
            <a:r>
              <a:rPr sz="2300" spc="40" dirty="0">
                <a:solidFill>
                  <a:srgbClr val="3F4041"/>
                </a:solidFill>
                <a:latin typeface="Georgia"/>
                <a:cs typeface="Georgia"/>
              </a:rPr>
              <a:t>5</a:t>
            </a:r>
            <a:endParaRPr sz="2300" dirty="0">
              <a:latin typeface="Georgia"/>
              <a:cs typeface="Georgia"/>
            </a:endParaRPr>
          </a:p>
          <a:p>
            <a:pPr marL="12700" marR="703580">
              <a:lnSpc>
                <a:spcPct val="114100"/>
              </a:lnSpc>
              <a:spcBef>
                <a:spcPts val="5"/>
              </a:spcBef>
            </a:pPr>
            <a:r>
              <a:rPr sz="2300" spc="20" dirty="0">
                <a:solidFill>
                  <a:srgbClr val="3F4041"/>
                </a:solidFill>
                <a:latin typeface="Georgia"/>
                <a:cs typeface="Georgia"/>
                <a:hlinkClick r:id="rId8"/>
              </a:rPr>
              <a:t>upou2@rggu.ru </a:t>
            </a:r>
            <a:r>
              <a:rPr sz="2300" spc="25" dirty="0">
                <a:solidFill>
                  <a:srgbClr val="3F4041"/>
                </a:solidFill>
                <a:latin typeface="Georgia"/>
                <a:cs typeface="Georgia"/>
              </a:rPr>
              <a:t> </a:t>
            </a:r>
            <a:r>
              <a:rPr sz="2300" spc="105" dirty="0">
                <a:solidFill>
                  <a:srgbClr val="3F4041"/>
                </a:solidFill>
                <a:latin typeface="Georgia"/>
                <a:cs typeface="Georgia"/>
              </a:rPr>
              <a:t>https://</a:t>
            </a:r>
            <a:r>
              <a:rPr sz="2300" spc="105" dirty="0">
                <a:solidFill>
                  <a:srgbClr val="3F4041"/>
                </a:solidFill>
                <a:latin typeface="Georgia"/>
                <a:cs typeface="Georgia"/>
                <a:hlinkClick r:id="rId9"/>
              </a:rPr>
              <a:t>www.rsuh.ru/applicant/section_139/</a:t>
            </a:r>
            <a:endParaRPr sz="2300" dirty="0">
              <a:latin typeface="Georgia"/>
              <a:cs typeface="Georgia"/>
            </a:endParaRPr>
          </a:p>
        </p:txBody>
      </p:sp>
      <p:sp>
        <p:nvSpPr>
          <p:cNvPr id="6" name="object 6"/>
          <p:cNvSpPr txBox="1">
            <a:spLocks noGrp="1"/>
          </p:cNvSpPr>
          <p:nvPr>
            <p:ph type="title"/>
          </p:nvPr>
        </p:nvSpPr>
        <p:spPr>
          <a:xfrm>
            <a:off x="914400" y="571500"/>
            <a:ext cx="4010025" cy="1048385"/>
          </a:xfrm>
          <a:prstGeom prst="rect">
            <a:avLst/>
          </a:prstGeom>
        </p:spPr>
        <p:txBody>
          <a:bodyPr vert="horz" wrap="square" lIns="0" tIns="13970" rIns="0" bIns="0" rtlCol="0">
            <a:spAutoFit/>
          </a:bodyPr>
          <a:lstStyle/>
          <a:p>
            <a:pPr marL="12700">
              <a:lnSpc>
                <a:spcPct val="100000"/>
              </a:lnSpc>
              <a:spcBef>
                <a:spcPts val="110"/>
              </a:spcBef>
            </a:pPr>
            <a:r>
              <a:rPr lang="en-US" sz="6700" b="0" dirty="0" smtClean="0">
                <a:solidFill>
                  <a:schemeClr val="bg1"/>
                </a:solidFill>
                <a:latin typeface="Georgia" pitchFamily="18" charset="0"/>
              </a:rPr>
              <a:t>Contacts</a:t>
            </a:r>
            <a:endParaRPr sz="6700" dirty="0">
              <a:latin typeface="Georgia"/>
              <a:cs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5460" cy="10287000"/>
            <a:chOff x="0" y="0"/>
            <a:chExt cx="18285460" cy="10287000"/>
          </a:xfrm>
        </p:grpSpPr>
        <p:pic>
          <p:nvPicPr>
            <p:cNvPr id="3" name="object 3"/>
            <p:cNvPicPr/>
            <p:nvPr/>
          </p:nvPicPr>
          <p:blipFill>
            <a:blip r:embed="rId2" cstate="print"/>
            <a:stretch>
              <a:fillRect/>
            </a:stretch>
          </p:blipFill>
          <p:spPr>
            <a:xfrm>
              <a:off x="8674168" y="0"/>
              <a:ext cx="9610724" cy="10286999"/>
            </a:xfrm>
            <a:prstGeom prst="rect">
              <a:avLst/>
            </a:prstGeom>
          </p:spPr>
        </p:pic>
        <p:sp>
          <p:nvSpPr>
            <p:cNvPr id="4" name="object 4"/>
            <p:cNvSpPr/>
            <p:nvPr/>
          </p:nvSpPr>
          <p:spPr>
            <a:xfrm>
              <a:off x="0" y="0"/>
              <a:ext cx="8680450" cy="2286000"/>
            </a:xfrm>
            <a:custGeom>
              <a:avLst/>
              <a:gdLst/>
              <a:ahLst/>
              <a:cxnLst/>
              <a:rect l="l" t="t" r="r" b="b"/>
              <a:pathLst>
                <a:path w="8680450" h="2286000">
                  <a:moveTo>
                    <a:pt x="8680449" y="2286000"/>
                  </a:moveTo>
                  <a:lnTo>
                    <a:pt x="0" y="2286000"/>
                  </a:lnTo>
                  <a:lnTo>
                    <a:pt x="0" y="0"/>
                  </a:lnTo>
                  <a:lnTo>
                    <a:pt x="8680449" y="0"/>
                  </a:lnTo>
                  <a:lnTo>
                    <a:pt x="8680449" y="2286000"/>
                  </a:lnTo>
                  <a:close/>
                </a:path>
              </a:pathLst>
            </a:custGeom>
            <a:solidFill>
              <a:srgbClr val="005CA2"/>
            </a:solidFill>
          </p:spPr>
          <p:txBody>
            <a:bodyPr wrap="square" lIns="0" tIns="0" rIns="0" bIns="0" rtlCol="0"/>
            <a:lstStyle/>
            <a:p>
              <a:endParaRPr/>
            </a:p>
          </p:txBody>
        </p:sp>
      </p:grpSp>
      <p:sp>
        <p:nvSpPr>
          <p:cNvPr id="5" name="object 5"/>
          <p:cNvSpPr txBox="1"/>
          <p:nvPr/>
        </p:nvSpPr>
        <p:spPr>
          <a:xfrm>
            <a:off x="561346" y="2954375"/>
            <a:ext cx="7459980" cy="6433684"/>
          </a:xfrm>
          <a:prstGeom prst="rect">
            <a:avLst/>
          </a:prstGeom>
        </p:spPr>
        <p:txBody>
          <a:bodyPr vert="horz" wrap="square" lIns="0" tIns="12700" rIns="0" bIns="0" rtlCol="0">
            <a:spAutoFit/>
          </a:bodyPr>
          <a:lstStyle/>
          <a:p>
            <a:pPr marL="12700" marR="1883410">
              <a:lnSpc>
                <a:spcPct val="114100"/>
              </a:lnSpc>
              <a:spcBef>
                <a:spcPts val="100"/>
              </a:spcBef>
            </a:pPr>
            <a:r>
              <a:rPr lang="en-US" sz="2300" b="1" spc="35" dirty="0" smtClean="0">
                <a:solidFill>
                  <a:srgbClr val="3F4041"/>
                </a:solidFill>
                <a:latin typeface="Cambria"/>
                <a:cs typeface="Cambria"/>
              </a:rPr>
              <a:t>Preparatory courses for the United State Exam, State Final Assessment</a:t>
            </a:r>
            <a:r>
              <a:rPr lang="en-US" sz="2400" dirty="0" smtClean="0"/>
              <a:t>, </a:t>
            </a:r>
            <a:r>
              <a:rPr lang="en-US" sz="2300" b="1" spc="35" dirty="0" smtClean="0">
                <a:solidFill>
                  <a:srgbClr val="3F4041"/>
                </a:solidFill>
                <a:latin typeface="Cambria"/>
                <a:cs typeface="Cambria"/>
              </a:rPr>
              <a:t>entrance exams of RGGU</a:t>
            </a:r>
            <a:r>
              <a:rPr lang="ru-RU" sz="2300" b="1" spc="35" dirty="0" smtClean="0">
                <a:solidFill>
                  <a:srgbClr val="3F4041"/>
                </a:solidFill>
                <a:latin typeface="Cambria"/>
                <a:cs typeface="Cambria"/>
              </a:rPr>
              <a:t>:</a:t>
            </a:r>
            <a:endParaRPr sz="2300" dirty="0">
              <a:latin typeface="Cambria"/>
              <a:cs typeface="Cambria"/>
            </a:endParaRPr>
          </a:p>
          <a:p>
            <a:pPr marL="12700">
              <a:lnSpc>
                <a:spcPct val="100000"/>
              </a:lnSpc>
              <a:spcBef>
                <a:spcPts val="390"/>
              </a:spcBef>
            </a:pPr>
            <a:r>
              <a:rPr sz="2300" spc="-300" dirty="0">
                <a:solidFill>
                  <a:srgbClr val="3F4041"/>
                </a:solidFill>
                <a:latin typeface="Georgia"/>
                <a:cs typeface="Georgia"/>
              </a:rPr>
              <a:t>+</a:t>
            </a:r>
            <a:r>
              <a:rPr sz="2300" spc="-95" dirty="0">
                <a:solidFill>
                  <a:srgbClr val="3F4041"/>
                </a:solidFill>
                <a:latin typeface="Georgia"/>
                <a:cs typeface="Georgia"/>
              </a:rPr>
              <a:t>7</a:t>
            </a:r>
            <a:r>
              <a:rPr sz="2300" spc="50" dirty="0">
                <a:solidFill>
                  <a:srgbClr val="3F4041"/>
                </a:solidFill>
                <a:latin typeface="Georgia"/>
                <a:cs typeface="Georgia"/>
              </a:rPr>
              <a:t> </a:t>
            </a:r>
            <a:r>
              <a:rPr sz="2300" spc="-165" dirty="0">
                <a:solidFill>
                  <a:srgbClr val="3F4041"/>
                </a:solidFill>
                <a:latin typeface="Georgia"/>
                <a:cs typeface="Georgia"/>
              </a:rPr>
              <a:t>(</a:t>
            </a:r>
            <a:r>
              <a:rPr sz="2300" spc="-55" dirty="0">
                <a:solidFill>
                  <a:srgbClr val="3F4041"/>
                </a:solidFill>
                <a:latin typeface="Georgia"/>
                <a:cs typeface="Georgia"/>
              </a:rPr>
              <a:t>4</a:t>
            </a:r>
            <a:r>
              <a:rPr sz="2300" spc="25" dirty="0">
                <a:solidFill>
                  <a:srgbClr val="3F4041"/>
                </a:solidFill>
                <a:latin typeface="Georgia"/>
                <a:cs typeface="Georgia"/>
              </a:rPr>
              <a:t>9</a:t>
            </a:r>
            <a:r>
              <a:rPr sz="2300" spc="35" dirty="0">
                <a:solidFill>
                  <a:srgbClr val="3F4041"/>
                </a:solidFill>
                <a:latin typeface="Georgia"/>
                <a:cs typeface="Georgia"/>
              </a:rPr>
              <a:t>5</a:t>
            </a:r>
            <a:r>
              <a:rPr sz="2300" spc="-160" dirty="0">
                <a:solidFill>
                  <a:srgbClr val="3F4041"/>
                </a:solidFill>
                <a:latin typeface="Georgia"/>
                <a:cs typeface="Georgia"/>
              </a:rPr>
              <a:t>)</a:t>
            </a:r>
            <a:r>
              <a:rPr sz="2300" spc="50" dirty="0">
                <a:solidFill>
                  <a:srgbClr val="3F4041"/>
                </a:solidFill>
                <a:latin typeface="Georgia"/>
                <a:cs typeface="Georgia"/>
              </a:rPr>
              <a:t> </a:t>
            </a:r>
            <a:r>
              <a:rPr sz="2300" spc="-55" dirty="0">
                <a:solidFill>
                  <a:srgbClr val="3F4041"/>
                </a:solidFill>
                <a:latin typeface="Georgia"/>
                <a:cs typeface="Georgia"/>
              </a:rPr>
              <a:t>2</a:t>
            </a:r>
            <a:r>
              <a:rPr sz="2300" spc="35" dirty="0">
                <a:solidFill>
                  <a:srgbClr val="3F4041"/>
                </a:solidFill>
                <a:latin typeface="Georgia"/>
                <a:cs typeface="Georgia"/>
              </a:rPr>
              <a:t>5</a:t>
            </a:r>
            <a:r>
              <a:rPr sz="2300" spc="15" dirty="0">
                <a:solidFill>
                  <a:srgbClr val="3F4041"/>
                </a:solidFill>
                <a:latin typeface="Georgia"/>
                <a:cs typeface="Georgia"/>
              </a:rPr>
              <a:t>0</a:t>
            </a:r>
            <a:r>
              <a:rPr sz="2300" spc="260" dirty="0">
                <a:solidFill>
                  <a:srgbClr val="3F4041"/>
                </a:solidFill>
                <a:latin typeface="Georgia"/>
                <a:cs typeface="Georgia"/>
              </a:rPr>
              <a:t>-</a:t>
            </a:r>
            <a:r>
              <a:rPr sz="2300" spc="-100" dirty="0">
                <a:solidFill>
                  <a:srgbClr val="3F4041"/>
                </a:solidFill>
                <a:latin typeface="Georgia"/>
                <a:cs typeface="Georgia"/>
              </a:rPr>
              <a:t>7</a:t>
            </a:r>
            <a:r>
              <a:rPr sz="2300" spc="-155" dirty="0">
                <a:solidFill>
                  <a:srgbClr val="3F4041"/>
                </a:solidFill>
                <a:latin typeface="Georgia"/>
                <a:cs typeface="Georgia"/>
              </a:rPr>
              <a:t>1</a:t>
            </a:r>
            <a:r>
              <a:rPr sz="2300" spc="260" dirty="0">
                <a:solidFill>
                  <a:srgbClr val="3F4041"/>
                </a:solidFill>
                <a:latin typeface="Georgia"/>
                <a:cs typeface="Georgia"/>
              </a:rPr>
              <a:t>-</a:t>
            </a:r>
            <a:r>
              <a:rPr sz="2300" spc="-55" dirty="0">
                <a:solidFill>
                  <a:srgbClr val="3F4041"/>
                </a:solidFill>
                <a:latin typeface="Georgia"/>
                <a:cs typeface="Georgia"/>
              </a:rPr>
              <a:t>4</a:t>
            </a:r>
            <a:r>
              <a:rPr sz="2300" spc="-75" dirty="0">
                <a:solidFill>
                  <a:srgbClr val="3F4041"/>
                </a:solidFill>
                <a:latin typeface="Georgia"/>
                <a:cs typeface="Georgia"/>
              </a:rPr>
              <a:t>8</a:t>
            </a:r>
            <a:endParaRPr sz="2300" dirty="0">
              <a:latin typeface="Georgia"/>
              <a:cs typeface="Georgia"/>
            </a:endParaRPr>
          </a:p>
          <a:p>
            <a:pPr marL="12700" marR="1589405">
              <a:lnSpc>
                <a:spcPct val="114100"/>
              </a:lnSpc>
            </a:pPr>
            <a:r>
              <a:rPr sz="2300" spc="20" dirty="0">
                <a:solidFill>
                  <a:srgbClr val="3F4041"/>
                </a:solidFill>
                <a:latin typeface="Georgia"/>
                <a:cs typeface="Georgia"/>
                <a:hlinkClick r:id="rId3"/>
              </a:rPr>
              <a:t>kursy@rggu.ru</a:t>
            </a:r>
            <a:r>
              <a:rPr sz="2300" spc="45" dirty="0">
                <a:solidFill>
                  <a:srgbClr val="3F4041"/>
                </a:solidFill>
                <a:latin typeface="Georgia"/>
                <a:cs typeface="Georgia"/>
                <a:hlinkClick r:id="rId3"/>
              </a:rPr>
              <a:t> </a:t>
            </a:r>
            <a:r>
              <a:rPr sz="2300" spc="-40" dirty="0">
                <a:solidFill>
                  <a:srgbClr val="3F4041"/>
                </a:solidFill>
                <a:latin typeface="Georgia"/>
                <a:cs typeface="Georgia"/>
              </a:rPr>
              <a:t>,</a:t>
            </a:r>
            <a:r>
              <a:rPr sz="2300" spc="50" dirty="0">
                <a:solidFill>
                  <a:srgbClr val="3F4041"/>
                </a:solidFill>
                <a:latin typeface="Georgia"/>
                <a:cs typeface="Georgia"/>
              </a:rPr>
              <a:t> </a:t>
            </a:r>
            <a:r>
              <a:rPr sz="2300" spc="25" dirty="0">
                <a:solidFill>
                  <a:srgbClr val="3F4041"/>
                </a:solidFill>
                <a:latin typeface="Georgia"/>
                <a:cs typeface="Georgia"/>
                <a:hlinkClick r:id="rId4"/>
              </a:rPr>
              <a:t>licey@rggu.ru </a:t>
            </a:r>
            <a:r>
              <a:rPr sz="2300" spc="30" dirty="0">
                <a:solidFill>
                  <a:srgbClr val="3F4041"/>
                </a:solidFill>
                <a:latin typeface="Georgia"/>
                <a:cs typeface="Georgia"/>
              </a:rPr>
              <a:t> </a:t>
            </a:r>
            <a:r>
              <a:rPr sz="2300" spc="65" dirty="0">
                <a:solidFill>
                  <a:srgbClr val="3F4041"/>
                </a:solidFill>
                <a:latin typeface="Georgia"/>
                <a:cs typeface="Georgia"/>
                <a:hlinkClick r:id="rId5"/>
              </a:rPr>
              <a:t>http://cdo.rggu.ru/section.html?id=12533</a:t>
            </a:r>
            <a:endParaRPr sz="2300" dirty="0">
              <a:latin typeface="Georgia"/>
              <a:cs typeface="Georgia"/>
            </a:endParaRPr>
          </a:p>
          <a:p>
            <a:pPr>
              <a:lnSpc>
                <a:spcPct val="100000"/>
              </a:lnSpc>
              <a:spcBef>
                <a:spcPts val="25"/>
              </a:spcBef>
            </a:pPr>
            <a:endParaRPr sz="2600" dirty="0">
              <a:latin typeface="Georgia"/>
              <a:cs typeface="Georgia"/>
            </a:endParaRPr>
          </a:p>
          <a:p>
            <a:pPr marL="12700">
              <a:lnSpc>
                <a:spcPct val="100000"/>
              </a:lnSpc>
            </a:pPr>
            <a:r>
              <a:rPr lang="en-US" sz="2400" b="1" spc="90" dirty="0" smtClean="0">
                <a:solidFill>
                  <a:srgbClr val="3F4041"/>
                </a:solidFill>
                <a:latin typeface="Cambria"/>
                <a:cs typeface="Cambria"/>
              </a:rPr>
              <a:t>Inclusive education at RGGU</a:t>
            </a:r>
            <a:r>
              <a:rPr sz="2400" b="1" spc="35" dirty="0" smtClean="0">
                <a:solidFill>
                  <a:srgbClr val="3F4041"/>
                </a:solidFill>
                <a:latin typeface="Cambria"/>
                <a:cs typeface="Cambria"/>
              </a:rPr>
              <a:t>:</a:t>
            </a:r>
            <a:endParaRPr sz="2400" dirty="0">
              <a:latin typeface="Cambria"/>
              <a:cs typeface="Cambria"/>
            </a:endParaRPr>
          </a:p>
          <a:p>
            <a:pPr marL="12700">
              <a:lnSpc>
                <a:spcPct val="100000"/>
              </a:lnSpc>
              <a:spcBef>
                <a:spcPts val="420"/>
              </a:spcBef>
            </a:pPr>
            <a:r>
              <a:rPr sz="2400" spc="114" dirty="0">
                <a:solidFill>
                  <a:srgbClr val="3F4041"/>
                </a:solidFill>
                <a:latin typeface="Georgia"/>
                <a:cs typeface="Georgia"/>
              </a:rPr>
              <a:t>https://</a:t>
            </a:r>
            <a:r>
              <a:rPr sz="2400" spc="114" dirty="0">
                <a:solidFill>
                  <a:srgbClr val="3F4041"/>
                </a:solidFill>
                <a:latin typeface="Georgia"/>
                <a:cs typeface="Georgia"/>
                <a:hlinkClick r:id="rId6"/>
              </a:rPr>
              <a:t>www.rsuh.ru/education/inclusive/</a:t>
            </a:r>
            <a:endParaRPr sz="2400" dirty="0">
              <a:latin typeface="Georgia"/>
              <a:cs typeface="Georgia"/>
            </a:endParaRPr>
          </a:p>
          <a:p>
            <a:pPr>
              <a:lnSpc>
                <a:spcPct val="100000"/>
              </a:lnSpc>
              <a:spcBef>
                <a:spcPts val="20"/>
              </a:spcBef>
            </a:pPr>
            <a:endParaRPr sz="3150" dirty="0">
              <a:latin typeface="Georgia"/>
              <a:cs typeface="Georgia"/>
            </a:endParaRPr>
          </a:p>
          <a:p>
            <a:pPr marL="12700" marR="5080">
              <a:lnSpc>
                <a:spcPct val="125000"/>
              </a:lnSpc>
            </a:pPr>
            <a:r>
              <a:rPr lang="en-US" sz="2400" b="1" spc="60" dirty="0" smtClean="0">
                <a:solidFill>
                  <a:srgbClr val="3F4041"/>
                </a:solidFill>
                <a:latin typeface="Cambria"/>
                <a:cs typeface="Cambria"/>
              </a:rPr>
              <a:t>Student Affairs Department</a:t>
            </a:r>
            <a:r>
              <a:rPr sz="2400" b="1" spc="60" dirty="0" smtClean="0">
                <a:solidFill>
                  <a:srgbClr val="3F4041"/>
                </a:solidFill>
                <a:latin typeface="Cambria"/>
                <a:cs typeface="Cambria"/>
              </a:rPr>
              <a:t>: </a:t>
            </a:r>
            <a:r>
              <a:rPr sz="2400" b="1" spc="65" dirty="0" smtClean="0">
                <a:solidFill>
                  <a:srgbClr val="3F4041"/>
                </a:solidFill>
                <a:latin typeface="Cambria"/>
                <a:cs typeface="Cambria"/>
              </a:rPr>
              <a:t> </a:t>
            </a:r>
            <a:r>
              <a:rPr sz="2400" spc="120" dirty="0">
                <a:solidFill>
                  <a:srgbClr val="3F4041"/>
                </a:solidFill>
                <a:latin typeface="Georgia"/>
                <a:cs typeface="Georgia"/>
              </a:rPr>
              <a:t>https://</a:t>
            </a:r>
            <a:r>
              <a:rPr sz="2400" spc="120" dirty="0">
                <a:solidFill>
                  <a:srgbClr val="3F4041"/>
                </a:solidFill>
                <a:latin typeface="Georgia"/>
                <a:cs typeface="Georgia"/>
                <a:hlinkClick r:id="rId7"/>
              </a:rPr>
              <a:t>www.rsuh.ru/student/about-department/ </a:t>
            </a:r>
            <a:r>
              <a:rPr sz="2400" spc="-570" dirty="0">
                <a:solidFill>
                  <a:srgbClr val="3F4041"/>
                </a:solidFill>
                <a:latin typeface="Georgia"/>
                <a:cs typeface="Georgia"/>
              </a:rPr>
              <a:t> </a:t>
            </a:r>
            <a:endParaRPr lang="en-US" sz="2400" spc="-570" dirty="0" smtClean="0">
              <a:solidFill>
                <a:srgbClr val="3F4041"/>
              </a:solidFill>
              <a:latin typeface="Georgia"/>
              <a:cs typeface="Georgia"/>
            </a:endParaRPr>
          </a:p>
          <a:p>
            <a:pPr marL="12700" marR="5080">
              <a:lnSpc>
                <a:spcPct val="125000"/>
              </a:lnSpc>
            </a:pPr>
            <a:endParaRPr lang="en-US" sz="2400" b="1" spc="-570" dirty="0" smtClean="0">
              <a:solidFill>
                <a:srgbClr val="3F4041"/>
              </a:solidFill>
              <a:latin typeface="Georgia"/>
              <a:cs typeface="Georgia"/>
            </a:endParaRPr>
          </a:p>
          <a:p>
            <a:pPr marL="12700" marR="5080">
              <a:lnSpc>
                <a:spcPct val="125000"/>
              </a:lnSpc>
            </a:pPr>
            <a:r>
              <a:rPr lang="en-US" sz="2400" b="1" spc="60" dirty="0" smtClean="0">
                <a:solidFill>
                  <a:srgbClr val="3F4041"/>
                </a:solidFill>
                <a:latin typeface="Cambria"/>
                <a:cs typeface="Georgia"/>
              </a:rPr>
              <a:t>Dormitory</a:t>
            </a:r>
            <a:r>
              <a:rPr sz="2400" b="1" spc="60" dirty="0" smtClean="0">
                <a:solidFill>
                  <a:srgbClr val="3F4041"/>
                </a:solidFill>
                <a:latin typeface="Cambria"/>
                <a:cs typeface="Cambria"/>
              </a:rPr>
              <a:t>:</a:t>
            </a:r>
            <a:endParaRPr sz="2400" dirty="0">
              <a:latin typeface="Cambria"/>
              <a:cs typeface="Cambria"/>
            </a:endParaRPr>
          </a:p>
          <a:p>
            <a:pPr marL="12700">
              <a:lnSpc>
                <a:spcPct val="100000"/>
              </a:lnSpc>
              <a:spcBef>
                <a:spcPts val="720"/>
              </a:spcBef>
            </a:pPr>
            <a:r>
              <a:rPr sz="2400" spc="125" dirty="0">
                <a:solidFill>
                  <a:srgbClr val="3F4041"/>
                </a:solidFill>
                <a:latin typeface="Georgia"/>
                <a:cs typeface="Georgia"/>
              </a:rPr>
              <a:t>https://</a:t>
            </a:r>
            <a:r>
              <a:rPr sz="2400" spc="125" dirty="0">
                <a:solidFill>
                  <a:srgbClr val="3F4041"/>
                </a:solidFill>
                <a:latin typeface="Georgia"/>
                <a:cs typeface="Georgia"/>
                <a:hlinkClick r:id="rId8"/>
              </a:rPr>
              <a:t>www.rsuh.ru/hostel/</a:t>
            </a:r>
            <a:endParaRPr sz="2400" dirty="0">
              <a:latin typeface="Georgia"/>
              <a:cs typeface="Georgia"/>
            </a:endParaRPr>
          </a:p>
        </p:txBody>
      </p:sp>
      <p:sp>
        <p:nvSpPr>
          <p:cNvPr id="6" name="object 6"/>
          <p:cNvSpPr txBox="1">
            <a:spLocks noGrp="1"/>
          </p:cNvSpPr>
          <p:nvPr>
            <p:ph type="title"/>
          </p:nvPr>
        </p:nvSpPr>
        <p:spPr>
          <a:xfrm>
            <a:off x="990600" y="647700"/>
            <a:ext cx="6908800" cy="2076209"/>
          </a:xfrm>
          <a:prstGeom prst="rect">
            <a:avLst/>
          </a:prstGeom>
        </p:spPr>
        <p:txBody>
          <a:bodyPr vert="horz" wrap="square" lIns="0" tIns="13970" rIns="0" bIns="0" rtlCol="0">
            <a:spAutoFit/>
          </a:bodyPr>
          <a:lstStyle/>
          <a:p>
            <a:pPr marL="12700">
              <a:spcBef>
                <a:spcPts val="110"/>
              </a:spcBef>
            </a:pPr>
            <a:r>
              <a:rPr lang="en-US" sz="6700" b="0" dirty="0" smtClean="0">
                <a:solidFill>
                  <a:schemeClr val="bg1"/>
                </a:solidFill>
                <a:latin typeface="Georgia" pitchFamily="18" charset="0"/>
              </a:rPr>
              <a:t>Contacts</a:t>
            </a:r>
            <a:r>
              <a:rPr lang="en-US" sz="7200" dirty="0" smtClean="0"/>
              <a:t/>
            </a:r>
            <a:br>
              <a:rPr lang="en-US" sz="7200" dirty="0" smtClean="0"/>
            </a:br>
            <a:endParaRPr sz="6700" dirty="0">
              <a:latin typeface="Georgia"/>
              <a:cs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1"/>
            <a:ext cx="9143999" cy="10286987"/>
          </a:xfrm>
          <a:prstGeom prst="rect">
            <a:avLst/>
          </a:prstGeom>
        </p:spPr>
      </p:pic>
      <p:pic>
        <p:nvPicPr>
          <p:cNvPr id="3" name="object 3"/>
          <p:cNvPicPr/>
          <p:nvPr/>
        </p:nvPicPr>
        <p:blipFill>
          <a:blip r:embed="rId3" cstate="print"/>
          <a:stretch>
            <a:fillRect/>
          </a:stretch>
        </p:blipFill>
        <p:spPr>
          <a:xfrm>
            <a:off x="15767074" y="7697628"/>
            <a:ext cx="1847849" cy="1847849"/>
          </a:xfrm>
          <a:prstGeom prst="rect">
            <a:avLst/>
          </a:prstGeom>
        </p:spPr>
      </p:pic>
      <p:sp>
        <p:nvSpPr>
          <p:cNvPr id="4" name="object 4"/>
          <p:cNvSpPr txBox="1">
            <a:spLocks noGrp="1"/>
          </p:cNvSpPr>
          <p:nvPr>
            <p:ph type="title"/>
          </p:nvPr>
        </p:nvSpPr>
        <p:spPr>
          <a:xfrm>
            <a:off x="9677400" y="1104900"/>
            <a:ext cx="4648835" cy="665480"/>
          </a:xfrm>
          <a:prstGeom prst="rect">
            <a:avLst/>
          </a:prstGeom>
        </p:spPr>
        <p:txBody>
          <a:bodyPr vert="horz" wrap="square" lIns="0" tIns="12700" rIns="0" bIns="0" rtlCol="0">
            <a:spAutoFit/>
          </a:bodyPr>
          <a:lstStyle/>
          <a:p>
            <a:pPr marL="12700">
              <a:lnSpc>
                <a:spcPct val="100000"/>
              </a:lnSpc>
              <a:spcBef>
                <a:spcPts val="100"/>
              </a:spcBef>
            </a:pPr>
            <a:r>
              <a:rPr lang="en-US" sz="4200" b="0" spc="50" dirty="0" smtClean="0">
                <a:solidFill>
                  <a:srgbClr val="005CA2"/>
                </a:solidFill>
                <a:latin typeface="Georgia"/>
                <a:cs typeface="Georgia"/>
              </a:rPr>
              <a:t>Useful links</a:t>
            </a:r>
            <a:endParaRPr sz="4200" dirty="0">
              <a:latin typeface="Georgia"/>
              <a:cs typeface="Georgia"/>
            </a:endParaRPr>
          </a:p>
        </p:txBody>
      </p:sp>
      <p:sp>
        <p:nvSpPr>
          <p:cNvPr id="5" name="object 5"/>
          <p:cNvSpPr txBox="1">
            <a:spLocks noGrp="1"/>
          </p:cNvSpPr>
          <p:nvPr>
            <p:ph type="body" idx="1"/>
          </p:nvPr>
        </p:nvSpPr>
        <p:spPr>
          <a:xfrm>
            <a:off x="381000" y="2019300"/>
            <a:ext cx="17451388" cy="7372211"/>
          </a:xfrm>
          <a:prstGeom prst="rect">
            <a:avLst/>
          </a:prstGeom>
        </p:spPr>
        <p:txBody>
          <a:bodyPr vert="horz" wrap="square" lIns="0" tIns="12700" rIns="0" bIns="0" rtlCol="0">
            <a:spAutoFit/>
          </a:bodyPr>
          <a:lstStyle/>
          <a:p>
            <a:pPr marL="9317355" marR="5080">
              <a:lnSpc>
                <a:spcPct val="109400"/>
              </a:lnSpc>
              <a:spcBef>
                <a:spcPts val="100"/>
              </a:spcBef>
            </a:pPr>
            <a:r>
              <a:rPr lang="en-US" dirty="0" smtClean="0"/>
              <a:t>Ministry of Science and Higher Education of the Russian Federation </a:t>
            </a:r>
            <a:r>
              <a:rPr spc="60" dirty="0" smtClean="0"/>
              <a:t>: </a:t>
            </a:r>
            <a:r>
              <a:rPr spc="65" dirty="0" smtClean="0"/>
              <a:t> </a:t>
            </a:r>
            <a:r>
              <a:rPr b="0" spc="100" dirty="0">
                <a:latin typeface="Georgia"/>
                <a:cs typeface="Georgia"/>
              </a:rPr>
              <a:t>https://</a:t>
            </a:r>
            <a:r>
              <a:rPr b="0" spc="100" dirty="0">
                <a:latin typeface="Georgia"/>
                <a:cs typeface="Georgia"/>
                <a:hlinkClick r:id="rId4"/>
              </a:rPr>
              <a:t>www.minobrnauki.gov.ru/</a:t>
            </a:r>
          </a:p>
          <a:p>
            <a:pPr marL="9304655">
              <a:lnSpc>
                <a:spcPct val="100000"/>
              </a:lnSpc>
              <a:spcBef>
                <a:spcPts val="25"/>
              </a:spcBef>
            </a:pPr>
            <a:endParaRPr dirty="0">
              <a:latin typeface="Georgia"/>
              <a:cs typeface="Georgia"/>
            </a:endParaRPr>
          </a:p>
          <a:p>
            <a:pPr marL="9317355">
              <a:lnSpc>
                <a:spcPct val="100000"/>
              </a:lnSpc>
            </a:pPr>
            <a:r>
              <a:rPr lang="en-US" spc="80" dirty="0" smtClean="0"/>
              <a:t>Main State Centre for Education Evaluation </a:t>
            </a:r>
            <a:r>
              <a:rPr lang="en-US" spc="80" dirty="0" smtClean="0">
                <a:latin typeface="Cambria" pitchFamily="18" charset="0"/>
              </a:rPr>
              <a:t>(</a:t>
            </a:r>
            <a:r>
              <a:rPr lang="en-US" dirty="0" err="1" smtClean="0">
                <a:solidFill>
                  <a:schemeClr val="tx1">
                    <a:lumMod val="75000"/>
                    <a:lumOff val="25000"/>
                  </a:schemeClr>
                </a:solidFill>
                <a:latin typeface="Cambria" pitchFamily="18" charset="0"/>
                <a:cs typeface="Arial" pitchFamily="34" charset="0"/>
              </a:rPr>
              <a:t>Glavexpertcentre</a:t>
            </a:r>
            <a:r>
              <a:rPr lang="en-US" dirty="0" smtClean="0">
                <a:solidFill>
                  <a:schemeClr val="tx1">
                    <a:lumMod val="75000"/>
                    <a:lumOff val="25000"/>
                  </a:schemeClr>
                </a:solidFill>
                <a:latin typeface="Cambria" pitchFamily="18" charset="0"/>
                <a:cs typeface="Arial" pitchFamily="34" charset="0"/>
              </a:rPr>
              <a:t>)</a:t>
            </a:r>
            <a:r>
              <a:rPr spc="35" dirty="0" smtClean="0">
                <a:latin typeface="Cambria" pitchFamily="18" charset="0"/>
              </a:rPr>
              <a:t>:</a:t>
            </a:r>
            <a:r>
              <a:rPr lang="en-US" spc="35" dirty="0" smtClean="0"/>
              <a:t/>
            </a:r>
            <a:br>
              <a:rPr lang="en-US" spc="35" dirty="0" smtClean="0"/>
            </a:br>
            <a:r>
              <a:rPr lang="en-US" dirty="0" smtClean="0"/>
              <a:t> </a:t>
            </a:r>
            <a:r>
              <a:rPr b="0" spc="114" dirty="0" smtClean="0">
                <a:latin typeface="Georgia"/>
                <a:cs typeface="Georgia"/>
              </a:rPr>
              <a:t>https</a:t>
            </a:r>
            <a:r>
              <a:rPr b="0" spc="114" dirty="0">
                <a:latin typeface="Georgia"/>
                <a:cs typeface="Georgia"/>
              </a:rPr>
              <a:t>://nic.gov.ru/</a:t>
            </a:r>
            <a:endParaRPr dirty="0">
              <a:latin typeface="Georgia"/>
              <a:cs typeface="Georgia"/>
            </a:endParaRPr>
          </a:p>
          <a:p>
            <a:pPr marL="9317355">
              <a:lnSpc>
                <a:spcPct val="100000"/>
              </a:lnSpc>
              <a:spcBef>
                <a:spcPts val="1770"/>
              </a:spcBef>
            </a:pPr>
            <a:r>
              <a:rPr lang="en-US" spc="90" dirty="0" smtClean="0"/>
              <a:t>Information portal </a:t>
            </a:r>
            <a:r>
              <a:rPr spc="35" dirty="0" smtClean="0"/>
              <a:t>«Future</a:t>
            </a:r>
            <a:r>
              <a:rPr spc="95" dirty="0" smtClean="0"/>
              <a:t> </a:t>
            </a:r>
            <a:r>
              <a:rPr spc="50" dirty="0"/>
              <a:t>in</a:t>
            </a:r>
            <a:r>
              <a:rPr spc="90" dirty="0"/>
              <a:t> </a:t>
            </a:r>
            <a:r>
              <a:rPr spc="10" dirty="0"/>
              <a:t>Russia»:</a:t>
            </a:r>
            <a:endParaRPr dirty="0"/>
          </a:p>
          <a:p>
            <a:pPr marL="9317355">
              <a:lnSpc>
                <a:spcPct val="100000"/>
              </a:lnSpc>
              <a:spcBef>
                <a:spcPts val="720"/>
              </a:spcBef>
            </a:pPr>
            <a:r>
              <a:rPr b="0" spc="114" dirty="0">
                <a:latin typeface="Georgia"/>
                <a:cs typeface="Georgia"/>
                <a:hlinkClick r:id="rId5"/>
              </a:rPr>
              <a:t>https://</a:t>
            </a:r>
            <a:r>
              <a:rPr b="0" spc="114" dirty="0" smtClean="0">
                <a:latin typeface="Georgia"/>
                <a:cs typeface="Georgia"/>
                <a:hlinkClick r:id="rId5"/>
              </a:rPr>
              <a:t>future-in-russia.com/</a:t>
            </a:r>
            <a:endParaRPr lang="en-US" dirty="0" smtClean="0">
              <a:latin typeface="Georgia"/>
              <a:cs typeface="Georgia"/>
            </a:endParaRPr>
          </a:p>
          <a:p>
            <a:pPr marL="9317355">
              <a:lnSpc>
                <a:spcPct val="100000"/>
              </a:lnSpc>
              <a:spcBef>
                <a:spcPts val="720"/>
              </a:spcBef>
            </a:pPr>
            <a:r>
              <a:rPr lang="en-US" dirty="0" smtClean="0">
                <a:latin typeface="Georgia"/>
              </a:rPr>
              <a:t/>
            </a:r>
            <a:br>
              <a:rPr lang="en-US" dirty="0" smtClean="0">
                <a:latin typeface="Georgia"/>
              </a:rPr>
            </a:br>
            <a:r>
              <a:rPr lang="en-US" dirty="0" smtClean="0"/>
              <a:t>The Federal Agency for the Commonwealth of Independent States Affairs, Compatriots </a:t>
            </a:r>
            <a:br>
              <a:rPr lang="en-US" dirty="0" smtClean="0"/>
            </a:br>
            <a:r>
              <a:rPr lang="en-US" dirty="0" smtClean="0"/>
              <a:t>Living Abroad, and International </a:t>
            </a:r>
            <a:br>
              <a:rPr lang="en-US" dirty="0" smtClean="0"/>
            </a:br>
            <a:r>
              <a:rPr lang="en-US" dirty="0" smtClean="0"/>
              <a:t>Humanitarian Cooperation</a:t>
            </a:r>
            <a:r>
              <a:rPr lang="en-US" b="0" dirty="0" smtClean="0"/>
              <a:t> </a:t>
            </a:r>
            <a:br>
              <a:rPr lang="en-US" b="0" dirty="0" smtClean="0"/>
            </a:br>
            <a:r>
              <a:rPr lang="en-US" b="0" dirty="0" smtClean="0"/>
              <a:t>(</a:t>
            </a:r>
            <a:r>
              <a:rPr lang="en-US" dirty="0" err="1" smtClean="0"/>
              <a:t>Rossotrudnichestvo</a:t>
            </a:r>
            <a:r>
              <a:rPr lang="en-US" dirty="0" smtClean="0"/>
              <a:t>)</a:t>
            </a:r>
            <a:r>
              <a:rPr lang="en-US" sz="2400" b="0" dirty="0" smtClean="0"/>
              <a:t/>
            </a:r>
            <a:br>
              <a:rPr lang="en-US" sz="2400" b="0" dirty="0" smtClean="0"/>
            </a:br>
            <a:r>
              <a:rPr sz="2400" b="0" spc="114" dirty="0" smtClean="0">
                <a:latin typeface="Georgia"/>
                <a:cs typeface="Georgia"/>
                <a:hlinkClick r:id="rId6"/>
              </a:rPr>
              <a:t>http</a:t>
            </a:r>
            <a:r>
              <a:rPr sz="2400" b="0" spc="114" dirty="0">
                <a:latin typeface="Georgia"/>
                <a:cs typeface="Georgia"/>
                <a:hlinkClick r:id="rId6"/>
              </a:rPr>
              <a:t>://rs.gov.ru/%20/about</a:t>
            </a:r>
            <a:endParaRPr sz="2400" dirty="0">
              <a:latin typeface="Georgia"/>
              <a:cs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
            <a:ext cx="17259300" cy="10287000"/>
            <a:chOff x="0" y="7"/>
            <a:chExt cx="17259300" cy="10287000"/>
          </a:xfrm>
        </p:grpSpPr>
        <p:sp>
          <p:nvSpPr>
            <p:cNvPr id="3" name="object 3"/>
            <p:cNvSpPr/>
            <p:nvPr/>
          </p:nvSpPr>
          <p:spPr>
            <a:xfrm>
              <a:off x="0" y="7"/>
              <a:ext cx="6591300" cy="10287000"/>
            </a:xfrm>
            <a:custGeom>
              <a:avLst/>
              <a:gdLst/>
              <a:ahLst/>
              <a:cxnLst/>
              <a:rect l="l" t="t" r="r" b="b"/>
              <a:pathLst>
                <a:path w="6591300" h="10287000">
                  <a:moveTo>
                    <a:pt x="6591300" y="10287000"/>
                  </a:moveTo>
                  <a:lnTo>
                    <a:pt x="0" y="10287000"/>
                  </a:lnTo>
                  <a:lnTo>
                    <a:pt x="0" y="0"/>
                  </a:lnTo>
                  <a:lnTo>
                    <a:pt x="6591300" y="0"/>
                  </a:lnTo>
                  <a:lnTo>
                    <a:pt x="6591300" y="10287000"/>
                  </a:lnTo>
                  <a:close/>
                </a:path>
              </a:pathLst>
            </a:custGeom>
            <a:solidFill>
              <a:srgbClr val="005CA2"/>
            </a:solidFill>
          </p:spPr>
          <p:txBody>
            <a:bodyPr wrap="square" lIns="0" tIns="0" rIns="0" bIns="0" rtlCol="0"/>
            <a:lstStyle/>
            <a:p>
              <a:endParaRPr/>
            </a:p>
          </p:txBody>
        </p:sp>
        <p:sp>
          <p:nvSpPr>
            <p:cNvPr id="4" name="object 4"/>
            <p:cNvSpPr/>
            <p:nvPr/>
          </p:nvSpPr>
          <p:spPr>
            <a:xfrm>
              <a:off x="1028700" y="1028707"/>
              <a:ext cx="16230600" cy="9525"/>
            </a:xfrm>
            <a:custGeom>
              <a:avLst/>
              <a:gdLst/>
              <a:ahLst/>
              <a:cxnLst/>
              <a:rect l="l" t="t" r="r" b="b"/>
              <a:pathLst>
                <a:path w="16230600" h="9525">
                  <a:moveTo>
                    <a:pt x="16230600" y="9525"/>
                  </a:moveTo>
                  <a:lnTo>
                    <a:pt x="0" y="9525"/>
                  </a:lnTo>
                  <a:lnTo>
                    <a:pt x="0" y="0"/>
                  </a:lnTo>
                  <a:lnTo>
                    <a:pt x="16230600" y="0"/>
                  </a:lnTo>
                  <a:lnTo>
                    <a:pt x="16230600" y="9525"/>
                  </a:lnTo>
                  <a:close/>
                </a:path>
              </a:pathLst>
            </a:custGeom>
            <a:solidFill>
              <a:srgbClr val="3F4041"/>
            </a:solidFill>
          </p:spPr>
          <p:txBody>
            <a:bodyPr wrap="square" lIns="0" tIns="0" rIns="0" bIns="0" rtlCol="0"/>
            <a:lstStyle/>
            <a:p>
              <a:endParaRPr/>
            </a:p>
          </p:txBody>
        </p:sp>
        <p:pic>
          <p:nvPicPr>
            <p:cNvPr id="5" name="object 5"/>
            <p:cNvPicPr/>
            <p:nvPr/>
          </p:nvPicPr>
          <p:blipFill>
            <a:blip r:embed="rId2" cstate="print"/>
            <a:stretch>
              <a:fillRect/>
            </a:stretch>
          </p:blipFill>
          <p:spPr>
            <a:xfrm>
              <a:off x="1028700" y="7479184"/>
              <a:ext cx="1847849" cy="1781174"/>
            </a:xfrm>
            <a:prstGeom prst="rect">
              <a:avLst/>
            </a:prstGeom>
          </p:spPr>
        </p:pic>
        <p:pic>
          <p:nvPicPr>
            <p:cNvPr id="6" name="object 6"/>
            <p:cNvPicPr/>
            <p:nvPr/>
          </p:nvPicPr>
          <p:blipFill>
            <a:blip r:embed="rId3" cstate="print"/>
            <a:stretch>
              <a:fillRect/>
            </a:stretch>
          </p:blipFill>
          <p:spPr>
            <a:xfrm>
              <a:off x="7458641" y="7008982"/>
              <a:ext cx="9741948" cy="568569"/>
            </a:xfrm>
            <a:prstGeom prst="rect">
              <a:avLst/>
            </a:prstGeom>
          </p:spPr>
        </p:pic>
      </p:grpSp>
      <p:sp>
        <p:nvSpPr>
          <p:cNvPr id="7" name="object 7"/>
          <p:cNvSpPr txBox="1">
            <a:spLocks noGrp="1"/>
          </p:cNvSpPr>
          <p:nvPr>
            <p:ph type="title"/>
          </p:nvPr>
        </p:nvSpPr>
        <p:spPr>
          <a:xfrm>
            <a:off x="7303869" y="2403194"/>
            <a:ext cx="8481694" cy="1174232"/>
          </a:xfrm>
          <a:prstGeom prst="rect">
            <a:avLst/>
          </a:prstGeom>
        </p:spPr>
        <p:txBody>
          <a:bodyPr vert="horz" wrap="square" lIns="0" tIns="12700" rIns="0" bIns="0" rtlCol="0">
            <a:spAutoFit/>
          </a:bodyPr>
          <a:lstStyle/>
          <a:p>
            <a:pPr marL="12700" marR="5080">
              <a:lnSpc>
                <a:spcPct val="115799"/>
              </a:lnSpc>
              <a:spcBef>
                <a:spcPts val="100"/>
              </a:spcBef>
            </a:pPr>
            <a:r>
              <a:rPr lang="en-US" dirty="0" smtClean="0"/>
              <a:t>Admissions Committee for international students</a:t>
            </a:r>
            <a:endParaRPr spc="105" dirty="0"/>
          </a:p>
        </p:txBody>
      </p:sp>
      <p:sp>
        <p:nvSpPr>
          <p:cNvPr id="8" name="object 8"/>
          <p:cNvSpPr txBox="1"/>
          <p:nvPr/>
        </p:nvSpPr>
        <p:spPr>
          <a:xfrm>
            <a:off x="7303869" y="3603344"/>
            <a:ext cx="10145931" cy="1831912"/>
          </a:xfrm>
          <a:prstGeom prst="rect">
            <a:avLst/>
          </a:prstGeom>
        </p:spPr>
        <p:txBody>
          <a:bodyPr vert="horz" wrap="square" lIns="0" tIns="94615" rIns="0" bIns="0" rtlCol="0">
            <a:spAutoFit/>
          </a:bodyPr>
          <a:lstStyle/>
          <a:p>
            <a:pPr marL="12700">
              <a:lnSpc>
                <a:spcPct val="100000"/>
              </a:lnSpc>
              <a:spcBef>
                <a:spcPts val="745"/>
              </a:spcBef>
            </a:pPr>
            <a:endParaRPr lang="en-US" sz="3400" b="1" spc="30" dirty="0" smtClean="0">
              <a:solidFill>
                <a:srgbClr val="3F4041"/>
              </a:solidFill>
              <a:latin typeface="Cambria"/>
              <a:cs typeface="Cambria"/>
            </a:endParaRPr>
          </a:p>
          <a:p>
            <a:pPr marL="12700">
              <a:lnSpc>
                <a:spcPct val="100000"/>
              </a:lnSpc>
              <a:spcBef>
                <a:spcPts val="745"/>
              </a:spcBef>
            </a:pPr>
            <a:r>
              <a:rPr lang="en-US" sz="3400" b="1" spc="30" dirty="0">
                <a:solidFill>
                  <a:srgbClr val="3F4041"/>
                </a:solidFill>
                <a:latin typeface="Cambria"/>
                <a:cs typeface="Cambria"/>
              </a:rPr>
              <a:t>P</a:t>
            </a:r>
            <a:r>
              <a:rPr lang="en-US" sz="3400" b="1" dirty="0" smtClean="0">
                <a:solidFill>
                  <a:srgbClr val="3F4041"/>
                </a:solidFill>
                <a:latin typeface="Cambria"/>
                <a:cs typeface="Cambria"/>
              </a:rPr>
              <a:t>hone</a:t>
            </a:r>
            <a:r>
              <a:rPr sz="3400" b="1" spc="-110" dirty="0" smtClean="0">
                <a:solidFill>
                  <a:srgbClr val="3F4041"/>
                </a:solidFill>
                <a:latin typeface="Cambria"/>
                <a:cs typeface="Cambria"/>
              </a:rPr>
              <a:t>:</a:t>
            </a:r>
            <a:r>
              <a:rPr sz="3400" b="1" spc="145" dirty="0" smtClean="0">
                <a:solidFill>
                  <a:srgbClr val="3F4041"/>
                </a:solidFill>
                <a:latin typeface="Cambria"/>
                <a:cs typeface="Cambria"/>
              </a:rPr>
              <a:t> </a:t>
            </a:r>
            <a:r>
              <a:rPr sz="3400" spc="-445" dirty="0">
                <a:solidFill>
                  <a:srgbClr val="3F4041"/>
                </a:solidFill>
                <a:latin typeface="Georgia"/>
                <a:cs typeface="Georgia"/>
              </a:rPr>
              <a:t>+</a:t>
            </a:r>
            <a:r>
              <a:rPr sz="3400" spc="-145" dirty="0">
                <a:solidFill>
                  <a:srgbClr val="3F4041"/>
                </a:solidFill>
                <a:latin typeface="Georgia"/>
                <a:cs typeface="Georgia"/>
              </a:rPr>
              <a:t>7</a:t>
            </a:r>
            <a:r>
              <a:rPr sz="3400" spc="70" dirty="0">
                <a:solidFill>
                  <a:srgbClr val="3F4041"/>
                </a:solidFill>
                <a:latin typeface="Georgia"/>
                <a:cs typeface="Georgia"/>
              </a:rPr>
              <a:t> </a:t>
            </a:r>
            <a:r>
              <a:rPr sz="3400" spc="-240" dirty="0">
                <a:solidFill>
                  <a:srgbClr val="3F4041"/>
                </a:solidFill>
                <a:latin typeface="Georgia"/>
                <a:cs typeface="Georgia"/>
              </a:rPr>
              <a:t>(</a:t>
            </a:r>
            <a:r>
              <a:rPr sz="3400" spc="-85" dirty="0">
                <a:solidFill>
                  <a:srgbClr val="3F4041"/>
                </a:solidFill>
                <a:latin typeface="Georgia"/>
                <a:cs typeface="Georgia"/>
              </a:rPr>
              <a:t>4</a:t>
            </a:r>
            <a:r>
              <a:rPr sz="3400" spc="35" dirty="0">
                <a:solidFill>
                  <a:srgbClr val="3F4041"/>
                </a:solidFill>
                <a:latin typeface="Georgia"/>
                <a:cs typeface="Georgia"/>
              </a:rPr>
              <a:t>9</a:t>
            </a:r>
            <a:r>
              <a:rPr sz="3400" spc="45" dirty="0">
                <a:solidFill>
                  <a:srgbClr val="3F4041"/>
                </a:solidFill>
                <a:latin typeface="Georgia"/>
                <a:cs typeface="Georgia"/>
              </a:rPr>
              <a:t>5</a:t>
            </a:r>
            <a:r>
              <a:rPr sz="3400" spc="-240" dirty="0">
                <a:solidFill>
                  <a:srgbClr val="3F4041"/>
                </a:solidFill>
                <a:latin typeface="Georgia"/>
                <a:cs typeface="Georgia"/>
              </a:rPr>
              <a:t>)</a:t>
            </a:r>
            <a:r>
              <a:rPr sz="3400" spc="70" dirty="0">
                <a:solidFill>
                  <a:srgbClr val="3F4041"/>
                </a:solidFill>
                <a:latin typeface="Georgia"/>
                <a:cs typeface="Georgia"/>
              </a:rPr>
              <a:t> </a:t>
            </a:r>
            <a:r>
              <a:rPr sz="3400" spc="-80" dirty="0">
                <a:solidFill>
                  <a:srgbClr val="3F4041"/>
                </a:solidFill>
                <a:latin typeface="Georgia"/>
                <a:cs typeface="Georgia"/>
              </a:rPr>
              <a:t>2</a:t>
            </a:r>
            <a:r>
              <a:rPr sz="3400" spc="45" dirty="0">
                <a:solidFill>
                  <a:srgbClr val="3F4041"/>
                </a:solidFill>
                <a:latin typeface="Georgia"/>
                <a:cs typeface="Georgia"/>
              </a:rPr>
              <a:t>5</a:t>
            </a:r>
            <a:r>
              <a:rPr sz="3400" spc="15" dirty="0">
                <a:solidFill>
                  <a:srgbClr val="3F4041"/>
                </a:solidFill>
                <a:latin typeface="Georgia"/>
                <a:cs typeface="Georgia"/>
              </a:rPr>
              <a:t>0</a:t>
            </a:r>
            <a:r>
              <a:rPr sz="3400" spc="385" dirty="0">
                <a:solidFill>
                  <a:srgbClr val="3F4041"/>
                </a:solidFill>
                <a:latin typeface="Georgia"/>
                <a:cs typeface="Georgia"/>
              </a:rPr>
              <a:t>-</a:t>
            </a:r>
            <a:r>
              <a:rPr sz="3400" spc="35" dirty="0">
                <a:solidFill>
                  <a:srgbClr val="3F4041"/>
                </a:solidFill>
                <a:latin typeface="Georgia"/>
                <a:cs typeface="Georgia"/>
              </a:rPr>
              <a:t>6</a:t>
            </a:r>
            <a:r>
              <a:rPr sz="3400" spc="45" dirty="0">
                <a:solidFill>
                  <a:srgbClr val="3F4041"/>
                </a:solidFill>
                <a:latin typeface="Georgia"/>
                <a:cs typeface="Georgia"/>
              </a:rPr>
              <a:t>5</a:t>
            </a:r>
            <a:r>
              <a:rPr sz="3400" spc="385" dirty="0">
                <a:solidFill>
                  <a:srgbClr val="3F4041"/>
                </a:solidFill>
                <a:latin typeface="Georgia"/>
                <a:cs typeface="Georgia"/>
              </a:rPr>
              <a:t>-</a:t>
            </a:r>
            <a:r>
              <a:rPr sz="3400" spc="-229" dirty="0">
                <a:solidFill>
                  <a:srgbClr val="3F4041"/>
                </a:solidFill>
                <a:latin typeface="Georgia"/>
                <a:cs typeface="Georgia"/>
              </a:rPr>
              <a:t>1</a:t>
            </a:r>
            <a:r>
              <a:rPr sz="3400" spc="-85" dirty="0">
                <a:solidFill>
                  <a:srgbClr val="3F4041"/>
                </a:solidFill>
                <a:latin typeface="Georgia"/>
                <a:cs typeface="Georgia"/>
              </a:rPr>
              <a:t>4</a:t>
            </a:r>
            <a:r>
              <a:rPr sz="3400" spc="-60" dirty="0">
                <a:solidFill>
                  <a:srgbClr val="3F4041"/>
                </a:solidFill>
                <a:latin typeface="Georgia"/>
                <a:cs typeface="Georgia"/>
              </a:rPr>
              <a:t>,</a:t>
            </a:r>
            <a:r>
              <a:rPr sz="3400" spc="70" dirty="0">
                <a:solidFill>
                  <a:srgbClr val="3F4041"/>
                </a:solidFill>
                <a:latin typeface="Georgia"/>
                <a:cs typeface="Georgia"/>
              </a:rPr>
              <a:t> </a:t>
            </a:r>
            <a:r>
              <a:rPr sz="3400" spc="-445" dirty="0" smtClean="0">
                <a:solidFill>
                  <a:srgbClr val="3F4041"/>
                </a:solidFill>
                <a:latin typeface="Georgia"/>
                <a:cs typeface="Georgia"/>
              </a:rPr>
              <a:t>+</a:t>
            </a:r>
            <a:r>
              <a:rPr sz="3400" spc="-145" dirty="0">
                <a:solidFill>
                  <a:srgbClr val="3F4041"/>
                </a:solidFill>
                <a:latin typeface="Georgia"/>
                <a:cs typeface="Georgia"/>
              </a:rPr>
              <a:t>7</a:t>
            </a:r>
            <a:r>
              <a:rPr sz="3400" spc="70" dirty="0">
                <a:solidFill>
                  <a:srgbClr val="3F4041"/>
                </a:solidFill>
                <a:latin typeface="Georgia"/>
                <a:cs typeface="Georgia"/>
              </a:rPr>
              <a:t> </a:t>
            </a:r>
            <a:r>
              <a:rPr sz="3400" spc="-240" dirty="0">
                <a:solidFill>
                  <a:srgbClr val="3F4041"/>
                </a:solidFill>
                <a:latin typeface="Georgia"/>
                <a:cs typeface="Georgia"/>
              </a:rPr>
              <a:t>(</a:t>
            </a:r>
            <a:r>
              <a:rPr sz="3400" spc="-85" dirty="0">
                <a:solidFill>
                  <a:srgbClr val="3F4041"/>
                </a:solidFill>
                <a:latin typeface="Georgia"/>
                <a:cs typeface="Georgia"/>
              </a:rPr>
              <a:t>4</a:t>
            </a:r>
            <a:r>
              <a:rPr sz="3400" spc="35" dirty="0">
                <a:solidFill>
                  <a:srgbClr val="3F4041"/>
                </a:solidFill>
                <a:latin typeface="Georgia"/>
                <a:cs typeface="Georgia"/>
              </a:rPr>
              <a:t>9</a:t>
            </a:r>
            <a:r>
              <a:rPr sz="3400" spc="45" dirty="0">
                <a:solidFill>
                  <a:srgbClr val="3F4041"/>
                </a:solidFill>
                <a:latin typeface="Georgia"/>
                <a:cs typeface="Georgia"/>
              </a:rPr>
              <a:t>5</a:t>
            </a:r>
            <a:r>
              <a:rPr sz="3400" spc="-240" dirty="0">
                <a:solidFill>
                  <a:srgbClr val="3F4041"/>
                </a:solidFill>
                <a:latin typeface="Georgia"/>
                <a:cs typeface="Georgia"/>
              </a:rPr>
              <a:t>)</a:t>
            </a:r>
            <a:r>
              <a:rPr sz="3400" spc="70" dirty="0">
                <a:solidFill>
                  <a:srgbClr val="3F4041"/>
                </a:solidFill>
                <a:latin typeface="Georgia"/>
                <a:cs typeface="Georgia"/>
              </a:rPr>
              <a:t> </a:t>
            </a:r>
            <a:r>
              <a:rPr sz="3400" spc="-80" dirty="0">
                <a:solidFill>
                  <a:srgbClr val="3F4041"/>
                </a:solidFill>
                <a:latin typeface="Georgia"/>
                <a:cs typeface="Georgia"/>
              </a:rPr>
              <a:t>2</a:t>
            </a:r>
            <a:r>
              <a:rPr sz="3400" spc="45" dirty="0">
                <a:solidFill>
                  <a:srgbClr val="3F4041"/>
                </a:solidFill>
                <a:latin typeface="Georgia"/>
                <a:cs typeface="Georgia"/>
              </a:rPr>
              <a:t>5</a:t>
            </a:r>
            <a:r>
              <a:rPr sz="3400" spc="15" dirty="0">
                <a:solidFill>
                  <a:srgbClr val="3F4041"/>
                </a:solidFill>
                <a:latin typeface="Georgia"/>
                <a:cs typeface="Georgia"/>
              </a:rPr>
              <a:t>0</a:t>
            </a:r>
            <a:r>
              <a:rPr sz="3400" spc="385" dirty="0">
                <a:solidFill>
                  <a:srgbClr val="3F4041"/>
                </a:solidFill>
                <a:latin typeface="Georgia"/>
                <a:cs typeface="Georgia"/>
              </a:rPr>
              <a:t>-</a:t>
            </a:r>
            <a:r>
              <a:rPr sz="3400" spc="35" dirty="0">
                <a:solidFill>
                  <a:srgbClr val="3F4041"/>
                </a:solidFill>
                <a:latin typeface="Georgia"/>
                <a:cs typeface="Georgia"/>
              </a:rPr>
              <a:t>6</a:t>
            </a:r>
            <a:r>
              <a:rPr sz="3400" spc="-229" dirty="0">
                <a:solidFill>
                  <a:srgbClr val="3F4041"/>
                </a:solidFill>
                <a:latin typeface="Georgia"/>
                <a:cs typeface="Georgia"/>
              </a:rPr>
              <a:t>1</a:t>
            </a:r>
            <a:r>
              <a:rPr sz="3400" spc="385" dirty="0">
                <a:solidFill>
                  <a:srgbClr val="3F4041"/>
                </a:solidFill>
                <a:latin typeface="Georgia"/>
                <a:cs typeface="Georgia"/>
              </a:rPr>
              <a:t>-</a:t>
            </a:r>
            <a:r>
              <a:rPr sz="3400" spc="-125" dirty="0">
                <a:solidFill>
                  <a:srgbClr val="3F4041"/>
                </a:solidFill>
                <a:latin typeface="Georgia"/>
                <a:cs typeface="Georgia"/>
              </a:rPr>
              <a:t>8</a:t>
            </a:r>
            <a:r>
              <a:rPr sz="3400" spc="20" dirty="0">
                <a:solidFill>
                  <a:srgbClr val="3F4041"/>
                </a:solidFill>
                <a:latin typeface="Georgia"/>
                <a:cs typeface="Georgia"/>
              </a:rPr>
              <a:t>0</a:t>
            </a:r>
            <a:endParaRPr sz="3400" dirty="0">
              <a:latin typeface="Georgia"/>
              <a:cs typeface="Georgia"/>
            </a:endParaRPr>
          </a:p>
          <a:p>
            <a:pPr marL="12700">
              <a:lnSpc>
                <a:spcPct val="100000"/>
              </a:lnSpc>
              <a:spcBef>
                <a:spcPts val="645"/>
              </a:spcBef>
            </a:pPr>
            <a:r>
              <a:rPr lang="en-US" sz="3400" b="1" spc="85" dirty="0" smtClean="0">
                <a:solidFill>
                  <a:srgbClr val="3F4041"/>
                </a:solidFill>
                <a:latin typeface="Cambria"/>
                <a:cs typeface="Cambria"/>
              </a:rPr>
              <a:t>Email</a:t>
            </a:r>
            <a:r>
              <a:rPr sz="3400" b="1" dirty="0" smtClean="0">
                <a:solidFill>
                  <a:srgbClr val="3F4041"/>
                </a:solidFill>
                <a:latin typeface="Cambria"/>
                <a:cs typeface="Cambria"/>
              </a:rPr>
              <a:t>:</a:t>
            </a:r>
            <a:r>
              <a:rPr sz="3400" b="1" spc="125" dirty="0" smtClean="0">
                <a:solidFill>
                  <a:srgbClr val="3F4041"/>
                </a:solidFill>
                <a:latin typeface="Cambria"/>
                <a:cs typeface="Cambria"/>
              </a:rPr>
              <a:t> </a:t>
            </a:r>
            <a:r>
              <a:rPr sz="3400" spc="35" dirty="0">
                <a:solidFill>
                  <a:srgbClr val="3F4041"/>
                </a:solidFill>
                <a:latin typeface="Georgia"/>
                <a:cs typeface="Georgia"/>
                <a:hlinkClick r:id="rId4"/>
              </a:rPr>
              <a:t>inter@rggu.ru</a:t>
            </a:r>
            <a:endParaRPr sz="3400" dirty="0">
              <a:latin typeface="Georgia"/>
              <a:cs typeface="Georgia"/>
            </a:endParaRPr>
          </a:p>
        </p:txBody>
      </p:sp>
      <p:sp>
        <p:nvSpPr>
          <p:cNvPr id="9" name="object 9"/>
          <p:cNvSpPr txBox="1"/>
          <p:nvPr/>
        </p:nvSpPr>
        <p:spPr>
          <a:xfrm>
            <a:off x="533400" y="3009900"/>
            <a:ext cx="5943600" cy="1601336"/>
          </a:xfrm>
          <a:prstGeom prst="rect">
            <a:avLst/>
          </a:prstGeom>
        </p:spPr>
        <p:txBody>
          <a:bodyPr vert="horz" wrap="square" lIns="0" tIns="40640" rIns="0" bIns="0" rtlCol="0">
            <a:spAutoFit/>
          </a:bodyPr>
          <a:lstStyle/>
          <a:p>
            <a:pPr marL="12700" marR="5080">
              <a:lnSpc>
                <a:spcPts val="6000"/>
              </a:lnSpc>
              <a:spcBef>
                <a:spcPts val="320"/>
              </a:spcBef>
            </a:pPr>
            <a:r>
              <a:rPr lang="en-US" sz="7200" spc="80" dirty="0" smtClean="0">
                <a:solidFill>
                  <a:srgbClr val="ECECEC"/>
                </a:solidFill>
                <a:latin typeface="Georgia"/>
                <a:cs typeface="Georgia"/>
              </a:rPr>
              <a:t>International Department</a:t>
            </a:r>
            <a:endParaRPr sz="7200" dirty="0">
              <a:latin typeface="Georgia"/>
              <a:cs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43510" y="4414586"/>
            <a:ext cx="9395460" cy="6350"/>
          </a:xfrm>
          <a:custGeom>
            <a:avLst/>
            <a:gdLst/>
            <a:ahLst/>
            <a:cxnLst/>
            <a:rect l="l" t="t" r="r" b="b"/>
            <a:pathLst>
              <a:path w="9395460" h="6350">
                <a:moveTo>
                  <a:pt x="9395224" y="6350"/>
                </a:moveTo>
                <a:lnTo>
                  <a:pt x="0" y="6350"/>
                </a:lnTo>
                <a:lnTo>
                  <a:pt x="0" y="0"/>
                </a:lnTo>
                <a:lnTo>
                  <a:pt x="9395224" y="0"/>
                </a:lnTo>
                <a:lnTo>
                  <a:pt x="9395224" y="6350"/>
                </a:lnTo>
                <a:close/>
              </a:path>
            </a:pathLst>
          </a:custGeom>
          <a:solidFill>
            <a:srgbClr val="3F4041"/>
          </a:solidFill>
        </p:spPr>
        <p:txBody>
          <a:bodyPr wrap="square" lIns="0" tIns="0" rIns="0" bIns="0" rtlCol="0"/>
          <a:lstStyle/>
          <a:p>
            <a:endParaRPr/>
          </a:p>
        </p:txBody>
      </p:sp>
      <p:sp>
        <p:nvSpPr>
          <p:cNvPr id="3" name="object 3"/>
          <p:cNvSpPr/>
          <p:nvPr/>
        </p:nvSpPr>
        <p:spPr>
          <a:xfrm>
            <a:off x="6743318" y="8127825"/>
            <a:ext cx="9396095" cy="6350"/>
          </a:xfrm>
          <a:custGeom>
            <a:avLst/>
            <a:gdLst/>
            <a:ahLst/>
            <a:cxnLst/>
            <a:rect l="l" t="t" r="r" b="b"/>
            <a:pathLst>
              <a:path w="9396094" h="6350">
                <a:moveTo>
                  <a:pt x="9395606" y="6350"/>
                </a:moveTo>
                <a:lnTo>
                  <a:pt x="0" y="6350"/>
                </a:lnTo>
                <a:lnTo>
                  <a:pt x="0" y="0"/>
                </a:lnTo>
                <a:lnTo>
                  <a:pt x="9395606" y="0"/>
                </a:lnTo>
                <a:lnTo>
                  <a:pt x="9395606" y="6350"/>
                </a:lnTo>
                <a:close/>
              </a:path>
            </a:pathLst>
          </a:custGeom>
          <a:solidFill>
            <a:srgbClr val="3F4041"/>
          </a:solidFill>
        </p:spPr>
        <p:txBody>
          <a:bodyPr wrap="square" lIns="0" tIns="0" rIns="0" bIns="0" rtlCol="0"/>
          <a:lstStyle/>
          <a:p>
            <a:endParaRPr/>
          </a:p>
        </p:txBody>
      </p:sp>
      <p:pic>
        <p:nvPicPr>
          <p:cNvPr id="4" name="object 4"/>
          <p:cNvPicPr/>
          <p:nvPr/>
        </p:nvPicPr>
        <p:blipFill>
          <a:blip r:embed="rId2" cstate="print"/>
          <a:stretch>
            <a:fillRect/>
          </a:stretch>
        </p:blipFill>
        <p:spPr>
          <a:xfrm>
            <a:off x="348168" y="7636514"/>
            <a:ext cx="1771649" cy="1790698"/>
          </a:xfrm>
          <a:prstGeom prst="rect">
            <a:avLst/>
          </a:prstGeom>
        </p:spPr>
      </p:pic>
      <p:sp>
        <p:nvSpPr>
          <p:cNvPr id="5" name="object 5"/>
          <p:cNvSpPr txBox="1"/>
          <p:nvPr/>
        </p:nvSpPr>
        <p:spPr>
          <a:xfrm>
            <a:off x="6629400" y="1028700"/>
            <a:ext cx="11225205" cy="2211439"/>
          </a:xfrm>
          <a:prstGeom prst="rect">
            <a:avLst/>
          </a:prstGeom>
        </p:spPr>
        <p:txBody>
          <a:bodyPr vert="horz" wrap="square" lIns="0" tIns="12700" rIns="0" bIns="0" rtlCol="0">
            <a:spAutoFit/>
          </a:bodyPr>
          <a:lstStyle/>
          <a:p>
            <a:pPr marL="12700" marR="5080">
              <a:lnSpc>
                <a:spcPct val="113799"/>
              </a:lnSpc>
              <a:spcBef>
                <a:spcPts val="100"/>
              </a:spcBef>
            </a:pPr>
            <a:r>
              <a:rPr lang="en-US" sz="3200" b="1" i="1" dirty="0" smtClean="0">
                <a:solidFill>
                  <a:schemeClr val="tx1">
                    <a:lumMod val="75000"/>
                    <a:lumOff val="25000"/>
                  </a:schemeClr>
                </a:solidFill>
                <a:latin typeface="Roboto Cn"/>
              </a:rPr>
              <a:t>Foreigners and Russian citizens have the same conditions in terms of time for the acceptance of documents, the timing of entrance examination and tuition fees.</a:t>
            </a:r>
            <a:endParaRPr sz="3200" b="1" i="1" dirty="0">
              <a:solidFill>
                <a:schemeClr val="tx1">
                  <a:lumMod val="75000"/>
                  <a:lumOff val="25000"/>
                </a:schemeClr>
              </a:solidFill>
              <a:latin typeface="Roboto Cn"/>
              <a:cs typeface="Roboto Cn"/>
            </a:endParaRPr>
          </a:p>
        </p:txBody>
      </p:sp>
      <p:sp>
        <p:nvSpPr>
          <p:cNvPr id="6" name="object 6"/>
          <p:cNvSpPr txBox="1"/>
          <p:nvPr/>
        </p:nvSpPr>
        <p:spPr>
          <a:xfrm>
            <a:off x="6681795" y="4698558"/>
            <a:ext cx="8254365" cy="1745349"/>
          </a:xfrm>
          <a:prstGeom prst="rect">
            <a:avLst/>
          </a:prstGeom>
        </p:spPr>
        <p:txBody>
          <a:bodyPr vert="horz" wrap="square" lIns="0" tIns="52069" rIns="0" bIns="0" rtlCol="0">
            <a:spAutoFit/>
          </a:bodyPr>
          <a:lstStyle/>
          <a:p>
            <a:pPr marL="12700">
              <a:lnSpc>
                <a:spcPct val="100000"/>
              </a:lnSpc>
              <a:spcBef>
                <a:spcPts val="409"/>
              </a:spcBef>
            </a:pPr>
            <a:r>
              <a:rPr lang="en-US" sz="3550" b="1" spc="225" dirty="0" smtClean="0">
                <a:solidFill>
                  <a:srgbClr val="3F4041"/>
                </a:solidFill>
                <a:latin typeface="Cambria"/>
                <a:cs typeface="Cambria"/>
              </a:rPr>
              <a:t>FREE TUITION</a:t>
            </a:r>
            <a:r>
              <a:rPr sz="3550" b="1" spc="135" dirty="0" smtClean="0">
                <a:solidFill>
                  <a:srgbClr val="3F4041"/>
                </a:solidFill>
                <a:latin typeface="Cambria"/>
                <a:cs typeface="Cambria"/>
              </a:rPr>
              <a:t> </a:t>
            </a:r>
            <a:r>
              <a:rPr sz="3550" b="1" spc="55" dirty="0" smtClean="0">
                <a:solidFill>
                  <a:srgbClr val="3F4041"/>
                </a:solidFill>
                <a:latin typeface="Cambria"/>
                <a:cs typeface="Cambria"/>
              </a:rPr>
              <a:t>(</a:t>
            </a:r>
            <a:r>
              <a:rPr lang="en-US" sz="3600" b="1" dirty="0" smtClean="0">
                <a:solidFill>
                  <a:schemeClr val="tx1">
                    <a:lumMod val="75000"/>
                    <a:lumOff val="25000"/>
                  </a:schemeClr>
                </a:solidFill>
                <a:latin typeface="Cambria" pitchFamily="18" charset="0"/>
              </a:rPr>
              <a:t>ALL FORMS OF EDUCATION</a:t>
            </a:r>
            <a:r>
              <a:rPr sz="3550" b="1" spc="140" dirty="0" smtClean="0">
                <a:solidFill>
                  <a:srgbClr val="3F4041"/>
                </a:solidFill>
                <a:latin typeface="Cambria"/>
                <a:cs typeface="Cambria"/>
              </a:rPr>
              <a:t>)</a:t>
            </a:r>
            <a:endParaRPr sz="3550" dirty="0">
              <a:latin typeface="Cambria"/>
              <a:cs typeface="Cambria"/>
            </a:endParaRPr>
          </a:p>
          <a:p>
            <a:pPr marL="12700">
              <a:lnSpc>
                <a:spcPct val="100000"/>
              </a:lnSpc>
              <a:spcBef>
                <a:spcPts val="315"/>
              </a:spcBef>
            </a:pPr>
            <a:r>
              <a:rPr lang="en-US" sz="3550" spc="-15" dirty="0" smtClean="0">
                <a:solidFill>
                  <a:srgbClr val="3F4041"/>
                </a:solidFill>
                <a:latin typeface="Georgia"/>
                <a:cs typeface="Georgia"/>
              </a:rPr>
              <a:t>from </a:t>
            </a:r>
            <a:r>
              <a:rPr sz="3550" spc="-15" dirty="0" smtClean="0">
                <a:solidFill>
                  <a:srgbClr val="3F4041"/>
                </a:solidFill>
                <a:latin typeface="Georgia"/>
                <a:cs typeface="Georgia"/>
              </a:rPr>
              <a:t>26</a:t>
            </a:r>
            <a:r>
              <a:rPr sz="3550" spc="70" dirty="0" smtClean="0">
                <a:solidFill>
                  <a:srgbClr val="3F4041"/>
                </a:solidFill>
                <a:latin typeface="Georgia"/>
                <a:cs typeface="Georgia"/>
              </a:rPr>
              <a:t> </a:t>
            </a:r>
            <a:r>
              <a:rPr lang="en-US" sz="3550" spc="45" dirty="0" smtClean="0">
                <a:solidFill>
                  <a:srgbClr val="3F4041"/>
                </a:solidFill>
                <a:latin typeface="Georgia"/>
                <a:cs typeface="Georgia"/>
              </a:rPr>
              <a:t>June </a:t>
            </a:r>
            <a:r>
              <a:rPr lang="en-US" sz="3550" spc="70" dirty="0" smtClean="0">
                <a:solidFill>
                  <a:srgbClr val="3F4041"/>
                </a:solidFill>
                <a:latin typeface="Georgia"/>
                <a:cs typeface="Georgia"/>
              </a:rPr>
              <a:t>2023 </a:t>
            </a:r>
            <a:r>
              <a:rPr lang="en-US" sz="3550" spc="-185" dirty="0" smtClean="0">
                <a:solidFill>
                  <a:srgbClr val="3F4041"/>
                </a:solidFill>
                <a:latin typeface="Georgia"/>
                <a:cs typeface="Georgia"/>
              </a:rPr>
              <a:t>to</a:t>
            </a:r>
            <a:r>
              <a:rPr sz="3550" spc="70" dirty="0" smtClean="0">
                <a:solidFill>
                  <a:srgbClr val="3F4041"/>
                </a:solidFill>
                <a:latin typeface="Georgia"/>
                <a:cs typeface="Georgia"/>
              </a:rPr>
              <a:t> </a:t>
            </a:r>
            <a:r>
              <a:rPr sz="3550" spc="-15" dirty="0">
                <a:solidFill>
                  <a:srgbClr val="3F4041"/>
                </a:solidFill>
                <a:latin typeface="Georgia"/>
                <a:cs typeface="Georgia"/>
              </a:rPr>
              <a:t>26</a:t>
            </a:r>
            <a:r>
              <a:rPr sz="3550" spc="75" dirty="0">
                <a:solidFill>
                  <a:srgbClr val="3F4041"/>
                </a:solidFill>
                <a:latin typeface="Georgia"/>
                <a:cs typeface="Georgia"/>
              </a:rPr>
              <a:t> </a:t>
            </a:r>
            <a:r>
              <a:rPr lang="en-US" sz="3550" spc="40" dirty="0" smtClean="0">
                <a:solidFill>
                  <a:srgbClr val="3F4041"/>
                </a:solidFill>
                <a:latin typeface="Georgia"/>
                <a:cs typeface="Georgia"/>
              </a:rPr>
              <a:t>July</a:t>
            </a:r>
            <a:r>
              <a:rPr sz="3550" spc="70" dirty="0" smtClean="0">
                <a:solidFill>
                  <a:srgbClr val="3F4041"/>
                </a:solidFill>
                <a:latin typeface="Georgia"/>
                <a:cs typeface="Georgia"/>
              </a:rPr>
              <a:t> </a:t>
            </a:r>
            <a:r>
              <a:rPr sz="3550" spc="-50" dirty="0" smtClean="0">
                <a:solidFill>
                  <a:srgbClr val="3F4041"/>
                </a:solidFill>
                <a:latin typeface="Georgia"/>
                <a:cs typeface="Georgia"/>
              </a:rPr>
              <a:t>202</a:t>
            </a:r>
            <a:r>
              <a:rPr lang="en-US" sz="3550" spc="-50" dirty="0" smtClean="0">
                <a:solidFill>
                  <a:srgbClr val="3F4041"/>
                </a:solidFill>
                <a:latin typeface="Georgia"/>
                <a:cs typeface="Georgia"/>
              </a:rPr>
              <a:t>3</a:t>
            </a:r>
            <a:r>
              <a:rPr sz="3550" spc="70" dirty="0" smtClean="0">
                <a:solidFill>
                  <a:srgbClr val="3F4041"/>
                </a:solidFill>
                <a:latin typeface="Georgia"/>
                <a:cs typeface="Georgia"/>
              </a:rPr>
              <a:t> </a:t>
            </a:r>
            <a:endParaRPr sz="3550" dirty="0">
              <a:latin typeface="Georgia"/>
              <a:cs typeface="Georgia"/>
            </a:endParaRPr>
          </a:p>
        </p:txBody>
      </p:sp>
      <p:sp>
        <p:nvSpPr>
          <p:cNvPr id="7" name="object 7"/>
          <p:cNvSpPr txBox="1"/>
          <p:nvPr/>
        </p:nvSpPr>
        <p:spPr>
          <a:xfrm>
            <a:off x="6681794" y="6441633"/>
            <a:ext cx="8024806" cy="2379882"/>
          </a:xfrm>
          <a:prstGeom prst="rect">
            <a:avLst/>
          </a:prstGeom>
        </p:spPr>
        <p:txBody>
          <a:bodyPr vert="horz" wrap="square" lIns="0" tIns="12065" rIns="0" bIns="0" rtlCol="0">
            <a:spAutoFit/>
          </a:bodyPr>
          <a:lstStyle/>
          <a:p>
            <a:pPr marL="12700" marR="530860">
              <a:lnSpc>
                <a:spcPct val="107400"/>
              </a:lnSpc>
              <a:spcBef>
                <a:spcPts val="95"/>
              </a:spcBef>
            </a:pPr>
            <a:endParaRPr lang="en-US" sz="3550" b="1" spc="175" dirty="0" smtClean="0">
              <a:solidFill>
                <a:srgbClr val="3F4041"/>
              </a:solidFill>
              <a:latin typeface="Cambria"/>
              <a:cs typeface="Cambria"/>
            </a:endParaRPr>
          </a:p>
          <a:p>
            <a:pPr marL="12700" marR="530860">
              <a:lnSpc>
                <a:spcPct val="107400"/>
              </a:lnSpc>
              <a:spcBef>
                <a:spcPts val="95"/>
              </a:spcBef>
            </a:pPr>
            <a:r>
              <a:rPr lang="en-US" sz="3550" b="1" spc="175" dirty="0" smtClean="0">
                <a:solidFill>
                  <a:srgbClr val="3F4041"/>
                </a:solidFill>
                <a:latin typeface="Cambria"/>
                <a:cs typeface="Cambria"/>
              </a:rPr>
              <a:t>FEE-PAYING EDUCATION</a:t>
            </a:r>
            <a:r>
              <a:rPr sz="3550" b="1" spc="114" dirty="0" smtClean="0">
                <a:solidFill>
                  <a:srgbClr val="3F4041"/>
                </a:solidFill>
                <a:latin typeface="Cambria"/>
                <a:cs typeface="Cambria"/>
              </a:rPr>
              <a:t> </a:t>
            </a:r>
            <a:r>
              <a:rPr sz="3550" b="1" spc="55" dirty="0" smtClean="0">
                <a:solidFill>
                  <a:srgbClr val="3F4041"/>
                </a:solidFill>
                <a:latin typeface="Cambria"/>
                <a:cs typeface="Cambria"/>
              </a:rPr>
              <a:t>(</a:t>
            </a:r>
            <a:r>
              <a:rPr lang="en-US" sz="3600" b="1" dirty="0" smtClean="0">
                <a:solidFill>
                  <a:schemeClr val="tx1">
                    <a:lumMod val="75000"/>
                    <a:lumOff val="25000"/>
                  </a:schemeClr>
                </a:solidFill>
                <a:latin typeface="Cambria" pitchFamily="18" charset="0"/>
              </a:rPr>
              <a:t>ALL FORMS OF EDUCATION</a:t>
            </a:r>
            <a:r>
              <a:rPr sz="3550" b="1" spc="140" dirty="0" smtClean="0">
                <a:solidFill>
                  <a:srgbClr val="3F4041"/>
                </a:solidFill>
                <a:latin typeface="Cambria"/>
                <a:cs typeface="Cambria"/>
              </a:rPr>
              <a:t>)</a:t>
            </a:r>
            <a:endParaRPr sz="3550" dirty="0">
              <a:latin typeface="Cambria"/>
              <a:cs typeface="Cambria"/>
            </a:endParaRPr>
          </a:p>
          <a:p>
            <a:pPr marL="12700">
              <a:lnSpc>
                <a:spcPct val="100000"/>
              </a:lnSpc>
              <a:spcBef>
                <a:spcPts val="315"/>
              </a:spcBef>
            </a:pPr>
            <a:r>
              <a:rPr lang="en-US" sz="3550" spc="-15" dirty="0" smtClean="0">
                <a:solidFill>
                  <a:srgbClr val="3F4041"/>
                </a:solidFill>
                <a:latin typeface="Georgia"/>
                <a:cs typeface="Georgia"/>
              </a:rPr>
              <a:t>from </a:t>
            </a:r>
            <a:r>
              <a:rPr sz="3550" spc="-15" dirty="0" smtClean="0">
                <a:solidFill>
                  <a:srgbClr val="3F4041"/>
                </a:solidFill>
                <a:latin typeface="Georgia"/>
                <a:cs typeface="Georgia"/>
              </a:rPr>
              <a:t>26</a:t>
            </a:r>
            <a:r>
              <a:rPr sz="3550" spc="70" dirty="0" smtClean="0">
                <a:solidFill>
                  <a:srgbClr val="3F4041"/>
                </a:solidFill>
                <a:latin typeface="Georgia"/>
                <a:cs typeface="Georgia"/>
              </a:rPr>
              <a:t> </a:t>
            </a:r>
            <a:r>
              <a:rPr lang="en-US" sz="3550" spc="45" dirty="0" smtClean="0">
                <a:solidFill>
                  <a:srgbClr val="3F4041"/>
                </a:solidFill>
                <a:latin typeface="Georgia"/>
                <a:cs typeface="Georgia"/>
              </a:rPr>
              <a:t>June</a:t>
            </a:r>
            <a:r>
              <a:rPr sz="3550" spc="70" dirty="0" smtClean="0">
                <a:solidFill>
                  <a:srgbClr val="3F4041"/>
                </a:solidFill>
                <a:latin typeface="Georgia"/>
                <a:cs typeface="Georgia"/>
              </a:rPr>
              <a:t> </a:t>
            </a:r>
            <a:r>
              <a:rPr lang="en-US" sz="3550" spc="70" dirty="0" smtClean="0">
                <a:solidFill>
                  <a:srgbClr val="3F4041"/>
                </a:solidFill>
                <a:latin typeface="Georgia"/>
                <a:cs typeface="Georgia"/>
              </a:rPr>
              <a:t>2023 </a:t>
            </a:r>
            <a:r>
              <a:rPr lang="en-US" sz="3550" spc="-185" dirty="0" smtClean="0">
                <a:solidFill>
                  <a:srgbClr val="3F4041"/>
                </a:solidFill>
                <a:latin typeface="Georgia"/>
                <a:cs typeface="Georgia"/>
              </a:rPr>
              <a:t>to</a:t>
            </a:r>
            <a:r>
              <a:rPr sz="3550" spc="75" dirty="0" smtClean="0">
                <a:solidFill>
                  <a:srgbClr val="3F4041"/>
                </a:solidFill>
                <a:latin typeface="Georgia"/>
                <a:cs typeface="Georgia"/>
              </a:rPr>
              <a:t> </a:t>
            </a:r>
            <a:r>
              <a:rPr sz="3550" spc="-229" dirty="0" smtClean="0">
                <a:solidFill>
                  <a:srgbClr val="3F4041"/>
                </a:solidFill>
                <a:latin typeface="Georgia"/>
                <a:cs typeface="Georgia"/>
              </a:rPr>
              <a:t>11</a:t>
            </a:r>
            <a:r>
              <a:rPr lang="en-US" sz="3550" spc="70" dirty="0" smtClean="0">
                <a:solidFill>
                  <a:srgbClr val="3F4041"/>
                </a:solidFill>
                <a:latin typeface="Georgia"/>
                <a:cs typeface="Georgia"/>
              </a:rPr>
              <a:t> </a:t>
            </a:r>
            <a:r>
              <a:rPr lang="en-US" sz="3550" spc="80" dirty="0" smtClean="0">
                <a:solidFill>
                  <a:srgbClr val="3F4041"/>
                </a:solidFill>
                <a:latin typeface="Georgia"/>
                <a:cs typeface="Georgia"/>
              </a:rPr>
              <a:t>August</a:t>
            </a:r>
            <a:r>
              <a:rPr sz="3550" spc="75" dirty="0" smtClean="0">
                <a:solidFill>
                  <a:srgbClr val="3F4041"/>
                </a:solidFill>
                <a:latin typeface="Georgia"/>
                <a:cs typeface="Georgia"/>
              </a:rPr>
              <a:t> </a:t>
            </a:r>
            <a:r>
              <a:rPr sz="3550" spc="-50" dirty="0" smtClean="0">
                <a:solidFill>
                  <a:srgbClr val="3F4041"/>
                </a:solidFill>
                <a:latin typeface="Georgia"/>
                <a:cs typeface="Georgia"/>
              </a:rPr>
              <a:t>202</a:t>
            </a:r>
            <a:r>
              <a:rPr lang="en-US" sz="3550" spc="-50" dirty="0" smtClean="0">
                <a:solidFill>
                  <a:srgbClr val="3F4041"/>
                </a:solidFill>
                <a:latin typeface="Georgia"/>
                <a:cs typeface="Georgia"/>
              </a:rPr>
              <a:t>3</a:t>
            </a:r>
            <a:r>
              <a:rPr sz="3550" spc="70" dirty="0" smtClean="0">
                <a:solidFill>
                  <a:srgbClr val="3F4041"/>
                </a:solidFill>
                <a:latin typeface="Georgia"/>
                <a:cs typeface="Georgia"/>
              </a:rPr>
              <a:t> </a:t>
            </a:r>
            <a:endParaRPr sz="3550" dirty="0">
              <a:latin typeface="Georgia"/>
              <a:cs typeface="Georgia"/>
            </a:endParaRPr>
          </a:p>
        </p:txBody>
      </p:sp>
      <p:sp>
        <p:nvSpPr>
          <p:cNvPr id="8" name="object 8"/>
          <p:cNvSpPr txBox="1"/>
          <p:nvPr/>
        </p:nvSpPr>
        <p:spPr>
          <a:xfrm>
            <a:off x="381000" y="3467100"/>
            <a:ext cx="4659630" cy="2467342"/>
          </a:xfrm>
          <a:prstGeom prst="rect">
            <a:avLst/>
          </a:prstGeom>
        </p:spPr>
        <p:txBody>
          <a:bodyPr vert="horz" wrap="square" lIns="0" tIns="43180" rIns="0" bIns="0" rtlCol="0">
            <a:spAutoFit/>
          </a:bodyPr>
          <a:lstStyle/>
          <a:p>
            <a:pPr marL="12700" marR="5080">
              <a:lnSpc>
                <a:spcPts val="6300"/>
              </a:lnSpc>
              <a:spcBef>
                <a:spcPts val="340"/>
              </a:spcBef>
            </a:pPr>
            <a:r>
              <a:rPr lang="en-US" sz="5400" dirty="0" smtClean="0">
                <a:solidFill>
                  <a:schemeClr val="bg1"/>
                </a:solidFill>
                <a:latin typeface="Georgia" pitchFamily="18" charset="0"/>
              </a:rPr>
              <a:t>The deadlines for submission of documents</a:t>
            </a:r>
            <a:endParaRPr sz="5350" dirty="0">
              <a:solidFill>
                <a:schemeClr val="bg1"/>
              </a:solidFill>
              <a:latin typeface="Georgia" pitchFamily="18" charset="0"/>
              <a:cs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43510" y="3691194"/>
            <a:ext cx="9395460" cy="6350"/>
          </a:xfrm>
          <a:custGeom>
            <a:avLst/>
            <a:gdLst/>
            <a:ahLst/>
            <a:cxnLst/>
            <a:rect l="l" t="t" r="r" b="b"/>
            <a:pathLst>
              <a:path w="9395460" h="6350">
                <a:moveTo>
                  <a:pt x="9395224" y="6350"/>
                </a:moveTo>
                <a:lnTo>
                  <a:pt x="0" y="6350"/>
                </a:lnTo>
                <a:lnTo>
                  <a:pt x="0" y="0"/>
                </a:lnTo>
                <a:lnTo>
                  <a:pt x="9395224" y="0"/>
                </a:lnTo>
                <a:lnTo>
                  <a:pt x="9395224" y="6350"/>
                </a:lnTo>
                <a:close/>
              </a:path>
            </a:pathLst>
          </a:custGeom>
          <a:solidFill>
            <a:srgbClr val="3F4041"/>
          </a:solidFill>
        </p:spPr>
        <p:txBody>
          <a:bodyPr wrap="square" lIns="0" tIns="0" rIns="0" bIns="0" rtlCol="0"/>
          <a:lstStyle/>
          <a:p>
            <a:endParaRPr/>
          </a:p>
        </p:txBody>
      </p:sp>
      <p:sp>
        <p:nvSpPr>
          <p:cNvPr id="3" name="object 3"/>
          <p:cNvSpPr/>
          <p:nvPr/>
        </p:nvSpPr>
        <p:spPr>
          <a:xfrm>
            <a:off x="6743557" y="8955951"/>
            <a:ext cx="9395460" cy="6350"/>
          </a:xfrm>
          <a:custGeom>
            <a:avLst/>
            <a:gdLst/>
            <a:ahLst/>
            <a:cxnLst/>
            <a:rect l="l" t="t" r="r" b="b"/>
            <a:pathLst>
              <a:path w="9395460" h="6350">
                <a:moveTo>
                  <a:pt x="9395128" y="6350"/>
                </a:moveTo>
                <a:lnTo>
                  <a:pt x="0" y="6350"/>
                </a:lnTo>
                <a:lnTo>
                  <a:pt x="0" y="0"/>
                </a:lnTo>
                <a:lnTo>
                  <a:pt x="9395128" y="0"/>
                </a:lnTo>
                <a:lnTo>
                  <a:pt x="9395128" y="6350"/>
                </a:lnTo>
                <a:close/>
              </a:path>
            </a:pathLst>
          </a:custGeom>
          <a:solidFill>
            <a:srgbClr val="3F4041"/>
          </a:solidFill>
        </p:spPr>
        <p:txBody>
          <a:bodyPr wrap="square" lIns="0" tIns="0" rIns="0" bIns="0" rtlCol="0"/>
          <a:lstStyle/>
          <a:p>
            <a:endParaRPr/>
          </a:p>
        </p:txBody>
      </p:sp>
      <p:pic>
        <p:nvPicPr>
          <p:cNvPr id="4" name="object 4"/>
          <p:cNvPicPr/>
          <p:nvPr/>
        </p:nvPicPr>
        <p:blipFill>
          <a:blip r:embed="rId2" cstate="print"/>
          <a:stretch>
            <a:fillRect/>
          </a:stretch>
        </p:blipFill>
        <p:spPr>
          <a:xfrm>
            <a:off x="348168" y="7636515"/>
            <a:ext cx="1771649" cy="1790699"/>
          </a:xfrm>
          <a:prstGeom prst="rect">
            <a:avLst/>
          </a:prstGeom>
        </p:spPr>
      </p:pic>
      <p:sp>
        <p:nvSpPr>
          <p:cNvPr id="5" name="object 5"/>
          <p:cNvSpPr txBox="1"/>
          <p:nvPr/>
        </p:nvSpPr>
        <p:spPr>
          <a:xfrm>
            <a:off x="6681795" y="1233648"/>
            <a:ext cx="9701206" cy="2258311"/>
          </a:xfrm>
          <a:prstGeom prst="rect">
            <a:avLst/>
          </a:prstGeom>
        </p:spPr>
        <p:txBody>
          <a:bodyPr vert="horz" wrap="square" lIns="0" tIns="12700" rIns="0" bIns="0" rtlCol="0">
            <a:spAutoFit/>
          </a:bodyPr>
          <a:lstStyle/>
          <a:p>
            <a:pPr marL="12700" marR="5080">
              <a:lnSpc>
                <a:spcPct val="113799"/>
              </a:lnSpc>
              <a:spcBef>
                <a:spcPts val="100"/>
              </a:spcBef>
            </a:pPr>
            <a:r>
              <a:rPr lang="en-US" sz="3200" b="1" i="1" dirty="0" smtClean="0">
                <a:solidFill>
                  <a:schemeClr val="tx1">
                    <a:lumMod val="75000"/>
                    <a:lumOff val="25000"/>
                  </a:schemeClr>
                </a:solidFill>
                <a:latin typeface="Roboto Cn"/>
              </a:rPr>
              <a:t>Foreigners and Russian citizens have the same conditions in terms of time for the acceptance of documents, the timing of entrance examination and tuition fees.</a:t>
            </a:r>
            <a:endParaRPr lang="en-US" sz="3200" b="1" i="1" dirty="0" smtClean="0">
              <a:solidFill>
                <a:schemeClr val="tx1">
                  <a:lumMod val="75000"/>
                  <a:lumOff val="25000"/>
                </a:schemeClr>
              </a:solidFill>
              <a:latin typeface="Roboto Cn"/>
              <a:cs typeface="Roboto Cn"/>
            </a:endParaRPr>
          </a:p>
        </p:txBody>
      </p:sp>
      <p:sp>
        <p:nvSpPr>
          <p:cNvPr id="6" name="object 6"/>
          <p:cNvSpPr txBox="1"/>
          <p:nvPr/>
        </p:nvSpPr>
        <p:spPr>
          <a:xfrm>
            <a:off x="6681795" y="3918512"/>
            <a:ext cx="9382760" cy="1782539"/>
          </a:xfrm>
          <a:prstGeom prst="rect">
            <a:avLst/>
          </a:prstGeom>
        </p:spPr>
        <p:txBody>
          <a:bodyPr vert="horz" wrap="square" lIns="0" tIns="88900" rIns="0" bIns="0" rtlCol="0">
            <a:spAutoFit/>
          </a:bodyPr>
          <a:lstStyle/>
          <a:p>
            <a:pPr marL="12700">
              <a:lnSpc>
                <a:spcPct val="100000"/>
              </a:lnSpc>
              <a:spcBef>
                <a:spcPts val="700"/>
              </a:spcBef>
            </a:pPr>
            <a:r>
              <a:rPr lang="en-US" sz="3200" b="1" spc="175" dirty="0" smtClean="0">
                <a:solidFill>
                  <a:srgbClr val="3F4041"/>
                </a:solidFill>
                <a:latin typeface="Cambria"/>
                <a:cs typeface="Cambria"/>
              </a:rPr>
              <a:t>FEE-PAYING EDUCATION</a:t>
            </a:r>
            <a:r>
              <a:rPr lang="en-US" sz="3500" b="1" spc="130" dirty="0" smtClean="0">
                <a:solidFill>
                  <a:srgbClr val="3F4041"/>
                </a:solidFill>
                <a:latin typeface="Cambria"/>
                <a:cs typeface="Cambria"/>
              </a:rPr>
              <a:t> </a:t>
            </a:r>
            <a:r>
              <a:rPr sz="3500" b="1" spc="130" dirty="0" smtClean="0">
                <a:solidFill>
                  <a:srgbClr val="3F4041"/>
                </a:solidFill>
                <a:latin typeface="Cambria"/>
                <a:cs typeface="Cambria"/>
              </a:rPr>
              <a:t>(</a:t>
            </a:r>
            <a:r>
              <a:rPr lang="en-US" sz="3500" b="1" spc="130" dirty="0" smtClean="0">
                <a:solidFill>
                  <a:srgbClr val="3F4041"/>
                </a:solidFill>
                <a:latin typeface="Cambria"/>
                <a:cs typeface="Cambria"/>
              </a:rPr>
              <a:t>EXTRAMURAL STUDIES</a:t>
            </a:r>
            <a:r>
              <a:rPr sz="3500" b="1" spc="130" dirty="0" smtClean="0">
                <a:solidFill>
                  <a:srgbClr val="3F4041"/>
                </a:solidFill>
                <a:latin typeface="Cambria"/>
                <a:cs typeface="Cambria"/>
              </a:rPr>
              <a:t>)</a:t>
            </a:r>
            <a:endParaRPr sz="3500" dirty="0">
              <a:latin typeface="Cambria"/>
              <a:cs typeface="Cambria"/>
            </a:endParaRPr>
          </a:p>
          <a:p>
            <a:pPr marL="12700">
              <a:lnSpc>
                <a:spcPct val="100000"/>
              </a:lnSpc>
              <a:spcBef>
                <a:spcPts val="600"/>
              </a:spcBef>
            </a:pPr>
            <a:r>
              <a:rPr lang="en-US" sz="3500" spc="-229" dirty="0" smtClean="0">
                <a:solidFill>
                  <a:srgbClr val="3F4041"/>
                </a:solidFill>
                <a:latin typeface="Georgia"/>
                <a:cs typeface="Georgia"/>
              </a:rPr>
              <a:t>from </a:t>
            </a:r>
            <a:r>
              <a:rPr sz="3500" spc="-229" dirty="0" smtClean="0">
                <a:solidFill>
                  <a:srgbClr val="3F4041"/>
                </a:solidFill>
                <a:latin typeface="Georgia"/>
                <a:cs typeface="Georgia"/>
              </a:rPr>
              <a:t>1</a:t>
            </a:r>
            <a:r>
              <a:rPr sz="3500" spc="65" dirty="0" smtClean="0">
                <a:solidFill>
                  <a:srgbClr val="3F4041"/>
                </a:solidFill>
                <a:latin typeface="Georgia"/>
                <a:cs typeface="Georgia"/>
              </a:rPr>
              <a:t> </a:t>
            </a:r>
            <a:r>
              <a:rPr lang="en-US" sz="3500" spc="80" dirty="0" smtClean="0">
                <a:solidFill>
                  <a:srgbClr val="3F4041"/>
                </a:solidFill>
                <a:latin typeface="Georgia"/>
                <a:cs typeface="Georgia"/>
              </a:rPr>
              <a:t>September 2023 to</a:t>
            </a:r>
            <a:r>
              <a:rPr sz="3500" spc="65" dirty="0" smtClean="0">
                <a:solidFill>
                  <a:srgbClr val="3F4041"/>
                </a:solidFill>
                <a:latin typeface="Georgia"/>
                <a:cs typeface="Georgia"/>
              </a:rPr>
              <a:t> </a:t>
            </a:r>
            <a:r>
              <a:rPr sz="3500" spc="-160" dirty="0" smtClean="0">
                <a:solidFill>
                  <a:srgbClr val="3F4041"/>
                </a:solidFill>
                <a:latin typeface="Georgia"/>
                <a:cs typeface="Georgia"/>
              </a:rPr>
              <a:t>14</a:t>
            </a:r>
            <a:r>
              <a:rPr sz="3500" spc="70" dirty="0" smtClean="0">
                <a:solidFill>
                  <a:srgbClr val="3F4041"/>
                </a:solidFill>
                <a:latin typeface="Georgia"/>
                <a:cs typeface="Georgia"/>
              </a:rPr>
              <a:t> </a:t>
            </a:r>
            <a:r>
              <a:rPr lang="en-US" sz="3500" spc="80" dirty="0" smtClean="0">
                <a:solidFill>
                  <a:srgbClr val="3F4041"/>
                </a:solidFill>
                <a:latin typeface="Georgia"/>
                <a:cs typeface="Georgia"/>
              </a:rPr>
              <a:t>September</a:t>
            </a:r>
            <a:r>
              <a:rPr sz="3500" spc="65" dirty="0" smtClean="0">
                <a:solidFill>
                  <a:srgbClr val="3F4041"/>
                </a:solidFill>
                <a:latin typeface="Georgia"/>
                <a:cs typeface="Georgia"/>
              </a:rPr>
              <a:t> </a:t>
            </a:r>
            <a:r>
              <a:rPr sz="3500" spc="-55" dirty="0" smtClean="0">
                <a:solidFill>
                  <a:srgbClr val="3F4041"/>
                </a:solidFill>
                <a:latin typeface="Georgia"/>
                <a:cs typeface="Georgia"/>
              </a:rPr>
              <a:t>202</a:t>
            </a:r>
            <a:r>
              <a:rPr lang="en-US" sz="3500" spc="-55" dirty="0" smtClean="0">
                <a:solidFill>
                  <a:srgbClr val="3F4041"/>
                </a:solidFill>
                <a:latin typeface="Georgia"/>
                <a:cs typeface="Georgia"/>
              </a:rPr>
              <a:t>3</a:t>
            </a:r>
            <a:r>
              <a:rPr sz="3500" spc="65" dirty="0" smtClean="0">
                <a:solidFill>
                  <a:srgbClr val="3F4041"/>
                </a:solidFill>
                <a:latin typeface="Georgia"/>
                <a:cs typeface="Georgia"/>
              </a:rPr>
              <a:t> </a:t>
            </a:r>
            <a:endParaRPr sz="3500" dirty="0">
              <a:latin typeface="Georgia"/>
              <a:cs typeface="Georgia"/>
            </a:endParaRPr>
          </a:p>
        </p:txBody>
      </p:sp>
      <p:sp>
        <p:nvSpPr>
          <p:cNvPr id="7" name="object 7"/>
          <p:cNvSpPr txBox="1"/>
          <p:nvPr/>
        </p:nvSpPr>
        <p:spPr>
          <a:xfrm>
            <a:off x="6681795" y="5747312"/>
            <a:ext cx="9251315" cy="2274982"/>
          </a:xfrm>
          <a:prstGeom prst="rect">
            <a:avLst/>
          </a:prstGeom>
        </p:spPr>
        <p:txBody>
          <a:bodyPr vert="horz" wrap="square" lIns="0" tIns="88900" rIns="0" bIns="0" rtlCol="0">
            <a:spAutoFit/>
          </a:bodyPr>
          <a:lstStyle/>
          <a:p>
            <a:pPr marL="12700">
              <a:lnSpc>
                <a:spcPct val="100000"/>
              </a:lnSpc>
              <a:spcBef>
                <a:spcPts val="700"/>
              </a:spcBef>
            </a:pPr>
            <a:r>
              <a:rPr lang="en-US" sz="3200" b="1" spc="175" dirty="0" smtClean="0">
                <a:solidFill>
                  <a:srgbClr val="3F4041"/>
                </a:solidFill>
                <a:latin typeface="Cambria"/>
                <a:cs typeface="Cambria"/>
              </a:rPr>
              <a:t>FEE-PAYING EDUCATION</a:t>
            </a:r>
            <a:r>
              <a:rPr sz="3500" b="1" spc="120" dirty="0" smtClean="0">
                <a:solidFill>
                  <a:srgbClr val="3F4041"/>
                </a:solidFill>
                <a:latin typeface="Cambria"/>
                <a:cs typeface="Cambria"/>
              </a:rPr>
              <a:t> </a:t>
            </a:r>
            <a:r>
              <a:rPr sz="3500" b="1" spc="130" dirty="0" smtClean="0">
                <a:solidFill>
                  <a:srgbClr val="3F4041"/>
                </a:solidFill>
                <a:latin typeface="Cambria"/>
                <a:cs typeface="Cambria"/>
              </a:rPr>
              <a:t>(</a:t>
            </a:r>
            <a:r>
              <a:rPr lang="en-US" sz="3500" b="1" spc="130" dirty="0" smtClean="0">
                <a:solidFill>
                  <a:srgbClr val="3F4041"/>
                </a:solidFill>
                <a:latin typeface="Cambria"/>
                <a:cs typeface="Cambria"/>
              </a:rPr>
              <a:t>EXTRAMURAL STUDIES</a:t>
            </a:r>
            <a:r>
              <a:rPr lang="en-US" sz="3500" dirty="0">
                <a:latin typeface="Cambria"/>
                <a:cs typeface="Cambria"/>
              </a:rPr>
              <a:t> </a:t>
            </a:r>
            <a:r>
              <a:rPr lang="en-US" sz="3600" b="1" dirty="0" smtClean="0">
                <a:solidFill>
                  <a:schemeClr val="tx1">
                    <a:lumMod val="75000"/>
                    <a:lumOff val="25000"/>
                  </a:schemeClr>
                </a:solidFill>
                <a:latin typeface="Georgia" pitchFamily="18" charset="0"/>
              </a:rPr>
              <a:t>using distance learning technologies</a:t>
            </a:r>
            <a:r>
              <a:rPr sz="3500" b="1" spc="25" dirty="0" smtClean="0">
                <a:solidFill>
                  <a:srgbClr val="3F4041"/>
                </a:solidFill>
                <a:latin typeface="Cambria"/>
                <a:cs typeface="Cambria"/>
              </a:rPr>
              <a:t>) </a:t>
            </a:r>
            <a:r>
              <a:rPr sz="3500" b="1" spc="30" dirty="0" smtClean="0">
                <a:solidFill>
                  <a:srgbClr val="3F4041"/>
                </a:solidFill>
                <a:latin typeface="Cambria"/>
                <a:cs typeface="Cambria"/>
              </a:rPr>
              <a:t> </a:t>
            </a:r>
            <a:r>
              <a:rPr lang="en-US" sz="3500" b="1" spc="30" dirty="0" smtClean="0">
                <a:solidFill>
                  <a:srgbClr val="3F4041"/>
                </a:solidFill>
                <a:latin typeface="Cambria"/>
                <a:cs typeface="Cambria"/>
              </a:rPr>
              <a:t/>
            </a:r>
            <a:br>
              <a:rPr lang="en-US" sz="3500" b="1" spc="30" dirty="0" smtClean="0">
                <a:solidFill>
                  <a:srgbClr val="3F4041"/>
                </a:solidFill>
                <a:latin typeface="Cambria"/>
                <a:cs typeface="Cambria"/>
              </a:rPr>
            </a:br>
            <a:r>
              <a:rPr lang="en-US" sz="3500" spc="30" dirty="0" smtClean="0">
                <a:solidFill>
                  <a:srgbClr val="3F4041"/>
                </a:solidFill>
                <a:latin typeface="Cambria"/>
                <a:cs typeface="Cambria"/>
              </a:rPr>
              <a:t>from</a:t>
            </a:r>
            <a:r>
              <a:rPr lang="en-US" sz="3500" b="1" spc="30" dirty="0" smtClean="0">
                <a:solidFill>
                  <a:srgbClr val="3F4041"/>
                </a:solidFill>
                <a:latin typeface="Cambria"/>
                <a:cs typeface="Cambria"/>
              </a:rPr>
              <a:t> </a:t>
            </a:r>
            <a:r>
              <a:rPr sz="3500" spc="-20" dirty="0" smtClean="0">
                <a:solidFill>
                  <a:srgbClr val="3F4041"/>
                </a:solidFill>
                <a:latin typeface="Georgia"/>
                <a:cs typeface="Georgia"/>
              </a:rPr>
              <a:t>26</a:t>
            </a:r>
            <a:r>
              <a:rPr sz="3500" spc="70" dirty="0" smtClean="0">
                <a:solidFill>
                  <a:srgbClr val="3F4041"/>
                </a:solidFill>
                <a:latin typeface="Georgia"/>
                <a:cs typeface="Georgia"/>
              </a:rPr>
              <a:t> </a:t>
            </a:r>
            <a:r>
              <a:rPr lang="en-US" sz="3500" spc="35" dirty="0" smtClean="0">
                <a:solidFill>
                  <a:srgbClr val="3F4041"/>
                </a:solidFill>
                <a:latin typeface="Georgia"/>
                <a:cs typeface="Georgia"/>
              </a:rPr>
              <a:t>June to</a:t>
            </a:r>
            <a:r>
              <a:rPr sz="3500" spc="70" dirty="0" smtClean="0">
                <a:solidFill>
                  <a:srgbClr val="3F4041"/>
                </a:solidFill>
                <a:latin typeface="Georgia"/>
                <a:cs typeface="Georgia"/>
              </a:rPr>
              <a:t> </a:t>
            </a:r>
            <a:r>
              <a:rPr sz="3500" spc="-160" dirty="0">
                <a:solidFill>
                  <a:srgbClr val="3F4041"/>
                </a:solidFill>
                <a:latin typeface="Georgia"/>
                <a:cs typeface="Georgia"/>
              </a:rPr>
              <a:t>14</a:t>
            </a:r>
            <a:r>
              <a:rPr sz="3500" spc="70" dirty="0">
                <a:solidFill>
                  <a:srgbClr val="3F4041"/>
                </a:solidFill>
                <a:latin typeface="Georgia"/>
                <a:cs typeface="Georgia"/>
              </a:rPr>
              <a:t> </a:t>
            </a:r>
            <a:r>
              <a:rPr lang="en-US" sz="3500" spc="80" dirty="0" smtClean="0">
                <a:solidFill>
                  <a:srgbClr val="3F4041"/>
                </a:solidFill>
                <a:latin typeface="Georgia"/>
                <a:cs typeface="Georgia"/>
              </a:rPr>
              <a:t>September</a:t>
            </a:r>
            <a:r>
              <a:rPr sz="3500" spc="75" dirty="0" smtClean="0">
                <a:solidFill>
                  <a:srgbClr val="3F4041"/>
                </a:solidFill>
                <a:latin typeface="Georgia"/>
                <a:cs typeface="Georgia"/>
              </a:rPr>
              <a:t> </a:t>
            </a:r>
            <a:r>
              <a:rPr sz="3500" spc="-55" dirty="0" smtClean="0">
                <a:solidFill>
                  <a:srgbClr val="3F4041"/>
                </a:solidFill>
                <a:latin typeface="Georgia"/>
                <a:cs typeface="Georgia"/>
              </a:rPr>
              <a:t>202</a:t>
            </a:r>
            <a:r>
              <a:rPr lang="en-US" sz="3500" spc="-55" dirty="0" smtClean="0">
                <a:solidFill>
                  <a:srgbClr val="3F4041"/>
                </a:solidFill>
                <a:latin typeface="Georgia"/>
                <a:cs typeface="Georgia"/>
              </a:rPr>
              <a:t>3</a:t>
            </a:r>
            <a:endParaRPr sz="3500" dirty="0">
              <a:latin typeface="Georgia"/>
              <a:cs typeface="Georgia"/>
            </a:endParaRPr>
          </a:p>
        </p:txBody>
      </p:sp>
      <p:sp>
        <p:nvSpPr>
          <p:cNvPr id="8" name="object 8"/>
          <p:cNvSpPr txBox="1"/>
          <p:nvPr/>
        </p:nvSpPr>
        <p:spPr>
          <a:xfrm>
            <a:off x="457200" y="3619500"/>
            <a:ext cx="4659630" cy="2467342"/>
          </a:xfrm>
          <a:prstGeom prst="rect">
            <a:avLst/>
          </a:prstGeom>
        </p:spPr>
        <p:txBody>
          <a:bodyPr vert="horz" wrap="square" lIns="0" tIns="43180" rIns="0" bIns="0" rtlCol="0">
            <a:spAutoFit/>
          </a:bodyPr>
          <a:lstStyle/>
          <a:p>
            <a:pPr marL="12700" marR="5080">
              <a:lnSpc>
                <a:spcPts val="6300"/>
              </a:lnSpc>
              <a:spcBef>
                <a:spcPts val="340"/>
              </a:spcBef>
            </a:pPr>
            <a:r>
              <a:rPr lang="en-US" sz="5400" dirty="0" smtClean="0">
                <a:solidFill>
                  <a:schemeClr val="bg1"/>
                </a:solidFill>
                <a:latin typeface="Georgia" pitchFamily="18" charset="0"/>
              </a:rPr>
              <a:t>The deadlines for submission of documents</a:t>
            </a:r>
            <a:endParaRPr lang="en-US" sz="5400" dirty="0">
              <a:solidFill>
                <a:schemeClr val="bg1"/>
              </a:solidFill>
              <a:latin typeface="Georgia" pitchFamily="18" charset="0"/>
              <a:cs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8700" y="1597291"/>
            <a:ext cx="10852150" cy="12700"/>
          </a:xfrm>
          <a:custGeom>
            <a:avLst/>
            <a:gdLst/>
            <a:ahLst/>
            <a:cxnLst/>
            <a:rect l="l" t="t" r="r" b="b"/>
            <a:pathLst>
              <a:path w="10852150" h="12700">
                <a:moveTo>
                  <a:pt x="10852150" y="12700"/>
                </a:moveTo>
                <a:lnTo>
                  <a:pt x="0" y="12700"/>
                </a:lnTo>
                <a:lnTo>
                  <a:pt x="0" y="0"/>
                </a:lnTo>
                <a:lnTo>
                  <a:pt x="10852150" y="0"/>
                </a:lnTo>
                <a:lnTo>
                  <a:pt x="10852150" y="12700"/>
                </a:lnTo>
                <a:close/>
              </a:path>
            </a:pathLst>
          </a:custGeom>
          <a:solidFill>
            <a:srgbClr val="3F4041"/>
          </a:solidFill>
        </p:spPr>
        <p:txBody>
          <a:bodyPr wrap="square" lIns="0" tIns="0" rIns="0" bIns="0" rtlCol="0"/>
          <a:lstStyle/>
          <a:p>
            <a:endParaRPr/>
          </a:p>
        </p:txBody>
      </p:sp>
      <p:sp>
        <p:nvSpPr>
          <p:cNvPr id="3" name="object 3"/>
          <p:cNvSpPr/>
          <p:nvPr/>
        </p:nvSpPr>
        <p:spPr>
          <a:xfrm>
            <a:off x="1248163" y="8870670"/>
            <a:ext cx="10838180" cy="12700"/>
          </a:xfrm>
          <a:custGeom>
            <a:avLst/>
            <a:gdLst/>
            <a:ahLst/>
            <a:cxnLst/>
            <a:rect l="l" t="t" r="r" b="b"/>
            <a:pathLst>
              <a:path w="10838180" h="12700">
                <a:moveTo>
                  <a:pt x="10837707" y="12683"/>
                </a:moveTo>
                <a:lnTo>
                  <a:pt x="0" y="12683"/>
                </a:lnTo>
                <a:lnTo>
                  <a:pt x="0" y="0"/>
                </a:lnTo>
                <a:lnTo>
                  <a:pt x="10837707" y="0"/>
                </a:lnTo>
                <a:lnTo>
                  <a:pt x="10837707" y="12683"/>
                </a:lnTo>
                <a:close/>
              </a:path>
            </a:pathLst>
          </a:custGeom>
          <a:solidFill>
            <a:srgbClr val="3F4041"/>
          </a:solidFill>
        </p:spPr>
        <p:txBody>
          <a:bodyPr wrap="square" lIns="0" tIns="0" rIns="0" bIns="0" rtlCol="0"/>
          <a:lstStyle/>
          <a:p>
            <a:endParaRPr/>
          </a:p>
        </p:txBody>
      </p:sp>
      <p:pic>
        <p:nvPicPr>
          <p:cNvPr id="4" name="object 4"/>
          <p:cNvPicPr/>
          <p:nvPr/>
        </p:nvPicPr>
        <p:blipFill>
          <a:blip r:embed="rId2" cstate="print"/>
          <a:stretch>
            <a:fillRect/>
          </a:stretch>
        </p:blipFill>
        <p:spPr>
          <a:xfrm>
            <a:off x="13101001" y="0"/>
            <a:ext cx="5186997" cy="10286999"/>
          </a:xfrm>
          <a:prstGeom prst="rect">
            <a:avLst/>
          </a:prstGeom>
        </p:spPr>
      </p:pic>
      <p:sp>
        <p:nvSpPr>
          <p:cNvPr id="5" name="object 5"/>
          <p:cNvSpPr/>
          <p:nvPr/>
        </p:nvSpPr>
        <p:spPr>
          <a:xfrm>
            <a:off x="1028763" y="4911830"/>
            <a:ext cx="400685" cy="520065"/>
          </a:xfrm>
          <a:custGeom>
            <a:avLst/>
            <a:gdLst/>
            <a:ahLst/>
            <a:cxnLst/>
            <a:rect l="l" t="t" r="r" b="b"/>
            <a:pathLst>
              <a:path w="400684" h="520064">
                <a:moveTo>
                  <a:pt x="125349" y="520057"/>
                </a:moveTo>
                <a:lnTo>
                  <a:pt x="121983" y="520057"/>
                </a:lnTo>
                <a:lnTo>
                  <a:pt x="115951" y="519549"/>
                </a:lnTo>
                <a:lnTo>
                  <a:pt x="110426" y="519549"/>
                </a:lnTo>
                <a:lnTo>
                  <a:pt x="106299" y="516820"/>
                </a:lnTo>
                <a:lnTo>
                  <a:pt x="104457" y="515868"/>
                </a:lnTo>
                <a:lnTo>
                  <a:pt x="96710" y="515868"/>
                </a:lnTo>
                <a:lnTo>
                  <a:pt x="91630" y="509903"/>
                </a:lnTo>
                <a:lnTo>
                  <a:pt x="82042" y="501209"/>
                </a:lnTo>
                <a:lnTo>
                  <a:pt x="79311" y="495244"/>
                </a:lnTo>
                <a:lnTo>
                  <a:pt x="76517" y="486105"/>
                </a:lnTo>
                <a:lnTo>
                  <a:pt x="75628" y="484709"/>
                </a:lnTo>
                <a:lnTo>
                  <a:pt x="71149" y="478724"/>
                </a:lnTo>
                <a:lnTo>
                  <a:pt x="67270" y="472382"/>
                </a:lnTo>
                <a:lnTo>
                  <a:pt x="63904" y="465683"/>
                </a:lnTo>
                <a:lnTo>
                  <a:pt x="59118" y="454058"/>
                </a:lnTo>
                <a:lnTo>
                  <a:pt x="54546" y="445808"/>
                </a:lnTo>
                <a:lnTo>
                  <a:pt x="37299" y="405400"/>
                </a:lnTo>
                <a:lnTo>
                  <a:pt x="29008" y="376253"/>
                </a:lnTo>
                <a:lnTo>
                  <a:pt x="26963" y="368728"/>
                </a:lnTo>
                <a:lnTo>
                  <a:pt x="24406" y="361286"/>
                </a:lnTo>
                <a:lnTo>
                  <a:pt x="22034" y="353791"/>
                </a:lnTo>
                <a:lnTo>
                  <a:pt x="20450" y="347603"/>
                </a:lnTo>
                <a:lnTo>
                  <a:pt x="18692" y="341416"/>
                </a:lnTo>
                <a:lnTo>
                  <a:pt x="17114" y="335228"/>
                </a:lnTo>
                <a:lnTo>
                  <a:pt x="16065" y="329041"/>
                </a:lnTo>
                <a:lnTo>
                  <a:pt x="14570" y="318390"/>
                </a:lnTo>
                <a:lnTo>
                  <a:pt x="12438" y="307750"/>
                </a:lnTo>
                <a:lnTo>
                  <a:pt x="10055" y="297111"/>
                </a:lnTo>
                <a:lnTo>
                  <a:pt x="7810" y="286459"/>
                </a:lnTo>
                <a:lnTo>
                  <a:pt x="6921" y="281446"/>
                </a:lnTo>
                <a:lnTo>
                  <a:pt x="5524" y="275925"/>
                </a:lnTo>
                <a:lnTo>
                  <a:pt x="3238" y="271356"/>
                </a:lnTo>
                <a:lnTo>
                  <a:pt x="0" y="265390"/>
                </a:lnTo>
                <a:lnTo>
                  <a:pt x="1397" y="258981"/>
                </a:lnTo>
                <a:lnTo>
                  <a:pt x="1397" y="250731"/>
                </a:lnTo>
                <a:lnTo>
                  <a:pt x="2667" y="249716"/>
                </a:lnTo>
                <a:lnTo>
                  <a:pt x="4445" y="249716"/>
                </a:lnTo>
                <a:lnTo>
                  <a:pt x="18240" y="251302"/>
                </a:lnTo>
                <a:lnTo>
                  <a:pt x="43116" y="273196"/>
                </a:lnTo>
                <a:lnTo>
                  <a:pt x="44005" y="280494"/>
                </a:lnTo>
                <a:lnTo>
                  <a:pt x="45847" y="287411"/>
                </a:lnTo>
                <a:lnTo>
                  <a:pt x="49085" y="303911"/>
                </a:lnTo>
                <a:lnTo>
                  <a:pt x="49530" y="308480"/>
                </a:lnTo>
                <a:lnTo>
                  <a:pt x="49530" y="310764"/>
                </a:lnTo>
                <a:lnTo>
                  <a:pt x="49974" y="312161"/>
                </a:lnTo>
                <a:lnTo>
                  <a:pt x="55957" y="338790"/>
                </a:lnTo>
                <a:lnTo>
                  <a:pt x="58229" y="347445"/>
                </a:lnTo>
                <a:lnTo>
                  <a:pt x="61714" y="361937"/>
                </a:lnTo>
                <a:lnTo>
                  <a:pt x="65532" y="376763"/>
                </a:lnTo>
                <a:lnTo>
                  <a:pt x="69016" y="389138"/>
                </a:lnTo>
                <a:lnTo>
                  <a:pt x="72834" y="401513"/>
                </a:lnTo>
                <a:lnTo>
                  <a:pt x="73279" y="403797"/>
                </a:lnTo>
                <a:lnTo>
                  <a:pt x="74168" y="406082"/>
                </a:lnTo>
                <a:lnTo>
                  <a:pt x="75120" y="407922"/>
                </a:lnTo>
                <a:lnTo>
                  <a:pt x="78359" y="415728"/>
                </a:lnTo>
                <a:lnTo>
                  <a:pt x="82486" y="423026"/>
                </a:lnTo>
                <a:lnTo>
                  <a:pt x="87503" y="437241"/>
                </a:lnTo>
                <a:lnTo>
                  <a:pt x="90233" y="443143"/>
                </a:lnTo>
                <a:lnTo>
                  <a:pt x="93916" y="448664"/>
                </a:lnTo>
                <a:lnTo>
                  <a:pt x="95313" y="450948"/>
                </a:lnTo>
                <a:lnTo>
                  <a:pt x="96647" y="454629"/>
                </a:lnTo>
                <a:lnTo>
                  <a:pt x="104457" y="454629"/>
                </a:lnTo>
                <a:lnTo>
                  <a:pt x="105791" y="451012"/>
                </a:lnTo>
                <a:lnTo>
                  <a:pt x="109918" y="441873"/>
                </a:lnTo>
                <a:lnTo>
                  <a:pt x="113157" y="435908"/>
                </a:lnTo>
                <a:lnTo>
                  <a:pt x="123933" y="412434"/>
                </a:lnTo>
                <a:lnTo>
                  <a:pt x="131429" y="397859"/>
                </a:lnTo>
                <a:lnTo>
                  <a:pt x="135509" y="388860"/>
                </a:lnTo>
                <a:lnTo>
                  <a:pt x="139160" y="379683"/>
                </a:lnTo>
                <a:lnTo>
                  <a:pt x="144272" y="364960"/>
                </a:lnTo>
                <a:lnTo>
                  <a:pt x="147510" y="359883"/>
                </a:lnTo>
                <a:lnTo>
                  <a:pt x="150241" y="354869"/>
                </a:lnTo>
                <a:lnTo>
                  <a:pt x="152972" y="349348"/>
                </a:lnTo>
                <a:lnTo>
                  <a:pt x="158496" y="333737"/>
                </a:lnTo>
                <a:lnTo>
                  <a:pt x="163068" y="326439"/>
                </a:lnTo>
                <a:lnTo>
                  <a:pt x="165862" y="321426"/>
                </a:lnTo>
                <a:lnTo>
                  <a:pt x="167196" y="315905"/>
                </a:lnTo>
                <a:lnTo>
                  <a:pt x="174562" y="305434"/>
                </a:lnTo>
                <a:lnTo>
                  <a:pt x="176848" y="298517"/>
                </a:lnTo>
                <a:lnTo>
                  <a:pt x="179578" y="291663"/>
                </a:lnTo>
                <a:lnTo>
                  <a:pt x="181864" y="285253"/>
                </a:lnTo>
                <a:lnTo>
                  <a:pt x="185547" y="279288"/>
                </a:lnTo>
                <a:lnTo>
                  <a:pt x="188278" y="272879"/>
                </a:lnTo>
                <a:lnTo>
                  <a:pt x="189167" y="271038"/>
                </a:lnTo>
                <a:lnTo>
                  <a:pt x="192182" y="263106"/>
                </a:lnTo>
                <a:lnTo>
                  <a:pt x="196001" y="255602"/>
                </a:lnTo>
                <a:lnTo>
                  <a:pt x="200070" y="248264"/>
                </a:lnTo>
                <a:lnTo>
                  <a:pt x="203835" y="240831"/>
                </a:lnTo>
                <a:lnTo>
                  <a:pt x="205232" y="238547"/>
                </a:lnTo>
                <a:lnTo>
                  <a:pt x="210757" y="233089"/>
                </a:lnTo>
                <a:lnTo>
                  <a:pt x="213043" y="226172"/>
                </a:lnTo>
                <a:lnTo>
                  <a:pt x="216662" y="217034"/>
                </a:lnTo>
                <a:lnTo>
                  <a:pt x="217170" y="214305"/>
                </a:lnTo>
                <a:lnTo>
                  <a:pt x="219901" y="212465"/>
                </a:lnTo>
                <a:lnTo>
                  <a:pt x="221742" y="209292"/>
                </a:lnTo>
                <a:lnTo>
                  <a:pt x="222631" y="206563"/>
                </a:lnTo>
                <a:lnTo>
                  <a:pt x="227472" y="199294"/>
                </a:lnTo>
                <a:lnTo>
                  <a:pt x="231355" y="191483"/>
                </a:lnTo>
                <a:lnTo>
                  <a:pt x="234892" y="183423"/>
                </a:lnTo>
                <a:lnTo>
                  <a:pt x="238697" y="175404"/>
                </a:lnTo>
                <a:lnTo>
                  <a:pt x="241427" y="170327"/>
                </a:lnTo>
                <a:lnTo>
                  <a:pt x="244221" y="165758"/>
                </a:lnTo>
                <a:lnTo>
                  <a:pt x="246952" y="160744"/>
                </a:lnTo>
                <a:lnTo>
                  <a:pt x="258891" y="140496"/>
                </a:lnTo>
                <a:lnTo>
                  <a:pt x="266637" y="127745"/>
                </a:lnTo>
                <a:lnTo>
                  <a:pt x="273939" y="116766"/>
                </a:lnTo>
                <a:lnTo>
                  <a:pt x="282194" y="103947"/>
                </a:lnTo>
                <a:lnTo>
                  <a:pt x="289982" y="91178"/>
                </a:lnTo>
                <a:lnTo>
                  <a:pt x="296922" y="79370"/>
                </a:lnTo>
                <a:lnTo>
                  <a:pt x="300546" y="73740"/>
                </a:lnTo>
                <a:lnTo>
                  <a:pt x="309275" y="61119"/>
                </a:lnTo>
                <a:lnTo>
                  <a:pt x="318231" y="48634"/>
                </a:lnTo>
                <a:lnTo>
                  <a:pt x="336297" y="23861"/>
                </a:lnTo>
                <a:lnTo>
                  <a:pt x="337186" y="22464"/>
                </a:lnTo>
                <a:lnTo>
                  <a:pt x="339027" y="20624"/>
                </a:lnTo>
                <a:lnTo>
                  <a:pt x="341821" y="18784"/>
                </a:lnTo>
                <a:lnTo>
                  <a:pt x="343155" y="16055"/>
                </a:lnTo>
                <a:lnTo>
                  <a:pt x="342266" y="9201"/>
                </a:lnTo>
                <a:lnTo>
                  <a:pt x="343663" y="7805"/>
                </a:lnTo>
                <a:lnTo>
                  <a:pt x="346393" y="5965"/>
                </a:lnTo>
                <a:lnTo>
                  <a:pt x="349060" y="4822"/>
                </a:lnTo>
                <a:lnTo>
                  <a:pt x="350775" y="2411"/>
                </a:lnTo>
                <a:lnTo>
                  <a:pt x="355220" y="2474"/>
                </a:lnTo>
                <a:lnTo>
                  <a:pt x="355982" y="2728"/>
                </a:lnTo>
                <a:lnTo>
                  <a:pt x="357823" y="2728"/>
                </a:lnTo>
                <a:lnTo>
                  <a:pt x="359665" y="444"/>
                </a:lnTo>
                <a:lnTo>
                  <a:pt x="360554" y="0"/>
                </a:lnTo>
                <a:lnTo>
                  <a:pt x="364681" y="888"/>
                </a:lnTo>
                <a:lnTo>
                  <a:pt x="368047" y="1142"/>
                </a:lnTo>
                <a:lnTo>
                  <a:pt x="373508" y="3046"/>
                </a:lnTo>
                <a:lnTo>
                  <a:pt x="377191" y="3490"/>
                </a:lnTo>
                <a:lnTo>
                  <a:pt x="379477" y="5774"/>
                </a:lnTo>
                <a:lnTo>
                  <a:pt x="385446" y="10851"/>
                </a:lnTo>
                <a:lnTo>
                  <a:pt x="390970" y="15865"/>
                </a:lnTo>
                <a:lnTo>
                  <a:pt x="397828" y="24114"/>
                </a:lnTo>
                <a:lnTo>
                  <a:pt x="397384" y="28747"/>
                </a:lnTo>
                <a:lnTo>
                  <a:pt x="398273" y="31920"/>
                </a:lnTo>
                <a:lnTo>
                  <a:pt x="400114" y="36489"/>
                </a:lnTo>
                <a:lnTo>
                  <a:pt x="395987" y="38330"/>
                </a:lnTo>
                <a:lnTo>
                  <a:pt x="391859" y="46579"/>
                </a:lnTo>
                <a:lnTo>
                  <a:pt x="385890" y="47975"/>
                </a:lnTo>
                <a:lnTo>
                  <a:pt x="379921" y="52545"/>
                </a:lnTo>
                <a:lnTo>
                  <a:pt x="377635" y="53877"/>
                </a:lnTo>
                <a:lnTo>
                  <a:pt x="376238" y="55718"/>
                </a:lnTo>
                <a:lnTo>
                  <a:pt x="372555" y="59843"/>
                </a:lnTo>
                <a:lnTo>
                  <a:pt x="369380" y="64412"/>
                </a:lnTo>
                <a:lnTo>
                  <a:pt x="363411" y="64856"/>
                </a:lnTo>
                <a:lnTo>
                  <a:pt x="361125" y="65744"/>
                </a:lnTo>
                <a:lnTo>
                  <a:pt x="357950" y="68981"/>
                </a:lnTo>
                <a:lnTo>
                  <a:pt x="354712" y="71710"/>
                </a:lnTo>
                <a:lnTo>
                  <a:pt x="331344" y="105153"/>
                </a:lnTo>
                <a:lnTo>
                  <a:pt x="327661" y="111563"/>
                </a:lnTo>
                <a:lnTo>
                  <a:pt x="323089" y="117084"/>
                </a:lnTo>
                <a:lnTo>
                  <a:pt x="320358" y="123937"/>
                </a:lnTo>
                <a:lnTo>
                  <a:pt x="318961" y="126222"/>
                </a:lnTo>
                <a:lnTo>
                  <a:pt x="313437" y="131743"/>
                </a:lnTo>
                <a:lnTo>
                  <a:pt x="304253" y="150668"/>
                </a:lnTo>
                <a:lnTo>
                  <a:pt x="300911" y="156128"/>
                </a:lnTo>
                <a:lnTo>
                  <a:pt x="297308" y="161516"/>
                </a:lnTo>
                <a:lnTo>
                  <a:pt x="279509" y="189238"/>
                </a:lnTo>
                <a:lnTo>
                  <a:pt x="274955" y="196726"/>
                </a:lnTo>
                <a:lnTo>
                  <a:pt x="271272" y="203136"/>
                </a:lnTo>
                <a:lnTo>
                  <a:pt x="268542" y="209545"/>
                </a:lnTo>
                <a:lnTo>
                  <a:pt x="264859" y="216399"/>
                </a:lnTo>
                <a:lnTo>
                  <a:pt x="263017" y="220524"/>
                </a:lnTo>
                <a:lnTo>
                  <a:pt x="260731" y="224141"/>
                </a:lnTo>
                <a:lnTo>
                  <a:pt x="258890" y="227822"/>
                </a:lnTo>
                <a:lnTo>
                  <a:pt x="257048" y="231947"/>
                </a:lnTo>
                <a:lnTo>
                  <a:pt x="254762" y="235628"/>
                </a:lnTo>
                <a:lnTo>
                  <a:pt x="252921" y="239752"/>
                </a:lnTo>
                <a:lnTo>
                  <a:pt x="248349" y="248447"/>
                </a:lnTo>
                <a:lnTo>
                  <a:pt x="245555" y="253460"/>
                </a:lnTo>
                <a:lnTo>
                  <a:pt x="243269" y="258092"/>
                </a:lnTo>
                <a:lnTo>
                  <a:pt x="240538" y="263106"/>
                </a:lnTo>
                <a:lnTo>
                  <a:pt x="236221" y="272245"/>
                </a:lnTo>
                <a:lnTo>
                  <a:pt x="227206" y="290333"/>
                </a:lnTo>
                <a:lnTo>
                  <a:pt x="223139" y="299722"/>
                </a:lnTo>
                <a:lnTo>
                  <a:pt x="220409" y="307465"/>
                </a:lnTo>
                <a:lnTo>
                  <a:pt x="215392" y="314382"/>
                </a:lnTo>
                <a:lnTo>
                  <a:pt x="211709" y="321680"/>
                </a:lnTo>
                <a:lnTo>
                  <a:pt x="199327" y="349602"/>
                </a:lnTo>
                <a:lnTo>
                  <a:pt x="186944" y="381650"/>
                </a:lnTo>
                <a:lnTo>
                  <a:pt x="184658" y="387107"/>
                </a:lnTo>
                <a:lnTo>
                  <a:pt x="180531" y="392184"/>
                </a:lnTo>
                <a:lnTo>
                  <a:pt x="178245" y="397197"/>
                </a:lnTo>
                <a:lnTo>
                  <a:pt x="174501" y="404673"/>
                </a:lnTo>
                <a:lnTo>
                  <a:pt x="170918" y="412166"/>
                </a:lnTo>
                <a:lnTo>
                  <a:pt x="167681" y="419838"/>
                </a:lnTo>
                <a:lnTo>
                  <a:pt x="164973" y="427849"/>
                </a:lnTo>
                <a:lnTo>
                  <a:pt x="160949" y="442476"/>
                </a:lnTo>
                <a:lnTo>
                  <a:pt x="158392" y="449713"/>
                </a:lnTo>
                <a:lnTo>
                  <a:pt x="154877" y="456723"/>
                </a:lnTo>
                <a:lnTo>
                  <a:pt x="153924" y="458119"/>
                </a:lnTo>
                <a:lnTo>
                  <a:pt x="153924" y="460404"/>
                </a:lnTo>
                <a:lnTo>
                  <a:pt x="153035" y="462244"/>
                </a:lnTo>
                <a:lnTo>
                  <a:pt x="149415" y="471890"/>
                </a:lnTo>
                <a:lnTo>
                  <a:pt x="148018" y="476904"/>
                </a:lnTo>
                <a:lnTo>
                  <a:pt x="145732" y="484265"/>
                </a:lnTo>
                <a:lnTo>
                  <a:pt x="141605" y="491119"/>
                </a:lnTo>
                <a:lnTo>
                  <a:pt x="142494" y="507555"/>
                </a:lnTo>
                <a:lnTo>
                  <a:pt x="138366" y="513520"/>
                </a:lnTo>
                <a:lnTo>
                  <a:pt x="129159" y="518787"/>
                </a:lnTo>
                <a:lnTo>
                  <a:pt x="125349" y="520057"/>
                </a:lnTo>
                <a:close/>
              </a:path>
            </a:pathLst>
          </a:custGeom>
          <a:solidFill>
            <a:srgbClr val="005CA2"/>
          </a:solidFill>
        </p:spPr>
        <p:txBody>
          <a:bodyPr wrap="square" lIns="0" tIns="0" rIns="0" bIns="0" rtlCol="0"/>
          <a:lstStyle/>
          <a:p>
            <a:endParaRPr/>
          </a:p>
        </p:txBody>
      </p:sp>
      <p:sp>
        <p:nvSpPr>
          <p:cNvPr id="6" name="object 6"/>
          <p:cNvSpPr/>
          <p:nvPr/>
        </p:nvSpPr>
        <p:spPr>
          <a:xfrm>
            <a:off x="1028763" y="6645148"/>
            <a:ext cx="400685" cy="520065"/>
          </a:xfrm>
          <a:custGeom>
            <a:avLst/>
            <a:gdLst/>
            <a:ahLst/>
            <a:cxnLst/>
            <a:rect l="l" t="t" r="r" b="b"/>
            <a:pathLst>
              <a:path w="400684" h="520065">
                <a:moveTo>
                  <a:pt x="125349" y="520057"/>
                </a:moveTo>
                <a:lnTo>
                  <a:pt x="121983" y="520057"/>
                </a:lnTo>
                <a:lnTo>
                  <a:pt x="115951" y="519549"/>
                </a:lnTo>
                <a:lnTo>
                  <a:pt x="110426" y="519549"/>
                </a:lnTo>
                <a:lnTo>
                  <a:pt x="106299" y="516820"/>
                </a:lnTo>
                <a:lnTo>
                  <a:pt x="104457" y="515868"/>
                </a:lnTo>
                <a:lnTo>
                  <a:pt x="96710" y="515868"/>
                </a:lnTo>
                <a:lnTo>
                  <a:pt x="91630" y="509903"/>
                </a:lnTo>
                <a:lnTo>
                  <a:pt x="82042" y="501209"/>
                </a:lnTo>
                <a:lnTo>
                  <a:pt x="79311" y="495244"/>
                </a:lnTo>
                <a:lnTo>
                  <a:pt x="76517" y="486105"/>
                </a:lnTo>
                <a:lnTo>
                  <a:pt x="75628" y="484709"/>
                </a:lnTo>
                <a:lnTo>
                  <a:pt x="71149" y="478724"/>
                </a:lnTo>
                <a:lnTo>
                  <a:pt x="67270" y="472382"/>
                </a:lnTo>
                <a:lnTo>
                  <a:pt x="63904" y="465683"/>
                </a:lnTo>
                <a:lnTo>
                  <a:pt x="59118" y="454058"/>
                </a:lnTo>
                <a:lnTo>
                  <a:pt x="54546" y="445808"/>
                </a:lnTo>
                <a:lnTo>
                  <a:pt x="37299" y="405400"/>
                </a:lnTo>
                <a:lnTo>
                  <a:pt x="29008" y="376253"/>
                </a:lnTo>
                <a:lnTo>
                  <a:pt x="26963" y="368728"/>
                </a:lnTo>
                <a:lnTo>
                  <a:pt x="24406" y="361286"/>
                </a:lnTo>
                <a:lnTo>
                  <a:pt x="22034" y="353791"/>
                </a:lnTo>
                <a:lnTo>
                  <a:pt x="20450" y="347603"/>
                </a:lnTo>
                <a:lnTo>
                  <a:pt x="18692" y="341416"/>
                </a:lnTo>
                <a:lnTo>
                  <a:pt x="17114" y="335228"/>
                </a:lnTo>
                <a:lnTo>
                  <a:pt x="16065" y="329041"/>
                </a:lnTo>
                <a:lnTo>
                  <a:pt x="14570" y="318390"/>
                </a:lnTo>
                <a:lnTo>
                  <a:pt x="12438" y="307750"/>
                </a:lnTo>
                <a:lnTo>
                  <a:pt x="10055" y="297111"/>
                </a:lnTo>
                <a:lnTo>
                  <a:pt x="7810" y="286459"/>
                </a:lnTo>
                <a:lnTo>
                  <a:pt x="6921" y="281446"/>
                </a:lnTo>
                <a:lnTo>
                  <a:pt x="5524" y="275925"/>
                </a:lnTo>
                <a:lnTo>
                  <a:pt x="3238" y="271356"/>
                </a:lnTo>
                <a:lnTo>
                  <a:pt x="0" y="265390"/>
                </a:lnTo>
                <a:lnTo>
                  <a:pt x="1397" y="258981"/>
                </a:lnTo>
                <a:lnTo>
                  <a:pt x="1397" y="250731"/>
                </a:lnTo>
                <a:lnTo>
                  <a:pt x="2667" y="249716"/>
                </a:lnTo>
                <a:lnTo>
                  <a:pt x="4445" y="249716"/>
                </a:lnTo>
                <a:lnTo>
                  <a:pt x="18240" y="251302"/>
                </a:lnTo>
                <a:lnTo>
                  <a:pt x="43116" y="273196"/>
                </a:lnTo>
                <a:lnTo>
                  <a:pt x="44005" y="280557"/>
                </a:lnTo>
                <a:lnTo>
                  <a:pt x="45847" y="287411"/>
                </a:lnTo>
                <a:lnTo>
                  <a:pt x="49085" y="303911"/>
                </a:lnTo>
                <a:lnTo>
                  <a:pt x="49530" y="308480"/>
                </a:lnTo>
                <a:lnTo>
                  <a:pt x="49530" y="310764"/>
                </a:lnTo>
                <a:lnTo>
                  <a:pt x="49974" y="312161"/>
                </a:lnTo>
                <a:lnTo>
                  <a:pt x="55957" y="338790"/>
                </a:lnTo>
                <a:lnTo>
                  <a:pt x="58229" y="347445"/>
                </a:lnTo>
                <a:lnTo>
                  <a:pt x="61714" y="361937"/>
                </a:lnTo>
                <a:lnTo>
                  <a:pt x="65532" y="376763"/>
                </a:lnTo>
                <a:lnTo>
                  <a:pt x="69016" y="389138"/>
                </a:lnTo>
                <a:lnTo>
                  <a:pt x="72834" y="401513"/>
                </a:lnTo>
                <a:lnTo>
                  <a:pt x="73279" y="403797"/>
                </a:lnTo>
                <a:lnTo>
                  <a:pt x="74168" y="406082"/>
                </a:lnTo>
                <a:lnTo>
                  <a:pt x="75120" y="407922"/>
                </a:lnTo>
                <a:lnTo>
                  <a:pt x="78359" y="415728"/>
                </a:lnTo>
                <a:lnTo>
                  <a:pt x="82486" y="423026"/>
                </a:lnTo>
                <a:lnTo>
                  <a:pt x="87503" y="437241"/>
                </a:lnTo>
                <a:lnTo>
                  <a:pt x="90233" y="443143"/>
                </a:lnTo>
                <a:lnTo>
                  <a:pt x="93916" y="448664"/>
                </a:lnTo>
                <a:lnTo>
                  <a:pt x="95313" y="450948"/>
                </a:lnTo>
                <a:lnTo>
                  <a:pt x="96647" y="454629"/>
                </a:lnTo>
                <a:lnTo>
                  <a:pt x="104457" y="454629"/>
                </a:lnTo>
                <a:lnTo>
                  <a:pt x="105791" y="451012"/>
                </a:lnTo>
                <a:lnTo>
                  <a:pt x="109918" y="441873"/>
                </a:lnTo>
                <a:lnTo>
                  <a:pt x="113157" y="435908"/>
                </a:lnTo>
                <a:lnTo>
                  <a:pt x="123933" y="412434"/>
                </a:lnTo>
                <a:lnTo>
                  <a:pt x="131429" y="397859"/>
                </a:lnTo>
                <a:lnTo>
                  <a:pt x="135509" y="388860"/>
                </a:lnTo>
                <a:lnTo>
                  <a:pt x="139160" y="379683"/>
                </a:lnTo>
                <a:lnTo>
                  <a:pt x="144272" y="364960"/>
                </a:lnTo>
                <a:lnTo>
                  <a:pt x="147510" y="359883"/>
                </a:lnTo>
                <a:lnTo>
                  <a:pt x="150241" y="354869"/>
                </a:lnTo>
                <a:lnTo>
                  <a:pt x="152972" y="349348"/>
                </a:lnTo>
                <a:lnTo>
                  <a:pt x="158496" y="333737"/>
                </a:lnTo>
                <a:lnTo>
                  <a:pt x="163068" y="326439"/>
                </a:lnTo>
                <a:lnTo>
                  <a:pt x="165862" y="321426"/>
                </a:lnTo>
                <a:lnTo>
                  <a:pt x="167196" y="315905"/>
                </a:lnTo>
                <a:lnTo>
                  <a:pt x="174562" y="305434"/>
                </a:lnTo>
                <a:lnTo>
                  <a:pt x="176848" y="298517"/>
                </a:lnTo>
                <a:lnTo>
                  <a:pt x="179578" y="291663"/>
                </a:lnTo>
                <a:lnTo>
                  <a:pt x="181864" y="285253"/>
                </a:lnTo>
                <a:lnTo>
                  <a:pt x="185547" y="279288"/>
                </a:lnTo>
                <a:lnTo>
                  <a:pt x="188278" y="272879"/>
                </a:lnTo>
                <a:lnTo>
                  <a:pt x="189167" y="271038"/>
                </a:lnTo>
                <a:lnTo>
                  <a:pt x="192182" y="263106"/>
                </a:lnTo>
                <a:lnTo>
                  <a:pt x="196001" y="255602"/>
                </a:lnTo>
                <a:lnTo>
                  <a:pt x="200070" y="248264"/>
                </a:lnTo>
                <a:lnTo>
                  <a:pt x="203835" y="240831"/>
                </a:lnTo>
                <a:lnTo>
                  <a:pt x="205232" y="238547"/>
                </a:lnTo>
                <a:lnTo>
                  <a:pt x="210757" y="233089"/>
                </a:lnTo>
                <a:lnTo>
                  <a:pt x="213043" y="226172"/>
                </a:lnTo>
                <a:lnTo>
                  <a:pt x="216662" y="217034"/>
                </a:lnTo>
                <a:lnTo>
                  <a:pt x="217170" y="214305"/>
                </a:lnTo>
                <a:lnTo>
                  <a:pt x="219901" y="212465"/>
                </a:lnTo>
                <a:lnTo>
                  <a:pt x="221742" y="209292"/>
                </a:lnTo>
                <a:lnTo>
                  <a:pt x="222631" y="206563"/>
                </a:lnTo>
                <a:lnTo>
                  <a:pt x="227472" y="199294"/>
                </a:lnTo>
                <a:lnTo>
                  <a:pt x="231355" y="191483"/>
                </a:lnTo>
                <a:lnTo>
                  <a:pt x="234892" y="183423"/>
                </a:lnTo>
                <a:lnTo>
                  <a:pt x="238697" y="175404"/>
                </a:lnTo>
                <a:lnTo>
                  <a:pt x="241427" y="170327"/>
                </a:lnTo>
                <a:lnTo>
                  <a:pt x="244221" y="165758"/>
                </a:lnTo>
                <a:lnTo>
                  <a:pt x="246952" y="160744"/>
                </a:lnTo>
                <a:lnTo>
                  <a:pt x="258891" y="140496"/>
                </a:lnTo>
                <a:lnTo>
                  <a:pt x="266637" y="127745"/>
                </a:lnTo>
                <a:lnTo>
                  <a:pt x="273939" y="116766"/>
                </a:lnTo>
                <a:lnTo>
                  <a:pt x="282194" y="103947"/>
                </a:lnTo>
                <a:lnTo>
                  <a:pt x="289982" y="91178"/>
                </a:lnTo>
                <a:lnTo>
                  <a:pt x="296922" y="79370"/>
                </a:lnTo>
                <a:lnTo>
                  <a:pt x="300546" y="73740"/>
                </a:lnTo>
                <a:lnTo>
                  <a:pt x="309275" y="61119"/>
                </a:lnTo>
                <a:lnTo>
                  <a:pt x="318231" y="48634"/>
                </a:lnTo>
                <a:lnTo>
                  <a:pt x="336297" y="23861"/>
                </a:lnTo>
                <a:lnTo>
                  <a:pt x="337186" y="22464"/>
                </a:lnTo>
                <a:lnTo>
                  <a:pt x="339027" y="20624"/>
                </a:lnTo>
                <a:lnTo>
                  <a:pt x="341821" y="18784"/>
                </a:lnTo>
                <a:lnTo>
                  <a:pt x="343155" y="16055"/>
                </a:lnTo>
                <a:lnTo>
                  <a:pt x="342266" y="9138"/>
                </a:lnTo>
                <a:lnTo>
                  <a:pt x="343663" y="7805"/>
                </a:lnTo>
                <a:lnTo>
                  <a:pt x="346393" y="5965"/>
                </a:lnTo>
                <a:lnTo>
                  <a:pt x="349060" y="4822"/>
                </a:lnTo>
                <a:lnTo>
                  <a:pt x="350775" y="2411"/>
                </a:lnTo>
                <a:lnTo>
                  <a:pt x="355220" y="2474"/>
                </a:lnTo>
                <a:lnTo>
                  <a:pt x="355982" y="2728"/>
                </a:lnTo>
                <a:lnTo>
                  <a:pt x="357823" y="2728"/>
                </a:lnTo>
                <a:lnTo>
                  <a:pt x="359665" y="444"/>
                </a:lnTo>
                <a:lnTo>
                  <a:pt x="360554" y="0"/>
                </a:lnTo>
                <a:lnTo>
                  <a:pt x="364681" y="888"/>
                </a:lnTo>
                <a:lnTo>
                  <a:pt x="368047" y="1142"/>
                </a:lnTo>
                <a:lnTo>
                  <a:pt x="373508" y="3046"/>
                </a:lnTo>
                <a:lnTo>
                  <a:pt x="377191" y="3490"/>
                </a:lnTo>
                <a:lnTo>
                  <a:pt x="379477" y="5774"/>
                </a:lnTo>
                <a:lnTo>
                  <a:pt x="385446" y="10851"/>
                </a:lnTo>
                <a:lnTo>
                  <a:pt x="390970" y="15865"/>
                </a:lnTo>
                <a:lnTo>
                  <a:pt x="397828" y="24114"/>
                </a:lnTo>
                <a:lnTo>
                  <a:pt x="397384" y="28747"/>
                </a:lnTo>
                <a:lnTo>
                  <a:pt x="398273" y="31920"/>
                </a:lnTo>
                <a:lnTo>
                  <a:pt x="400114" y="36489"/>
                </a:lnTo>
                <a:lnTo>
                  <a:pt x="395987" y="38330"/>
                </a:lnTo>
                <a:lnTo>
                  <a:pt x="391859" y="46579"/>
                </a:lnTo>
                <a:lnTo>
                  <a:pt x="385890" y="47912"/>
                </a:lnTo>
                <a:lnTo>
                  <a:pt x="379921" y="52545"/>
                </a:lnTo>
                <a:lnTo>
                  <a:pt x="377635" y="53877"/>
                </a:lnTo>
                <a:lnTo>
                  <a:pt x="376238" y="55718"/>
                </a:lnTo>
                <a:lnTo>
                  <a:pt x="372555" y="59843"/>
                </a:lnTo>
                <a:lnTo>
                  <a:pt x="369380" y="64412"/>
                </a:lnTo>
                <a:lnTo>
                  <a:pt x="363411" y="64856"/>
                </a:lnTo>
                <a:lnTo>
                  <a:pt x="361125" y="65744"/>
                </a:lnTo>
                <a:lnTo>
                  <a:pt x="357950" y="68981"/>
                </a:lnTo>
                <a:lnTo>
                  <a:pt x="354712" y="71710"/>
                </a:lnTo>
                <a:lnTo>
                  <a:pt x="331344" y="105153"/>
                </a:lnTo>
                <a:lnTo>
                  <a:pt x="327661" y="111563"/>
                </a:lnTo>
                <a:lnTo>
                  <a:pt x="323089" y="117084"/>
                </a:lnTo>
                <a:lnTo>
                  <a:pt x="320358" y="123937"/>
                </a:lnTo>
                <a:lnTo>
                  <a:pt x="318961" y="126222"/>
                </a:lnTo>
                <a:lnTo>
                  <a:pt x="313437" y="131743"/>
                </a:lnTo>
                <a:lnTo>
                  <a:pt x="304253" y="150668"/>
                </a:lnTo>
                <a:lnTo>
                  <a:pt x="300911" y="156128"/>
                </a:lnTo>
                <a:lnTo>
                  <a:pt x="297308" y="161516"/>
                </a:lnTo>
                <a:lnTo>
                  <a:pt x="279509" y="189238"/>
                </a:lnTo>
                <a:lnTo>
                  <a:pt x="274955" y="196726"/>
                </a:lnTo>
                <a:lnTo>
                  <a:pt x="271272" y="203136"/>
                </a:lnTo>
                <a:lnTo>
                  <a:pt x="268542" y="209545"/>
                </a:lnTo>
                <a:lnTo>
                  <a:pt x="264859" y="216399"/>
                </a:lnTo>
                <a:lnTo>
                  <a:pt x="263017" y="220524"/>
                </a:lnTo>
                <a:lnTo>
                  <a:pt x="260731" y="224141"/>
                </a:lnTo>
                <a:lnTo>
                  <a:pt x="258890" y="227822"/>
                </a:lnTo>
                <a:lnTo>
                  <a:pt x="257048" y="231947"/>
                </a:lnTo>
                <a:lnTo>
                  <a:pt x="254762" y="235628"/>
                </a:lnTo>
                <a:lnTo>
                  <a:pt x="252921" y="239752"/>
                </a:lnTo>
                <a:lnTo>
                  <a:pt x="248349" y="248447"/>
                </a:lnTo>
                <a:lnTo>
                  <a:pt x="245555" y="253460"/>
                </a:lnTo>
                <a:lnTo>
                  <a:pt x="243269" y="258092"/>
                </a:lnTo>
                <a:lnTo>
                  <a:pt x="240538" y="263106"/>
                </a:lnTo>
                <a:lnTo>
                  <a:pt x="236221" y="272245"/>
                </a:lnTo>
                <a:lnTo>
                  <a:pt x="227206" y="290333"/>
                </a:lnTo>
                <a:lnTo>
                  <a:pt x="223139" y="299722"/>
                </a:lnTo>
                <a:lnTo>
                  <a:pt x="220409" y="307465"/>
                </a:lnTo>
                <a:lnTo>
                  <a:pt x="215392" y="314382"/>
                </a:lnTo>
                <a:lnTo>
                  <a:pt x="211709" y="321680"/>
                </a:lnTo>
                <a:lnTo>
                  <a:pt x="199327" y="349602"/>
                </a:lnTo>
                <a:lnTo>
                  <a:pt x="186944" y="381650"/>
                </a:lnTo>
                <a:lnTo>
                  <a:pt x="184658" y="387107"/>
                </a:lnTo>
                <a:lnTo>
                  <a:pt x="180531" y="392184"/>
                </a:lnTo>
                <a:lnTo>
                  <a:pt x="178245" y="397197"/>
                </a:lnTo>
                <a:lnTo>
                  <a:pt x="174501" y="404673"/>
                </a:lnTo>
                <a:lnTo>
                  <a:pt x="170918" y="412166"/>
                </a:lnTo>
                <a:lnTo>
                  <a:pt x="167681" y="419838"/>
                </a:lnTo>
                <a:lnTo>
                  <a:pt x="164973" y="427849"/>
                </a:lnTo>
                <a:lnTo>
                  <a:pt x="160949" y="442476"/>
                </a:lnTo>
                <a:lnTo>
                  <a:pt x="158392" y="449713"/>
                </a:lnTo>
                <a:lnTo>
                  <a:pt x="154877" y="456723"/>
                </a:lnTo>
                <a:lnTo>
                  <a:pt x="153924" y="458119"/>
                </a:lnTo>
                <a:lnTo>
                  <a:pt x="153924" y="460404"/>
                </a:lnTo>
                <a:lnTo>
                  <a:pt x="153035" y="462244"/>
                </a:lnTo>
                <a:lnTo>
                  <a:pt x="149415" y="471890"/>
                </a:lnTo>
                <a:lnTo>
                  <a:pt x="148018" y="476904"/>
                </a:lnTo>
                <a:lnTo>
                  <a:pt x="145732" y="484265"/>
                </a:lnTo>
                <a:lnTo>
                  <a:pt x="141605" y="491119"/>
                </a:lnTo>
                <a:lnTo>
                  <a:pt x="142494" y="507555"/>
                </a:lnTo>
                <a:lnTo>
                  <a:pt x="138366" y="513520"/>
                </a:lnTo>
                <a:lnTo>
                  <a:pt x="129159" y="518787"/>
                </a:lnTo>
                <a:lnTo>
                  <a:pt x="125349" y="520057"/>
                </a:lnTo>
                <a:close/>
              </a:path>
            </a:pathLst>
          </a:custGeom>
          <a:solidFill>
            <a:srgbClr val="005CA2"/>
          </a:solidFill>
        </p:spPr>
        <p:txBody>
          <a:bodyPr wrap="square" lIns="0" tIns="0" rIns="0" bIns="0" rtlCol="0"/>
          <a:lstStyle/>
          <a:p>
            <a:endParaRPr/>
          </a:p>
        </p:txBody>
      </p:sp>
      <p:sp>
        <p:nvSpPr>
          <p:cNvPr id="7" name="object 7"/>
          <p:cNvSpPr/>
          <p:nvPr/>
        </p:nvSpPr>
        <p:spPr>
          <a:xfrm>
            <a:off x="1042060" y="5707739"/>
            <a:ext cx="400685" cy="520065"/>
          </a:xfrm>
          <a:custGeom>
            <a:avLst/>
            <a:gdLst/>
            <a:ahLst/>
            <a:cxnLst/>
            <a:rect l="l" t="t" r="r" b="b"/>
            <a:pathLst>
              <a:path w="400684" h="520064">
                <a:moveTo>
                  <a:pt x="125350" y="520060"/>
                </a:moveTo>
                <a:lnTo>
                  <a:pt x="121984" y="520060"/>
                </a:lnTo>
                <a:lnTo>
                  <a:pt x="115952" y="519552"/>
                </a:lnTo>
                <a:lnTo>
                  <a:pt x="110427" y="519552"/>
                </a:lnTo>
                <a:lnTo>
                  <a:pt x="106300" y="516823"/>
                </a:lnTo>
                <a:lnTo>
                  <a:pt x="104458" y="515871"/>
                </a:lnTo>
                <a:lnTo>
                  <a:pt x="96711" y="515871"/>
                </a:lnTo>
                <a:lnTo>
                  <a:pt x="91631" y="509906"/>
                </a:lnTo>
                <a:lnTo>
                  <a:pt x="82042" y="501212"/>
                </a:lnTo>
                <a:lnTo>
                  <a:pt x="79312" y="495247"/>
                </a:lnTo>
                <a:lnTo>
                  <a:pt x="76518" y="486108"/>
                </a:lnTo>
                <a:lnTo>
                  <a:pt x="75629" y="484712"/>
                </a:lnTo>
                <a:lnTo>
                  <a:pt x="71149" y="478727"/>
                </a:lnTo>
                <a:lnTo>
                  <a:pt x="67270" y="472385"/>
                </a:lnTo>
                <a:lnTo>
                  <a:pt x="63904" y="465686"/>
                </a:lnTo>
                <a:lnTo>
                  <a:pt x="59119" y="454061"/>
                </a:lnTo>
                <a:lnTo>
                  <a:pt x="54547" y="445811"/>
                </a:lnTo>
                <a:lnTo>
                  <a:pt x="37299" y="405402"/>
                </a:lnTo>
                <a:lnTo>
                  <a:pt x="29008" y="376255"/>
                </a:lnTo>
                <a:lnTo>
                  <a:pt x="26963" y="368730"/>
                </a:lnTo>
                <a:lnTo>
                  <a:pt x="24407" y="361288"/>
                </a:lnTo>
                <a:lnTo>
                  <a:pt x="22034" y="353793"/>
                </a:lnTo>
                <a:lnTo>
                  <a:pt x="20450" y="347605"/>
                </a:lnTo>
                <a:lnTo>
                  <a:pt x="18692" y="341418"/>
                </a:lnTo>
                <a:lnTo>
                  <a:pt x="17114" y="335230"/>
                </a:lnTo>
                <a:lnTo>
                  <a:pt x="16065" y="329043"/>
                </a:lnTo>
                <a:lnTo>
                  <a:pt x="14570" y="318392"/>
                </a:lnTo>
                <a:lnTo>
                  <a:pt x="12438" y="307752"/>
                </a:lnTo>
                <a:lnTo>
                  <a:pt x="10055" y="297112"/>
                </a:lnTo>
                <a:lnTo>
                  <a:pt x="7810" y="286461"/>
                </a:lnTo>
                <a:lnTo>
                  <a:pt x="6921" y="281448"/>
                </a:lnTo>
                <a:lnTo>
                  <a:pt x="5524" y="275926"/>
                </a:lnTo>
                <a:lnTo>
                  <a:pt x="3238" y="271357"/>
                </a:lnTo>
                <a:lnTo>
                  <a:pt x="0" y="265392"/>
                </a:lnTo>
                <a:lnTo>
                  <a:pt x="1397" y="258982"/>
                </a:lnTo>
                <a:lnTo>
                  <a:pt x="1397" y="250733"/>
                </a:lnTo>
                <a:lnTo>
                  <a:pt x="2667" y="249717"/>
                </a:lnTo>
                <a:lnTo>
                  <a:pt x="4445" y="249717"/>
                </a:lnTo>
                <a:lnTo>
                  <a:pt x="18240" y="251304"/>
                </a:lnTo>
                <a:lnTo>
                  <a:pt x="43116" y="273198"/>
                </a:lnTo>
                <a:lnTo>
                  <a:pt x="44005" y="280496"/>
                </a:lnTo>
                <a:lnTo>
                  <a:pt x="45847" y="287413"/>
                </a:lnTo>
                <a:lnTo>
                  <a:pt x="49085" y="303913"/>
                </a:lnTo>
                <a:lnTo>
                  <a:pt x="49530" y="308482"/>
                </a:lnTo>
                <a:lnTo>
                  <a:pt x="49530" y="310766"/>
                </a:lnTo>
                <a:lnTo>
                  <a:pt x="49974" y="312162"/>
                </a:lnTo>
                <a:lnTo>
                  <a:pt x="55957" y="338792"/>
                </a:lnTo>
                <a:lnTo>
                  <a:pt x="58230" y="347447"/>
                </a:lnTo>
                <a:lnTo>
                  <a:pt x="61714" y="361939"/>
                </a:lnTo>
                <a:lnTo>
                  <a:pt x="65532" y="376765"/>
                </a:lnTo>
                <a:lnTo>
                  <a:pt x="69017" y="389140"/>
                </a:lnTo>
                <a:lnTo>
                  <a:pt x="72835" y="401515"/>
                </a:lnTo>
                <a:lnTo>
                  <a:pt x="73279" y="403800"/>
                </a:lnTo>
                <a:lnTo>
                  <a:pt x="74168" y="406084"/>
                </a:lnTo>
                <a:lnTo>
                  <a:pt x="75121" y="407925"/>
                </a:lnTo>
                <a:lnTo>
                  <a:pt x="78359" y="415730"/>
                </a:lnTo>
                <a:lnTo>
                  <a:pt x="82487" y="423028"/>
                </a:lnTo>
                <a:lnTo>
                  <a:pt x="87503" y="437243"/>
                </a:lnTo>
                <a:lnTo>
                  <a:pt x="90234" y="443145"/>
                </a:lnTo>
                <a:lnTo>
                  <a:pt x="93917" y="448666"/>
                </a:lnTo>
                <a:lnTo>
                  <a:pt x="95314" y="450951"/>
                </a:lnTo>
                <a:lnTo>
                  <a:pt x="96647" y="454632"/>
                </a:lnTo>
                <a:lnTo>
                  <a:pt x="104458" y="454632"/>
                </a:lnTo>
                <a:lnTo>
                  <a:pt x="105791" y="451014"/>
                </a:lnTo>
                <a:lnTo>
                  <a:pt x="109919" y="441876"/>
                </a:lnTo>
                <a:lnTo>
                  <a:pt x="113158" y="435911"/>
                </a:lnTo>
                <a:lnTo>
                  <a:pt x="123934" y="412436"/>
                </a:lnTo>
                <a:lnTo>
                  <a:pt x="131430" y="397861"/>
                </a:lnTo>
                <a:lnTo>
                  <a:pt x="135510" y="388863"/>
                </a:lnTo>
                <a:lnTo>
                  <a:pt x="139161" y="379686"/>
                </a:lnTo>
                <a:lnTo>
                  <a:pt x="144273" y="364962"/>
                </a:lnTo>
                <a:lnTo>
                  <a:pt x="147511" y="359885"/>
                </a:lnTo>
                <a:lnTo>
                  <a:pt x="150242" y="354872"/>
                </a:lnTo>
                <a:lnTo>
                  <a:pt x="152972" y="349350"/>
                </a:lnTo>
                <a:lnTo>
                  <a:pt x="158497" y="333739"/>
                </a:lnTo>
                <a:lnTo>
                  <a:pt x="163069" y="326441"/>
                </a:lnTo>
                <a:lnTo>
                  <a:pt x="165863" y="321428"/>
                </a:lnTo>
                <a:lnTo>
                  <a:pt x="167197" y="315907"/>
                </a:lnTo>
                <a:lnTo>
                  <a:pt x="174563" y="305436"/>
                </a:lnTo>
                <a:lnTo>
                  <a:pt x="176849" y="298518"/>
                </a:lnTo>
                <a:lnTo>
                  <a:pt x="179579" y="291665"/>
                </a:lnTo>
                <a:lnTo>
                  <a:pt x="181865" y="285255"/>
                </a:lnTo>
                <a:lnTo>
                  <a:pt x="185548" y="279290"/>
                </a:lnTo>
                <a:lnTo>
                  <a:pt x="188279" y="272880"/>
                </a:lnTo>
                <a:lnTo>
                  <a:pt x="189168" y="271040"/>
                </a:lnTo>
                <a:lnTo>
                  <a:pt x="192183" y="263107"/>
                </a:lnTo>
                <a:lnTo>
                  <a:pt x="196002" y="255603"/>
                </a:lnTo>
                <a:lnTo>
                  <a:pt x="200071" y="248266"/>
                </a:lnTo>
                <a:lnTo>
                  <a:pt x="203836" y="240833"/>
                </a:lnTo>
                <a:lnTo>
                  <a:pt x="205233" y="238548"/>
                </a:lnTo>
                <a:lnTo>
                  <a:pt x="210758" y="233091"/>
                </a:lnTo>
                <a:lnTo>
                  <a:pt x="213044" y="226173"/>
                </a:lnTo>
                <a:lnTo>
                  <a:pt x="216664" y="217035"/>
                </a:lnTo>
                <a:lnTo>
                  <a:pt x="217172" y="214306"/>
                </a:lnTo>
                <a:lnTo>
                  <a:pt x="219902" y="212466"/>
                </a:lnTo>
                <a:lnTo>
                  <a:pt x="221744" y="209293"/>
                </a:lnTo>
                <a:lnTo>
                  <a:pt x="222633" y="206564"/>
                </a:lnTo>
                <a:lnTo>
                  <a:pt x="227474" y="199295"/>
                </a:lnTo>
                <a:lnTo>
                  <a:pt x="231356" y="191484"/>
                </a:lnTo>
                <a:lnTo>
                  <a:pt x="234893" y="183424"/>
                </a:lnTo>
                <a:lnTo>
                  <a:pt x="238698" y="175405"/>
                </a:lnTo>
                <a:lnTo>
                  <a:pt x="241429" y="170328"/>
                </a:lnTo>
                <a:lnTo>
                  <a:pt x="244223" y="165759"/>
                </a:lnTo>
                <a:lnTo>
                  <a:pt x="246953" y="160745"/>
                </a:lnTo>
                <a:lnTo>
                  <a:pt x="258892" y="140496"/>
                </a:lnTo>
                <a:lnTo>
                  <a:pt x="266639" y="127746"/>
                </a:lnTo>
                <a:lnTo>
                  <a:pt x="273941" y="116767"/>
                </a:lnTo>
                <a:lnTo>
                  <a:pt x="282196" y="103948"/>
                </a:lnTo>
                <a:lnTo>
                  <a:pt x="289984" y="91179"/>
                </a:lnTo>
                <a:lnTo>
                  <a:pt x="296923" y="79371"/>
                </a:lnTo>
                <a:lnTo>
                  <a:pt x="300548" y="73741"/>
                </a:lnTo>
                <a:lnTo>
                  <a:pt x="309277" y="61119"/>
                </a:lnTo>
                <a:lnTo>
                  <a:pt x="318233" y="48634"/>
                </a:lnTo>
                <a:lnTo>
                  <a:pt x="336299" y="23861"/>
                </a:lnTo>
                <a:lnTo>
                  <a:pt x="337188" y="22465"/>
                </a:lnTo>
                <a:lnTo>
                  <a:pt x="339029" y="20624"/>
                </a:lnTo>
                <a:lnTo>
                  <a:pt x="341823" y="18784"/>
                </a:lnTo>
                <a:lnTo>
                  <a:pt x="343157" y="16055"/>
                </a:lnTo>
                <a:lnTo>
                  <a:pt x="342268" y="9201"/>
                </a:lnTo>
                <a:lnTo>
                  <a:pt x="343665" y="7805"/>
                </a:lnTo>
                <a:lnTo>
                  <a:pt x="346395" y="5965"/>
                </a:lnTo>
                <a:lnTo>
                  <a:pt x="349062" y="4823"/>
                </a:lnTo>
                <a:lnTo>
                  <a:pt x="350777" y="2411"/>
                </a:lnTo>
                <a:lnTo>
                  <a:pt x="355222" y="2474"/>
                </a:lnTo>
                <a:lnTo>
                  <a:pt x="355984" y="2728"/>
                </a:lnTo>
                <a:lnTo>
                  <a:pt x="357825" y="2728"/>
                </a:lnTo>
                <a:lnTo>
                  <a:pt x="359667" y="444"/>
                </a:lnTo>
                <a:lnTo>
                  <a:pt x="360556" y="0"/>
                </a:lnTo>
                <a:lnTo>
                  <a:pt x="364684" y="888"/>
                </a:lnTo>
                <a:lnTo>
                  <a:pt x="368049" y="1142"/>
                </a:lnTo>
                <a:lnTo>
                  <a:pt x="373510" y="3046"/>
                </a:lnTo>
                <a:lnTo>
                  <a:pt x="377193" y="3490"/>
                </a:lnTo>
                <a:lnTo>
                  <a:pt x="379479" y="5774"/>
                </a:lnTo>
                <a:lnTo>
                  <a:pt x="385448" y="10851"/>
                </a:lnTo>
                <a:lnTo>
                  <a:pt x="390973" y="15865"/>
                </a:lnTo>
                <a:lnTo>
                  <a:pt x="397831" y="24115"/>
                </a:lnTo>
                <a:lnTo>
                  <a:pt x="397386" y="28747"/>
                </a:lnTo>
                <a:lnTo>
                  <a:pt x="398275" y="31920"/>
                </a:lnTo>
                <a:lnTo>
                  <a:pt x="400117" y="36489"/>
                </a:lnTo>
                <a:lnTo>
                  <a:pt x="395989" y="38330"/>
                </a:lnTo>
                <a:lnTo>
                  <a:pt x="391862" y="46580"/>
                </a:lnTo>
                <a:lnTo>
                  <a:pt x="385893" y="47912"/>
                </a:lnTo>
                <a:lnTo>
                  <a:pt x="379924" y="52545"/>
                </a:lnTo>
                <a:lnTo>
                  <a:pt x="377638" y="53878"/>
                </a:lnTo>
                <a:lnTo>
                  <a:pt x="376241" y="55718"/>
                </a:lnTo>
                <a:lnTo>
                  <a:pt x="372558" y="59843"/>
                </a:lnTo>
                <a:lnTo>
                  <a:pt x="369382" y="64412"/>
                </a:lnTo>
                <a:lnTo>
                  <a:pt x="363413" y="64856"/>
                </a:lnTo>
                <a:lnTo>
                  <a:pt x="361127" y="65745"/>
                </a:lnTo>
                <a:lnTo>
                  <a:pt x="357952" y="68981"/>
                </a:lnTo>
                <a:lnTo>
                  <a:pt x="354714" y="71710"/>
                </a:lnTo>
                <a:lnTo>
                  <a:pt x="331346" y="105154"/>
                </a:lnTo>
                <a:lnTo>
                  <a:pt x="327663" y="111563"/>
                </a:lnTo>
                <a:lnTo>
                  <a:pt x="323091" y="117084"/>
                </a:lnTo>
                <a:lnTo>
                  <a:pt x="320360" y="123938"/>
                </a:lnTo>
                <a:lnTo>
                  <a:pt x="318963" y="126223"/>
                </a:lnTo>
                <a:lnTo>
                  <a:pt x="313438" y="131744"/>
                </a:lnTo>
                <a:lnTo>
                  <a:pt x="304255" y="150669"/>
                </a:lnTo>
                <a:lnTo>
                  <a:pt x="300913" y="156129"/>
                </a:lnTo>
                <a:lnTo>
                  <a:pt x="297309" y="161517"/>
                </a:lnTo>
                <a:lnTo>
                  <a:pt x="279510" y="189239"/>
                </a:lnTo>
                <a:lnTo>
                  <a:pt x="274957" y="196728"/>
                </a:lnTo>
                <a:lnTo>
                  <a:pt x="271274" y="203137"/>
                </a:lnTo>
                <a:lnTo>
                  <a:pt x="268544" y="209547"/>
                </a:lnTo>
                <a:lnTo>
                  <a:pt x="264861" y="216400"/>
                </a:lnTo>
                <a:lnTo>
                  <a:pt x="263019" y="220525"/>
                </a:lnTo>
                <a:lnTo>
                  <a:pt x="260733" y="224143"/>
                </a:lnTo>
                <a:lnTo>
                  <a:pt x="258891" y="227823"/>
                </a:lnTo>
                <a:lnTo>
                  <a:pt x="257050" y="231948"/>
                </a:lnTo>
                <a:lnTo>
                  <a:pt x="254764" y="235629"/>
                </a:lnTo>
                <a:lnTo>
                  <a:pt x="252922" y="239754"/>
                </a:lnTo>
                <a:lnTo>
                  <a:pt x="248350" y="248448"/>
                </a:lnTo>
                <a:lnTo>
                  <a:pt x="245556" y="253461"/>
                </a:lnTo>
                <a:lnTo>
                  <a:pt x="243270" y="258094"/>
                </a:lnTo>
                <a:lnTo>
                  <a:pt x="240540" y="263107"/>
                </a:lnTo>
                <a:lnTo>
                  <a:pt x="236223" y="272247"/>
                </a:lnTo>
                <a:lnTo>
                  <a:pt x="227208" y="290335"/>
                </a:lnTo>
                <a:lnTo>
                  <a:pt x="223141" y="299724"/>
                </a:lnTo>
                <a:lnTo>
                  <a:pt x="220410" y="307466"/>
                </a:lnTo>
                <a:lnTo>
                  <a:pt x="215394" y="314384"/>
                </a:lnTo>
                <a:lnTo>
                  <a:pt x="211711" y="321682"/>
                </a:lnTo>
                <a:lnTo>
                  <a:pt x="199328" y="349604"/>
                </a:lnTo>
                <a:lnTo>
                  <a:pt x="186945" y="381652"/>
                </a:lnTo>
                <a:lnTo>
                  <a:pt x="184659" y="387110"/>
                </a:lnTo>
                <a:lnTo>
                  <a:pt x="180532" y="392186"/>
                </a:lnTo>
                <a:lnTo>
                  <a:pt x="178246" y="397200"/>
                </a:lnTo>
                <a:lnTo>
                  <a:pt x="174502" y="404675"/>
                </a:lnTo>
                <a:lnTo>
                  <a:pt x="170919" y="412169"/>
                </a:lnTo>
                <a:lnTo>
                  <a:pt x="167682" y="419840"/>
                </a:lnTo>
                <a:lnTo>
                  <a:pt x="164974" y="427851"/>
                </a:lnTo>
                <a:lnTo>
                  <a:pt x="160950" y="442479"/>
                </a:lnTo>
                <a:lnTo>
                  <a:pt x="158393" y="449716"/>
                </a:lnTo>
                <a:lnTo>
                  <a:pt x="154877" y="456726"/>
                </a:lnTo>
                <a:lnTo>
                  <a:pt x="153925" y="458122"/>
                </a:lnTo>
                <a:lnTo>
                  <a:pt x="153925" y="460407"/>
                </a:lnTo>
                <a:lnTo>
                  <a:pt x="153036" y="462247"/>
                </a:lnTo>
                <a:lnTo>
                  <a:pt x="149416" y="471893"/>
                </a:lnTo>
                <a:lnTo>
                  <a:pt x="148019" y="476906"/>
                </a:lnTo>
                <a:lnTo>
                  <a:pt x="145733" y="484268"/>
                </a:lnTo>
                <a:lnTo>
                  <a:pt x="141606" y="491122"/>
                </a:lnTo>
                <a:lnTo>
                  <a:pt x="142495" y="507558"/>
                </a:lnTo>
                <a:lnTo>
                  <a:pt x="138367" y="513523"/>
                </a:lnTo>
                <a:lnTo>
                  <a:pt x="129160" y="518790"/>
                </a:lnTo>
                <a:lnTo>
                  <a:pt x="125350" y="520060"/>
                </a:lnTo>
                <a:close/>
              </a:path>
            </a:pathLst>
          </a:custGeom>
          <a:solidFill>
            <a:srgbClr val="005CA2"/>
          </a:solidFill>
        </p:spPr>
        <p:txBody>
          <a:bodyPr wrap="square" lIns="0" tIns="0" rIns="0" bIns="0" rtlCol="0"/>
          <a:lstStyle/>
          <a:p>
            <a:endParaRPr/>
          </a:p>
        </p:txBody>
      </p:sp>
      <p:pic>
        <p:nvPicPr>
          <p:cNvPr id="8" name="object 8"/>
          <p:cNvPicPr/>
          <p:nvPr/>
        </p:nvPicPr>
        <p:blipFill>
          <a:blip r:embed="rId3" cstate="print"/>
          <a:stretch>
            <a:fillRect/>
          </a:stretch>
        </p:blipFill>
        <p:spPr>
          <a:xfrm>
            <a:off x="309537" y="7956244"/>
            <a:ext cx="1847849" cy="1847849"/>
          </a:xfrm>
          <a:prstGeom prst="rect">
            <a:avLst/>
          </a:prstGeom>
        </p:spPr>
      </p:pic>
      <p:sp>
        <p:nvSpPr>
          <p:cNvPr id="9" name="object 9"/>
          <p:cNvSpPr txBox="1"/>
          <p:nvPr/>
        </p:nvSpPr>
        <p:spPr>
          <a:xfrm>
            <a:off x="1345732" y="4909415"/>
            <a:ext cx="11532067" cy="3883114"/>
          </a:xfrm>
          <a:prstGeom prst="rect">
            <a:avLst/>
          </a:prstGeom>
        </p:spPr>
        <p:txBody>
          <a:bodyPr vert="horz" wrap="square" lIns="0" tIns="12065" rIns="0" bIns="0" rtlCol="0">
            <a:spAutoFit/>
          </a:bodyPr>
          <a:lstStyle/>
          <a:p>
            <a:pPr marL="12700">
              <a:lnSpc>
                <a:spcPct val="100000"/>
              </a:lnSpc>
              <a:spcBef>
                <a:spcPts val="95"/>
              </a:spcBef>
            </a:pPr>
            <a:r>
              <a:rPr lang="en-US" sz="2700" spc="60" dirty="0" smtClean="0">
                <a:solidFill>
                  <a:srgbClr val="3F4041"/>
                </a:solidFill>
                <a:latin typeface="Georgia"/>
                <a:cs typeface="Georgia"/>
              </a:rPr>
              <a:t>   Personally: Moscow, 15 </a:t>
            </a:r>
            <a:r>
              <a:rPr lang="en-US" sz="2700" spc="60" dirty="0" err="1" smtClean="0">
                <a:solidFill>
                  <a:srgbClr val="3F4041"/>
                </a:solidFill>
                <a:latin typeface="Georgia"/>
                <a:cs typeface="Georgia"/>
              </a:rPr>
              <a:t>Chayanova</a:t>
            </a:r>
            <a:r>
              <a:rPr lang="en-US" sz="2700" spc="60" dirty="0" smtClean="0">
                <a:solidFill>
                  <a:srgbClr val="3F4041"/>
                </a:solidFill>
                <a:latin typeface="Georgia"/>
                <a:cs typeface="Georgia"/>
              </a:rPr>
              <a:t> street, building 2</a:t>
            </a:r>
            <a:r>
              <a:rPr sz="2700" spc="-100" dirty="0" smtClean="0">
                <a:solidFill>
                  <a:srgbClr val="3F4041"/>
                </a:solidFill>
                <a:latin typeface="Georgia"/>
                <a:cs typeface="Georgia"/>
              </a:rPr>
              <a:t>;</a:t>
            </a:r>
            <a:endParaRPr sz="2700" dirty="0">
              <a:latin typeface="Georgia"/>
              <a:cs typeface="Georgia"/>
            </a:endParaRPr>
          </a:p>
          <a:p>
            <a:pPr marL="12700" marR="830580">
              <a:lnSpc>
                <a:spcPct val="206000"/>
              </a:lnSpc>
              <a:spcBef>
                <a:spcPts val="5"/>
              </a:spcBef>
            </a:pPr>
            <a:r>
              <a:rPr lang="en-US" sz="2700" spc="35" dirty="0" smtClean="0">
                <a:solidFill>
                  <a:srgbClr val="3F4041"/>
                </a:solidFill>
                <a:latin typeface="Georgia"/>
                <a:cs typeface="Georgia"/>
              </a:rPr>
              <a:t>   Through public postal operators</a:t>
            </a:r>
            <a:r>
              <a:rPr sz="2700" spc="15" dirty="0" smtClean="0">
                <a:solidFill>
                  <a:srgbClr val="3F4041"/>
                </a:solidFill>
                <a:latin typeface="Georgia"/>
                <a:cs typeface="Georgia"/>
              </a:rPr>
              <a:t>; </a:t>
            </a:r>
            <a:r>
              <a:rPr sz="2700" spc="-635" dirty="0" smtClean="0">
                <a:solidFill>
                  <a:srgbClr val="3F4041"/>
                </a:solidFill>
                <a:latin typeface="Georgia"/>
                <a:cs typeface="Georgia"/>
              </a:rPr>
              <a:t> </a:t>
            </a:r>
            <a:r>
              <a:rPr lang="en-US" sz="2700" spc="-635" dirty="0" smtClean="0">
                <a:solidFill>
                  <a:srgbClr val="3F4041"/>
                </a:solidFill>
                <a:latin typeface="Georgia"/>
                <a:cs typeface="Georgia"/>
              </a:rPr>
              <a:t/>
            </a:r>
            <a:br>
              <a:rPr lang="en-US" sz="2700" spc="-635" dirty="0" smtClean="0">
                <a:solidFill>
                  <a:srgbClr val="3F4041"/>
                </a:solidFill>
                <a:latin typeface="Georgia"/>
                <a:cs typeface="Georgia"/>
              </a:rPr>
            </a:br>
            <a:r>
              <a:rPr lang="en-US" sz="2800" dirty="0" smtClean="0"/>
              <a:t>   </a:t>
            </a:r>
            <a:r>
              <a:rPr lang="en-US" sz="2700" spc="-90" dirty="0" smtClean="0">
                <a:solidFill>
                  <a:srgbClr val="3F4041"/>
                </a:solidFill>
                <a:latin typeface="Georgia"/>
                <a:cs typeface="Georgia"/>
              </a:rPr>
              <a:t>Through the personal account of the applicant on the </a:t>
            </a:r>
            <a:r>
              <a:rPr lang="en-US" sz="2700" spc="-90" smtClean="0">
                <a:solidFill>
                  <a:srgbClr val="3F4041"/>
                </a:solidFill>
                <a:latin typeface="Georgia"/>
                <a:cs typeface="Georgia"/>
              </a:rPr>
              <a:t>RGGU website </a:t>
            </a:r>
            <a:r>
              <a:rPr lang="en-US" sz="2700" smtClean="0">
                <a:latin typeface="Georgia"/>
                <a:cs typeface="Georgia"/>
              </a:rPr>
              <a:t>https</a:t>
            </a:r>
            <a:r>
              <a:rPr lang="en-US" sz="2700">
                <a:latin typeface="Georgia"/>
                <a:cs typeface="Georgia"/>
              </a:rPr>
              <a:t>://www.rsuh.ru/abitur/</a:t>
            </a:r>
          </a:p>
          <a:p>
            <a:pPr marL="12700" marR="830580">
              <a:lnSpc>
                <a:spcPct val="206000"/>
              </a:lnSpc>
              <a:spcBef>
                <a:spcPts val="5"/>
              </a:spcBef>
            </a:pPr>
            <a:endParaRPr sz="2700" dirty="0">
              <a:latin typeface="Georgia"/>
              <a:cs typeface="Georgia"/>
            </a:endParaRPr>
          </a:p>
        </p:txBody>
      </p:sp>
      <p:sp>
        <p:nvSpPr>
          <p:cNvPr id="10" name="object 10"/>
          <p:cNvSpPr txBox="1">
            <a:spLocks noGrp="1"/>
          </p:cNvSpPr>
          <p:nvPr>
            <p:ph type="title"/>
          </p:nvPr>
        </p:nvSpPr>
        <p:spPr>
          <a:xfrm>
            <a:off x="1371600" y="3467100"/>
            <a:ext cx="10109200" cy="873957"/>
          </a:xfrm>
          <a:prstGeom prst="rect">
            <a:avLst/>
          </a:prstGeom>
        </p:spPr>
        <p:txBody>
          <a:bodyPr vert="horz" wrap="square" lIns="0" tIns="12065" rIns="0" bIns="0" rtlCol="0">
            <a:spAutoFit/>
          </a:bodyPr>
          <a:lstStyle/>
          <a:p>
            <a:pPr marL="12700">
              <a:lnSpc>
                <a:spcPct val="100000"/>
              </a:lnSpc>
              <a:spcBef>
                <a:spcPts val="95"/>
              </a:spcBef>
            </a:pPr>
            <a:r>
              <a:rPr lang="en-US" sz="5600" spc="175" dirty="0" smtClean="0">
                <a:solidFill>
                  <a:srgbClr val="005CA2"/>
                </a:solidFill>
              </a:rPr>
              <a:t>How to submit documents</a:t>
            </a:r>
            <a:endParaRPr sz="5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5CA2"/>
          </a:solidFill>
        </p:spPr>
        <p:txBody>
          <a:bodyPr wrap="square" lIns="0" tIns="0" rIns="0" bIns="0" rtlCol="0"/>
          <a:lstStyle/>
          <a:p>
            <a:endParaRPr/>
          </a:p>
        </p:txBody>
      </p:sp>
      <p:grpSp>
        <p:nvGrpSpPr>
          <p:cNvPr id="3" name="object 3"/>
          <p:cNvGrpSpPr/>
          <p:nvPr/>
        </p:nvGrpSpPr>
        <p:grpSpPr>
          <a:xfrm>
            <a:off x="0" y="3"/>
            <a:ext cx="18288000" cy="10285730"/>
            <a:chOff x="0" y="3"/>
            <a:chExt cx="18288000" cy="10285730"/>
          </a:xfrm>
        </p:grpSpPr>
        <p:pic>
          <p:nvPicPr>
            <p:cNvPr id="4" name="object 4"/>
            <p:cNvPicPr/>
            <p:nvPr/>
          </p:nvPicPr>
          <p:blipFill>
            <a:blip r:embed="rId2" cstate="print"/>
            <a:stretch>
              <a:fillRect/>
            </a:stretch>
          </p:blipFill>
          <p:spPr>
            <a:xfrm>
              <a:off x="0" y="3"/>
              <a:ext cx="12499441" cy="5819774"/>
            </a:xfrm>
            <a:prstGeom prst="rect">
              <a:avLst/>
            </a:prstGeom>
          </p:spPr>
        </p:pic>
        <p:pic>
          <p:nvPicPr>
            <p:cNvPr id="5" name="object 5"/>
            <p:cNvPicPr/>
            <p:nvPr/>
          </p:nvPicPr>
          <p:blipFill>
            <a:blip r:embed="rId3" cstate="print"/>
            <a:stretch>
              <a:fillRect/>
            </a:stretch>
          </p:blipFill>
          <p:spPr>
            <a:xfrm>
              <a:off x="12486106" y="3"/>
              <a:ext cx="5800724" cy="6267449"/>
            </a:xfrm>
            <a:prstGeom prst="rect">
              <a:avLst/>
            </a:prstGeom>
          </p:spPr>
        </p:pic>
        <p:pic>
          <p:nvPicPr>
            <p:cNvPr id="6" name="object 6"/>
            <p:cNvPicPr/>
            <p:nvPr/>
          </p:nvPicPr>
          <p:blipFill>
            <a:blip r:embed="rId4" cstate="print"/>
            <a:stretch>
              <a:fillRect/>
            </a:stretch>
          </p:blipFill>
          <p:spPr>
            <a:xfrm>
              <a:off x="0" y="5808589"/>
              <a:ext cx="12497802" cy="4476749"/>
            </a:xfrm>
            <a:prstGeom prst="rect">
              <a:avLst/>
            </a:prstGeom>
          </p:spPr>
        </p:pic>
        <p:pic>
          <p:nvPicPr>
            <p:cNvPr id="7" name="object 7"/>
            <p:cNvPicPr/>
            <p:nvPr/>
          </p:nvPicPr>
          <p:blipFill>
            <a:blip r:embed="rId5" cstate="print"/>
            <a:stretch>
              <a:fillRect/>
            </a:stretch>
          </p:blipFill>
          <p:spPr>
            <a:xfrm>
              <a:off x="12486106" y="6256430"/>
              <a:ext cx="5800724" cy="4029074"/>
            </a:xfrm>
            <a:prstGeom prst="rect">
              <a:avLst/>
            </a:prstGeom>
          </p:spPr>
        </p:pic>
        <p:sp>
          <p:nvSpPr>
            <p:cNvPr id="8" name="object 8"/>
            <p:cNvSpPr/>
            <p:nvPr/>
          </p:nvSpPr>
          <p:spPr>
            <a:xfrm>
              <a:off x="0" y="2142946"/>
              <a:ext cx="10852150" cy="7752080"/>
            </a:xfrm>
            <a:custGeom>
              <a:avLst/>
              <a:gdLst/>
              <a:ahLst/>
              <a:cxnLst/>
              <a:rect l="l" t="t" r="r" b="b"/>
              <a:pathLst>
                <a:path w="10852150" h="7752080">
                  <a:moveTo>
                    <a:pt x="1316329" y="4475607"/>
                  </a:moveTo>
                  <a:lnTo>
                    <a:pt x="1300746" y="4454626"/>
                  </a:lnTo>
                  <a:lnTo>
                    <a:pt x="1282573" y="4467047"/>
                  </a:lnTo>
                  <a:lnTo>
                    <a:pt x="1246860" y="4494479"/>
                  </a:lnTo>
                  <a:lnTo>
                    <a:pt x="1211541" y="4527308"/>
                  </a:lnTo>
                  <a:lnTo>
                    <a:pt x="1177213" y="4564431"/>
                  </a:lnTo>
                  <a:lnTo>
                    <a:pt x="1144473" y="4604740"/>
                  </a:lnTo>
                  <a:lnTo>
                    <a:pt x="1113917" y="4647133"/>
                  </a:lnTo>
                  <a:lnTo>
                    <a:pt x="1086154" y="4690478"/>
                  </a:lnTo>
                  <a:lnTo>
                    <a:pt x="1061758" y="4733696"/>
                  </a:lnTo>
                  <a:lnTo>
                    <a:pt x="1041349" y="4775657"/>
                  </a:lnTo>
                  <a:lnTo>
                    <a:pt x="1036548" y="4768888"/>
                  </a:lnTo>
                  <a:lnTo>
                    <a:pt x="1032738" y="4763300"/>
                  </a:lnTo>
                  <a:lnTo>
                    <a:pt x="1028979" y="4757509"/>
                  </a:lnTo>
                  <a:lnTo>
                    <a:pt x="1024318" y="4750054"/>
                  </a:lnTo>
                  <a:lnTo>
                    <a:pt x="1000937" y="4721339"/>
                  </a:lnTo>
                  <a:lnTo>
                    <a:pt x="977188" y="4696257"/>
                  </a:lnTo>
                  <a:lnTo>
                    <a:pt x="955687" y="4676305"/>
                  </a:lnTo>
                  <a:lnTo>
                    <a:pt x="939012" y="4662983"/>
                  </a:lnTo>
                  <a:lnTo>
                    <a:pt x="911059" y="4674641"/>
                  </a:lnTo>
                  <a:lnTo>
                    <a:pt x="911936" y="4676292"/>
                  </a:lnTo>
                  <a:lnTo>
                    <a:pt x="929182" y="4697374"/>
                  </a:lnTo>
                  <a:lnTo>
                    <a:pt x="952131" y="4730953"/>
                  </a:lnTo>
                  <a:lnTo>
                    <a:pt x="981011" y="4779899"/>
                  </a:lnTo>
                  <a:lnTo>
                    <a:pt x="1016114" y="4847069"/>
                  </a:lnTo>
                  <a:lnTo>
                    <a:pt x="1019263" y="4851501"/>
                  </a:lnTo>
                  <a:lnTo>
                    <a:pt x="1053401" y="4872863"/>
                  </a:lnTo>
                  <a:lnTo>
                    <a:pt x="1066596" y="4870183"/>
                  </a:lnTo>
                  <a:lnTo>
                    <a:pt x="1077188" y="4862957"/>
                  </a:lnTo>
                  <a:lnTo>
                    <a:pt x="1085608" y="4852352"/>
                  </a:lnTo>
                  <a:lnTo>
                    <a:pt x="1092276" y="4839589"/>
                  </a:lnTo>
                  <a:lnTo>
                    <a:pt x="1111694" y="4778756"/>
                  </a:lnTo>
                  <a:lnTo>
                    <a:pt x="1112989" y="4775657"/>
                  </a:lnTo>
                  <a:lnTo>
                    <a:pt x="1135138" y="4722520"/>
                  </a:lnTo>
                  <a:lnTo>
                    <a:pt x="1161465" y="4671072"/>
                  </a:lnTo>
                  <a:lnTo>
                    <a:pt x="1189532" y="4624654"/>
                  </a:lnTo>
                  <a:lnTo>
                    <a:pt x="1218222" y="4583481"/>
                  </a:lnTo>
                  <a:lnTo>
                    <a:pt x="1246378" y="4547768"/>
                  </a:lnTo>
                  <a:lnTo>
                    <a:pt x="1272870" y="4517733"/>
                  </a:lnTo>
                  <a:lnTo>
                    <a:pt x="1296568" y="4493615"/>
                  </a:lnTo>
                  <a:lnTo>
                    <a:pt x="1316329" y="4475607"/>
                  </a:lnTo>
                  <a:close/>
                </a:path>
                <a:path w="10852150" h="7752080">
                  <a:moveTo>
                    <a:pt x="1336954" y="4895608"/>
                  </a:moveTo>
                  <a:lnTo>
                    <a:pt x="1321371" y="4874641"/>
                  </a:lnTo>
                  <a:lnTo>
                    <a:pt x="1303134" y="4887125"/>
                  </a:lnTo>
                  <a:lnTo>
                    <a:pt x="1267447" y="4914544"/>
                  </a:lnTo>
                  <a:lnTo>
                    <a:pt x="1232154" y="4947374"/>
                  </a:lnTo>
                  <a:lnTo>
                    <a:pt x="1197825" y="4984496"/>
                  </a:lnTo>
                  <a:lnTo>
                    <a:pt x="1165098" y="5024806"/>
                  </a:lnTo>
                  <a:lnTo>
                    <a:pt x="1134529" y="5067198"/>
                  </a:lnTo>
                  <a:lnTo>
                    <a:pt x="1106754" y="5110543"/>
                  </a:lnTo>
                  <a:lnTo>
                    <a:pt x="1082357" y="5153761"/>
                  </a:lnTo>
                  <a:lnTo>
                    <a:pt x="1061923" y="5195722"/>
                  </a:lnTo>
                  <a:lnTo>
                    <a:pt x="1057109" y="5188953"/>
                  </a:lnTo>
                  <a:lnTo>
                    <a:pt x="1053312" y="5183378"/>
                  </a:lnTo>
                  <a:lnTo>
                    <a:pt x="1049553" y="5177574"/>
                  </a:lnTo>
                  <a:lnTo>
                    <a:pt x="1044879" y="5170119"/>
                  </a:lnTo>
                  <a:lnTo>
                    <a:pt x="1021537" y="5141404"/>
                  </a:lnTo>
                  <a:lnTo>
                    <a:pt x="997813" y="5116309"/>
                  </a:lnTo>
                  <a:lnTo>
                    <a:pt x="976287" y="5096345"/>
                  </a:lnTo>
                  <a:lnTo>
                    <a:pt x="959573" y="5082984"/>
                  </a:lnTo>
                  <a:lnTo>
                    <a:pt x="931621" y="5094656"/>
                  </a:lnTo>
                  <a:lnTo>
                    <a:pt x="932510" y="5096294"/>
                  </a:lnTo>
                  <a:lnTo>
                    <a:pt x="949756" y="5117376"/>
                  </a:lnTo>
                  <a:lnTo>
                    <a:pt x="972693" y="5150955"/>
                  </a:lnTo>
                  <a:lnTo>
                    <a:pt x="1001585" y="5199913"/>
                  </a:lnTo>
                  <a:lnTo>
                    <a:pt x="1036688" y="5267071"/>
                  </a:lnTo>
                  <a:lnTo>
                    <a:pt x="1039837" y="5271516"/>
                  </a:lnTo>
                  <a:lnTo>
                    <a:pt x="1074039" y="5292864"/>
                  </a:lnTo>
                  <a:lnTo>
                    <a:pt x="1087221" y="5290185"/>
                  </a:lnTo>
                  <a:lnTo>
                    <a:pt x="1097826" y="5282958"/>
                  </a:lnTo>
                  <a:lnTo>
                    <a:pt x="1106246" y="5272367"/>
                  </a:lnTo>
                  <a:lnTo>
                    <a:pt x="1112901" y="5259590"/>
                  </a:lnTo>
                  <a:lnTo>
                    <a:pt x="1132332" y="5198770"/>
                  </a:lnTo>
                  <a:lnTo>
                    <a:pt x="1133602" y="5195722"/>
                  </a:lnTo>
                  <a:lnTo>
                    <a:pt x="1155776" y="5142522"/>
                  </a:lnTo>
                  <a:lnTo>
                    <a:pt x="1182103" y="5091074"/>
                  </a:lnTo>
                  <a:lnTo>
                    <a:pt x="1210170" y="5044656"/>
                  </a:lnTo>
                  <a:lnTo>
                    <a:pt x="1238846" y="5003482"/>
                  </a:lnTo>
                  <a:lnTo>
                    <a:pt x="1267015" y="4967770"/>
                  </a:lnTo>
                  <a:lnTo>
                    <a:pt x="1293507" y="4937747"/>
                  </a:lnTo>
                  <a:lnTo>
                    <a:pt x="1317193" y="4913617"/>
                  </a:lnTo>
                  <a:lnTo>
                    <a:pt x="1336954" y="4895608"/>
                  </a:lnTo>
                  <a:close/>
                </a:path>
                <a:path w="10852150" h="7752080">
                  <a:moveTo>
                    <a:pt x="1338364" y="5414162"/>
                  </a:moveTo>
                  <a:lnTo>
                    <a:pt x="1322743" y="5393144"/>
                  </a:lnTo>
                  <a:lnTo>
                    <a:pt x="1304518" y="5405590"/>
                  </a:lnTo>
                  <a:lnTo>
                    <a:pt x="1268704" y="5433072"/>
                  </a:lnTo>
                  <a:lnTo>
                    <a:pt x="1233297" y="5465978"/>
                  </a:lnTo>
                  <a:lnTo>
                    <a:pt x="1198867" y="5503176"/>
                  </a:lnTo>
                  <a:lnTo>
                    <a:pt x="1166037" y="5543562"/>
                  </a:lnTo>
                  <a:lnTo>
                    <a:pt x="1135405" y="5586044"/>
                  </a:lnTo>
                  <a:lnTo>
                    <a:pt x="1107554" y="5629491"/>
                  </a:lnTo>
                  <a:lnTo>
                    <a:pt x="1083094" y="5672785"/>
                  </a:lnTo>
                  <a:lnTo>
                    <a:pt x="1062634" y="5714847"/>
                  </a:lnTo>
                  <a:lnTo>
                    <a:pt x="1057808" y="5708053"/>
                  </a:lnTo>
                  <a:lnTo>
                    <a:pt x="1053998" y="5702465"/>
                  </a:lnTo>
                  <a:lnTo>
                    <a:pt x="1045552" y="5689181"/>
                  </a:lnTo>
                  <a:lnTo>
                    <a:pt x="1022108" y="5660402"/>
                  </a:lnTo>
                  <a:lnTo>
                    <a:pt x="998296" y="5635269"/>
                  </a:lnTo>
                  <a:lnTo>
                    <a:pt x="976731" y="5615279"/>
                  </a:lnTo>
                  <a:lnTo>
                    <a:pt x="960005" y="5601932"/>
                  </a:lnTo>
                  <a:lnTo>
                    <a:pt x="931976" y="5613616"/>
                  </a:lnTo>
                  <a:lnTo>
                    <a:pt x="932865" y="5615267"/>
                  </a:lnTo>
                  <a:lnTo>
                    <a:pt x="950163" y="5636399"/>
                  </a:lnTo>
                  <a:lnTo>
                    <a:pt x="973162" y="5670054"/>
                  </a:lnTo>
                  <a:lnTo>
                    <a:pt x="1002131" y="5719102"/>
                  </a:lnTo>
                  <a:lnTo>
                    <a:pt x="1037323" y="5786412"/>
                  </a:lnTo>
                  <a:lnTo>
                    <a:pt x="1040485" y="5790857"/>
                  </a:lnTo>
                  <a:lnTo>
                    <a:pt x="1074724" y="5812256"/>
                  </a:lnTo>
                  <a:lnTo>
                    <a:pt x="1087945" y="5809577"/>
                  </a:lnTo>
                  <a:lnTo>
                    <a:pt x="1098575" y="5802325"/>
                  </a:lnTo>
                  <a:lnTo>
                    <a:pt x="1107020" y="5791708"/>
                  </a:lnTo>
                  <a:lnTo>
                    <a:pt x="1113688" y="5778919"/>
                  </a:lnTo>
                  <a:lnTo>
                    <a:pt x="1133170" y="5717959"/>
                  </a:lnTo>
                  <a:lnTo>
                    <a:pt x="1156677" y="5661584"/>
                  </a:lnTo>
                  <a:lnTo>
                    <a:pt x="1183081" y="5610034"/>
                  </a:lnTo>
                  <a:lnTo>
                    <a:pt x="1211224" y="5563527"/>
                  </a:lnTo>
                  <a:lnTo>
                    <a:pt x="1239989" y="5522265"/>
                  </a:lnTo>
                  <a:lnTo>
                    <a:pt x="1268222" y="5486476"/>
                  </a:lnTo>
                  <a:lnTo>
                    <a:pt x="1294790" y="5456377"/>
                  </a:lnTo>
                  <a:lnTo>
                    <a:pt x="1318552" y="5432196"/>
                  </a:lnTo>
                  <a:lnTo>
                    <a:pt x="1338364" y="5414162"/>
                  </a:lnTo>
                  <a:close/>
                </a:path>
                <a:path w="10852150" h="7752080">
                  <a:moveTo>
                    <a:pt x="1338364" y="3436137"/>
                  </a:moveTo>
                  <a:lnTo>
                    <a:pt x="1322743" y="3415119"/>
                  </a:lnTo>
                  <a:lnTo>
                    <a:pt x="1304518" y="3427565"/>
                  </a:lnTo>
                  <a:lnTo>
                    <a:pt x="1268717" y="3455047"/>
                  </a:lnTo>
                  <a:lnTo>
                    <a:pt x="1233297" y="3487953"/>
                  </a:lnTo>
                  <a:lnTo>
                    <a:pt x="1198867" y="3525151"/>
                  </a:lnTo>
                  <a:lnTo>
                    <a:pt x="1166037" y="3565550"/>
                  </a:lnTo>
                  <a:lnTo>
                    <a:pt x="1135405" y="3608019"/>
                  </a:lnTo>
                  <a:lnTo>
                    <a:pt x="1107554" y="3651466"/>
                  </a:lnTo>
                  <a:lnTo>
                    <a:pt x="1083094" y="3694773"/>
                  </a:lnTo>
                  <a:lnTo>
                    <a:pt x="1062634" y="3736822"/>
                  </a:lnTo>
                  <a:lnTo>
                    <a:pt x="1057808" y="3730028"/>
                  </a:lnTo>
                  <a:lnTo>
                    <a:pt x="1053998" y="3724440"/>
                  </a:lnTo>
                  <a:lnTo>
                    <a:pt x="1045552" y="3711168"/>
                  </a:lnTo>
                  <a:lnTo>
                    <a:pt x="1022108" y="3682390"/>
                  </a:lnTo>
                  <a:lnTo>
                    <a:pt x="998296" y="3657244"/>
                  </a:lnTo>
                  <a:lnTo>
                    <a:pt x="976731" y="3637254"/>
                  </a:lnTo>
                  <a:lnTo>
                    <a:pt x="960005" y="3623907"/>
                  </a:lnTo>
                  <a:lnTo>
                    <a:pt x="931976" y="3635591"/>
                  </a:lnTo>
                  <a:lnTo>
                    <a:pt x="932865" y="3637242"/>
                  </a:lnTo>
                  <a:lnTo>
                    <a:pt x="950163" y="3658374"/>
                  </a:lnTo>
                  <a:lnTo>
                    <a:pt x="973162" y="3692029"/>
                  </a:lnTo>
                  <a:lnTo>
                    <a:pt x="1002131" y="3741077"/>
                  </a:lnTo>
                  <a:lnTo>
                    <a:pt x="1037323" y="3808387"/>
                  </a:lnTo>
                  <a:lnTo>
                    <a:pt x="1040485" y="3812832"/>
                  </a:lnTo>
                  <a:lnTo>
                    <a:pt x="1074724" y="3834231"/>
                  </a:lnTo>
                  <a:lnTo>
                    <a:pt x="1087945" y="3831552"/>
                  </a:lnTo>
                  <a:lnTo>
                    <a:pt x="1098575" y="3824300"/>
                  </a:lnTo>
                  <a:lnTo>
                    <a:pt x="1107020" y="3813683"/>
                  </a:lnTo>
                  <a:lnTo>
                    <a:pt x="1113688" y="3800894"/>
                  </a:lnTo>
                  <a:lnTo>
                    <a:pt x="1133170" y="3739934"/>
                  </a:lnTo>
                  <a:lnTo>
                    <a:pt x="1156677" y="3683558"/>
                  </a:lnTo>
                  <a:lnTo>
                    <a:pt x="1183081" y="3632009"/>
                  </a:lnTo>
                  <a:lnTo>
                    <a:pt x="1211224" y="3585502"/>
                  </a:lnTo>
                  <a:lnTo>
                    <a:pt x="1239989" y="3544239"/>
                  </a:lnTo>
                  <a:lnTo>
                    <a:pt x="1268222" y="3508451"/>
                  </a:lnTo>
                  <a:lnTo>
                    <a:pt x="1294790" y="3478352"/>
                  </a:lnTo>
                  <a:lnTo>
                    <a:pt x="1318552" y="3454184"/>
                  </a:lnTo>
                  <a:lnTo>
                    <a:pt x="1338364" y="3436137"/>
                  </a:lnTo>
                  <a:close/>
                </a:path>
                <a:path w="10852150" h="7752080">
                  <a:moveTo>
                    <a:pt x="1338364" y="2477287"/>
                  </a:moveTo>
                  <a:lnTo>
                    <a:pt x="1322743" y="2456269"/>
                  </a:lnTo>
                  <a:lnTo>
                    <a:pt x="1304518" y="2468715"/>
                  </a:lnTo>
                  <a:lnTo>
                    <a:pt x="1268717" y="2496197"/>
                  </a:lnTo>
                  <a:lnTo>
                    <a:pt x="1233297" y="2529090"/>
                  </a:lnTo>
                  <a:lnTo>
                    <a:pt x="1198867" y="2566301"/>
                  </a:lnTo>
                  <a:lnTo>
                    <a:pt x="1166037" y="2606687"/>
                  </a:lnTo>
                  <a:lnTo>
                    <a:pt x="1135405" y="2649169"/>
                  </a:lnTo>
                  <a:lnTo>
                    <a:pt x="1107554" y="2692616"/>
                  </a:lnTo>
                  <a:lnTo>
                    <a:pt x="1083094" y="2735910"/>
                  </a:lnTo>
                  <a:lnTo>
                    <a:pt x="1062634" y="2777960"/>
                  </a:lnTo>
                  <a:lnTo>
                    <a:pt x="1057808" y="2771178"/>
                  </a:lnTo>
                  <a:lnTo>
                    <a:pt x="1053998" y="2765590"/>
                  </a:lnTo>
                  <a:lnTo>
                    <a:pt x="1045552" y="2752306"/>
                  </a:lnTo>
                  <a:lnTo>
                    <a:pt x="1022108" y="2723527"/>
                  </a:lnTo>
                  <a:lnTo>
                    <a:pt x="998296" y="2698394"/>
                  </a:lnTo>
                  <a:lnTo>
                    <a:pt x="976731" y="2678404"/>
                  </a:lnTo>
                  <a:lnTo>
                    <a:pt x="960005" y="2665057"/>
                  </a:lnTo>
                  <a:lnTo>
                    <a:pt x="931976" y="2676741"/>
                  </a:lnTo>
                  <a:lnTo>
                    <a:pt x="932865" y="2678392"/>
                  </a:lnTo>
                  <a:lnTo>
                    <a:pt x="950163" y="2699512"/>
                  </a:lnTo>
                  <a:lnTo>
                    <a:pt x="973162" y="2733167"/>
                  </a:lnTo>
                  <a:lnTo>
                    <a:pt x="1002131" y="2782227"/>
                  </a:lnTo>
                  <a:lnTo>
                    <a:pt x="1037323" y="2849537"/>
                  </a:lnTo>
                  <a:lnTo>
                    <a:pt x="1040485" y="2853982"/>
                  </a:lnTo>
                  <a:lnTo>
                    <a:pt x="1074724" y="2875381"/>
                  </a:lnTo>
                  <a:lnTo>
                    <a:pt x="1087945" y="2872702"/>
                  </a:lnTo>
                  <a:lnTo>
                    <a:pt x="1098575" y="2865450"/>
                  </a:lnTo>
                  <a:lnTo>
                    <a:pt x="1107020" y="2854833"/>
                  </a:lnTo>
                  <a:lnTo>
                    <a:pt x="1113688" y="2842044"/>
                  </a:lnTo>
                  <a:lnTo>
                    <a:pt x="1133170" y="2781084"/>
                  </a:lnTo>
                  <a:lnTo>
                    <a:pt x="1156677" y="2724708"/>
                  </a:lnTo>
                  <a:lnTo>
                    <a:pt x="1183081" y="2673159"/>
                  </a:lnTo>
                  <a:lnTo>
                    <a:pt x="1211224" y="2626639"/>
                  </a:lnTo>
                  <a:lnTo>
                    <a:pt x="1239989" y="2585377"/>
                  </a:lnTo>
                  <a:lnTo>
                    <a:pt x="1268222" y="2549601"/>
                  </a:lnTo>
                  <a:lnTo>
                    <a:pt x="1294790" y="2519502"/>
                  </a:lnTo>
                  <a:lnTo>
                    <a:pt x="1318552" y="2495321"/>
                  </a:lnTo>
                  <a:lnTo>
                    <a:pt x="1338364" y="2477287"/>
                  </a:lnTo>
                  <a:close/>
                </a:path>
                <a:path w="10852150" h="7752080">
                  <a:moveTo>
                    <a:pt x="1338364" y="1043368"/>
                  </a:moveTo>
                  <a:lnTo>
                    <a:pt x="1322743" y="1022350"/>
                  </a:lnTo>
                  <a:lnTo>
                    <a:pt x="1304518" y="1034796"/>
                  </a:lnTo>
                  <a:lnTo>
                    <a:pt x="1268717" y="1062278"/>
                  </a:lnTo>
                  <a:lnTo>
                    <a:pt x="1233297" y="1095184"/>
                  </a:lnTo>
                  <a:lnTo>
                    <a:pt x="1198880" y="1132382"/>
                  </a:lnTo>
                  <a:lnTo>
                    <a:pt x="1166037" y="1172781"/>
                  </a:lnTo>
                  <a:lnTo>
                    <a:pt x="1135405" y="1215250"/>
                  </a:lnTo>
                  <a:lnTo>
                    <a:pt x="1107554" y="1258697"/>
                  </a:lnTo>
                  <a:lnTo>
                    <a:pt x="1083094" y="1302004"/>
                  </a:lnTo>
                  <a:lnTo>
                    <a:pt x="1062634" y="1344053"/>
                  </a:lnTo>
                  <a:lnTo>
                    <a:pt x="1057808" y="1337271"/>
                  </a:lnTo>
                  <a:lnTo>
                    <a:pt x="1053998" y="1331671"/>
                  </a:lnTo>
                  <a:lnTo>
                    <a:pt x="1045552" y="1318399"/>
                  </a:lnTo>
                  <a:lnTo>
                    <a:pt x="1022108" y="1289621"/>
                  </a:lnTo>
                  <a:lnTo>
                    <a:pt x="998296" y="1264488"/>
                  </a:lnTo>
                  <a:lnTo>
                    <a:pt x="976731" y="1244498"/>
                  </a:lnTo>
                  <a:lnTo>
                    <a:pt x="960005" y="1231150"/>
                  </a:lnTo>
                  <a:lnTo>
                    <a:pt x="931976" y="1242834"/>
                  </a:lnTo>
                  <a:lnTo>
                    <a:pt x="932865" y="1244485"/>
                  </a:lnTo>
                  <a:lnTo>
                    <a:pt x="950150" y="1265605"/>
                  </a:lnTo>
                  <a:lnTo>
                    <a:pt x="973162" y="1299260"/>
                  </a:lnTo>
                  <a:lnTo>
                    <a:pt x="1002131" y="1348308"/>
                  </a:lnTo>
                  <a:lnTo>
                    <a:pt x="1037323" y="1415618"/>
                  </a:lnTo>
                  <a:lnTo>
                    <a:pt x="1040485" y="1420063"/>
                  </a:lnTo>
                  <a:lnTo>
                    <a:pt x="1074712" y="1441462"/>
                  </a:lnTo>
                  <a:lnTo>
                    <a:pt x="1087945" y="1438783"/>
                  </a:lnTo>
                  <a:lnTo>
                    <a:pt x="1098575" y="1431531"/>
                  </a:lnTo>
                  <a:lnTo>
                    <a:pt x="1107020" y="1420914"/>
                  </a:lnTo>
                  <a:lnTo>
                    <a:pt x="1113688" y="1408125"/>
                  </a:lnTo>
                  <a:lnTo>
                    <a:pt x="1133170" y="1347165"/>
                  </a:lnTo>
                  <a:lnTo>
                    <a:pt x="1156677" y="1290802"/>
                  </a:lnTo>
                  <a:lnTo>
                    <a:pt x="1183081" y="1239253"/>
                  </a:lnTo>
                  <a:lnTo>
                    <a:pt x="1211224" y="1192733"/>
                  </a:lnTo>
                  <a:lnTo>
                    <a:pt x="1239989" y="1151470"/>
                  </a:lnTo>
                  <a:lnTo>
                    <a:pt x="1268222" y="1115682"/>
                  </a:lnTo>
                  <a:lnTo>
                    <a:pt x="1294790" y="1085583"/>
                  </a:lnTo>
                  <a:lnTo>
                    <a:pt x="1318552" y="1061415"/>
                  </a:lnTo>
                  <a:lnTo>
                    <a:pt x="1338364" y="1043368"/>
                  </a:lnTo>
                  <a:close/>
                </a:path>
                <a:path w="10852150" h="7752080">
                  <a:moveTo>
                    <a:pt x="1338364" y="503618"/>
                  </a:moveTo>
                  <a:lnTo>
                    <a:pt x="1322743" y="482600"/>
                  </a:lnTo>
                  <a:lnTo>
                    <a:pt x="1304518" y="495046"/>
                  </a:lnTo>
                  <a:lnTo>
                    <a:pt x="1268717" y="522528"/>
                  </a:lnTo>
                  <a:lnTo>
                    <a:pt x="1233297" y="555421"/>
                  </a:lnTo>
                  <a:lnTo>
                    <a:pt x="1198880" y="592632"/>
                  </a:lnTo>
                  <a:lnTo>
                    <a:pt x="1166037" y="633031"/>
                  </a:lnTo>
                  <a:lnTo>
                    <a:pt x="1135405" y="675500"/>
                  </a:lnTo>
                  <a:lnTo>
                    <a:pt x="1107554" y="718947"/>
                  </a:lnTo>
                  <a:lnTo>
                    <a:pt x="1083094" y="762254"/>
                  </a:lnTo>
                  <a:lnTo>
                    <a:pt x="1062634" y="804303"/>
                  </a:lnTo>
                  <a:lnTo>
                    <a:pt x="1057808" y="797509"/>
                  </a:lnTo>
                  <a:lnTo>
                    <a:pt x="1053998" y="791921"/>
                  </a:lnTo>
                  <a:lnTo>
                    <a:pt x="1045552" y="778649"/>
                  </a:lnTo>
                  <a:lnTo>
                    <a:pt x="1022108" y="749871"/>
                  </a:lnTo>
                  <a:lnTo>
                    <a:pt x="998296" y="724725"/>
                  </a:lnTo>
                  <a:lnTo>
                    <a:pt x="976731" y="704735"/>
                  </a:lnTo>
                  <a:lnTo>
                    <a:pt x="960005" y="691388"/>
                  </a:lnTo>
                  <a:lnTo>
                    <a:pt x="931976" y="703072"/>
                  </a:lnTo>
                  <a:lnTo>
                    <a:pt x="932865" y="704723"/>
                  </a:lnTo>
                  <a:lnTo>
                    <a:pt x="950150" y="725855"/>
                  </a:lnTo>
                  <a:lnTo>
                    <a:pt x="973162" y="759510"/>
                  </a:lnTo>
                  <a:lnTo>
                    <a:pt x="1002131" y="808558"/>
                  </a:lnTo>
                  <a:lnTo>
                    <a:pt x="1037323" y="875868"/>
                  </a:lnTo>
                  <a:lnTo>
                    <a:pt x="1040485" y="880313"/>
                  </a:lnTo>
                  <a:lnTo>
                    <a:pt x="1074724" y="901712"/>
                  </a:lnTo>
                  <a:lnTo>
                    <a:pt x="1087945" y="899033"/>
                  </a:lnTo>
                  <a:lnTo>
                    <a:pt x="1098575" y="891781"/>
                  </a:lnTo>
                  <a:lnTo>
                    <a:pt x="1107020" y="881164"/>
                  </a:lnTo>
                  <a:lnTo>
                    <a:pt x="1113688" y="868375"/>
                  </a:lnTo>
                  <a:lnTo>
                    <a:pt x="1133170" y="807415"/>
                  </a:lnTo>
                  <a:lnTo>
                    <a:pt x="1156677" y="751039"/>
                  </a:lnTo>
                  <a:lnTo>
                    <a:pt x="1183081" y="699490"/>
                  </a:lnTo>
                  <a:lnTo>
                    <a:pt x="1211224" y="652983"/>
                  </a:lnTo>
                  <a:lnTo>
                    <a:pt x="1239989" y="611720"/>
                  </a:lnTo>
                  <a:lnTo>
                    <a:pt x="1268222" y="575932"/>
                  </a:lnTo>
                  <a:lnTo>
                    <a:pt x="1294790" y="545833"/>
                  </a:lnTo>
                  <a:lnTo>
                    <a:pt x="1318552" y="521652"/>
                  </a:lnTo>
                  <a:lnTo>
                    <a:pt x="1338364" y="503618"/>
                  </a:lnTo>
                  <a:close/>
                </a:path>
                <a:path w="10852150" h="7752080">
                  <a:moveTo>
                    <a:pt x="1338364" y="21018"/>
                  </a:moveTo>
                  <a:lnTo>
                    <a:pt x="1322743" y="0"/>
                  </a:lnTo>
                  <a:lnTo>
                    <a:pt x="1304518" y="12446"/>
                  </a:lnTo>
                  <a:lnTo>
                    <a:pt x="1268717" y="39928"/>
                  </a:lnTo>
                  <a:lnTo>
                    <a:pt x="1233297" y="72834"/>
                  </a:lnTo>
                  <a:lnTo>
                    <a:pt x="1198880" y="110032"/>
                  </a:lnTo>
                  <a:lnTo>
                    <a:pt x="1166037" y="150431"/>
                  </a:lnTo>
                  <a:lnTo>
                    <a:pt x="1135405" y="192900"/>
                  </a:lnTo>
                  <a:lnTo>
                    <a:pt x="1107554" y="236347"/>
                  </a:lnTo>
                  <a:lnTo>
                    <a:pt x="1083094" y="279654"/>
                  </a:lnTo>
                  <a:lnTo>
                    <a:pt x="1062634" y="321703"/>
                  </a:lnTo>
                  <a:lnTo>
                    <a:pt x="1057808" y="314921"/>
                  </a:lnTo>
                  <a:lnTo>
                    <a:pt x="1053998" y="309321"/>
                  </a:lnTo>
                  <a:lnTo>
                    <a:pt x="1045552" y="296049"/>
                  </a:lnTo>
                  <a:lnTo>
                    <a:pt x="1022108" y="267271"/>
                  </a:lnTo>
                  <a:lnTo>
                    <a:pt x="998296" y="242138"/>
                  </a:lnTo>
                  <a:lnTo>
                    <a:pt x="976731" y="222135"/>
                  </a:lnTo>
                  <a:lnTo>
                    <a:pt x="960005" y="208788"/>
                  </a:lnTo>
                  <a:lnTo>
                    <a:pt x="931976" y="220472"/>
                  </a:lnTo>
                  <a:lnTo>
                    <a:pt x="932865" y="222123"/>
                  </a:lnTo>
                  <a:lnTo>
                    <a:pt x="950150" y="243255"/>
                  </a:lnTo>
                  <a:lnTo>
                    <a:pt x="973162" y="276910"/>
                  </a:lnTo>
                  <a:lnTo>
                    <a:pt x="1002131" y="325958"/>
                  </a:lnTo>
                  <a:lnTo>
                    <a:pt x="1037323" y="393268"/>
                  </a:lnTo>
                  <a:lnTo>
                    <a:pt x="1040485" y="397713"/>
                  </a:lnTo>
                  <a:lnTo>
                    <a:pt x="1074712" y="419112"/>
                  </a:lnTo>
                  <a:lnTo>
                    <a:pt x="1087945" y="416433"/>
                  </a:lnTo>
                  <a:lnTo>
                    <a:pt x="1098575" y="409181"/>
                  </a:lnTo>
                  <a:lnTo>
                    <a:pt x="1107020" y="398564"/>
                  </a:lnTo>
                  <a:lnTo>
                    <a:pt x="1113688" y="385775"/>
                  </a:lnTo>
                  <a:lnTo>
                    <a:pt x="1133170" y="324815"/>
                  </a:lnTo>
                  <a:lnTo>
                    <a:pt x="1156677" y="268452"/>
                  </a:lnTo>
                  <a:lnTo>
                    <a:pt x="1183081" y="216890"/>
                  </a:lnTo>
                  <a:lnTo>
                    <a:pt x="1211224" y="170383"/>
                  </a:lnTo>
                  <a:lnTo>
                    <a:pt x="1239989" y="129120"/>
                  </a:lnTo>
                  <a:lnTo>
                    <a:pt x="1268222" y="93332"/>
                  </a:lnTo>
                  <a:lnTo>
                    <a:pt x="1294790" y="63233"/>
                  </a:lnTo>
                  <a:lnTo>
                    <a:pt x="1318552" y="39065"/>
                  </a:lnTo>
                  <a:lnTo>
                    <a:pt x="1338364" y="21018"/>
                  </a:lnTo>
                  <a:close/>
                </a:path>
                <a:path w="10852150" h="7752080">
                  <a:moveTo>
                    <a:pt x="1338478" y="6389065"/>
                  </a:moveTo>
                  <a:lnTo>
                    <a:pt x="1322832" y="6367996"/>
                  </a:lnTo>
                  <a:lnTo>
                    <a:pt x="1304607" y="6380467"/>
                  </a:lnTo>
                  <a:lnTo>
                    <a:pt x="1268780" y="6408026"/>
                  </a:lnTo>
                  <a:lnTo>
                    <a:pt x="1233347" y="6440995"/>
                  </a:lnTo>
                  <a:lnTo>
                    <a:pt x="1198905" y="6478283"/>
                  </a:lnTo>
                  <a:lnTo>
                    <a:pt x="1166063" y="6518770"/>
                  </a:lnTo>
                  <a:lnTo>
                    <a:pt x="1135405" y="6561341"/>
                  </a:lnTo>
                  <a:lnTo>
                    <a:pt x="1107541" y="6604876"/>
                  </a:lnTo>
                  <a:lnTo>
                    <a:pt x="1083068" y="6648285"/>
                  </a:lnTo>
                  <a:lnTo>
                    <a:pt x="1062596" y="6690423"/>
                  </a:lnTo>
                  <a:lnTo>
                    <a:pt x="1057770" y="6683629"/>
                  </a:lnTo>
                  <a:lnTo>
                    <a:pt x="1053960" y="6678028"/>
                  </a:lnTo>
                  <a:lnTo>
                    <a:pt x="1050188" y="6672199"/>
                  </a:lnTo>
                  <a:lnTo>
                    <a:pt x="1045502" y="6664719"/>
                  </a:lnTo>
                  <a:lnTo>
                    <a:pt x="1022045" y="6635877"/>
                  </a:lnTo>
                  <a:lnTo>
                    <a:pt x="998220" y="6610680"/>
                  </a:lnTo>
                  <a:lnTo>
                    <a:pt x="976642" y="6590639"/>
                  </a:lnTo>
                  <a:lnTo>
                    <a:pt x="959916" y="6577266"/>
                  </a:lnTo>
                  <a:lnTo>
                    <a:pt x="931875" y="6588976"/>
                  </a:lnTo>
                  <a:lnTo>
                    <a:pt x="932764" y="6590627"/>
                  </a:lnTo>
                  <a:lnTo>
                    <a:pt x="950061" y="6611798"/>
                  </a:lnTo>
                  <a:lnTo>
                    <a:pt x="973074" y="6645529"/>
                  </a:lnTo>
                  <a:lnTo>
                    <a:pt x="1002068" y="6694691"/>
                  </a:lnTo>
                  <a:lnTo>
                    <a:pt x="1037272" y="6762153"/>
                  </a:lnTo>
                  <a:lnTo>
                    <a:pt x="1040434" y="6766611"/>
                  </a:lnTo>
                  <a:lnTo>
                    <a:pt x="1074686" y="6788061"/>
                  </a:lnTo>
                  <a:lnTo>
                    <a:pt x="1087920" y="6785369"/>
                  </a:lnTo>
                  <a:lnTo>
                    <a:pt x="1098550" y="6778104"/>
                  </a:lnTo>
                  <a:lnTo>
                    <a:pt x="1107008" y="6767462"/>
                  </a:lnTo>
                  <a:lnTo>
                    <a:pt x="1113688" y="6754647"/>
                  </a:lnTo>
                  <a:lnTo>
                    <a:pt x="1133170" y="6693548"/>
                  </a:lnTo>
                  <a:lnTo>
                    <a:pt x="1134465" y="6690423"/>
                  </a:lnTo>
                  <a:lnTo>
                    <a:pt x="1156690" y="6637058"/>
                  </a:lnTo>
                  <a:lnTo>
                    <a:pt x="1183106" y="6585382"/>
                  </a:lnTo>
                  <a:lnTo>
                    <a:pt x="1211262" y="6538760"/>
                  </a:lnTo>
                  <a:lnTo>
                    <a:pt x="1240040" y="6497409"/>
                  </a:lnTo>
                  <a:lnTo>
                    <a:pt x="1268298" y="6461544"/>
                  </a:lnTo>
                  <a:lnTo>
                    <a:pt x="1294879" y="6431381"/>
                  </a:lnTo>
                  <a:lnTo>
                    <a:pt x="1318641" y="6407150"/>
                  </a:lnTo>
                  <a:lnTo>
                    <a:pt x="1338478" y="6389065"/>
                  </a:lnTo>
                  <a:close/>
                </a:path>
                <a:path w="10852150" h="7752080">
                  <a:moveTo>
                    <a:pt x="1338541" y="6838658"/>
                  </a:moveTo>
                  <a:lnTo>
                    <a:pt x="1322895" y="6817588"/>
                  </a:lnTo>
                  <a:lnTo>
                    <a:pt x="1304607" y="6830136"/>
                  </a:lnTo>
                  <a:lnTo>
                    <a:pt x="1268806" y="6857682"/>
                  </a:lnTo>
                  <a:lnTo>
                    <a:pt x="1233385" y="6890652"/>
                  </a:lnTo>
                  <a:lnTo>
                    <a:pt x="1198956" y="6927939"/>
                  </a:lnTo>
                  <a:lnTo>
                    <a:pt x="1166101" y="6968426"/>
                  </a:lnTo>
                  <a:lnTo>
                    <a:pt x="1135443" y="7010997"/>
                  </a:lnTo>
                  <a:lnTo>
                    <a:pt x="1107579" y="7054545"/>
                  </a:lnTo>
                  <a:lnTo>
                    <a:pt x="1083094" y="7097941"/>
                  </a:lnTo>
                  <a:lnTo>
                    <a:pt x="1062596" y="7140092"/>
                  </a:lnTo>
                  <a:lnTo>
                    <a:pt x="1057770" y="7133285"/>
                  </a:lnTo>
                  <a:lnTo>
                    <a:pt x="1053960" y="7127684"/>
                  </a:lnTo>
                  <a:lnTo>
                    <a:pt x="1050188" y="7121855"/>
                  </a:lnTo>
                  <a:lnTo>
                    <a:pt x="1045502" y="7114375"/>
                  </a:lnTo>
                  <a:lnTo>
                    <a:pt x="1022083" y="7085533"/>
                  </a:lnTo>
                  <a:lnTo>
                    <a:pt x="998270" y="7060336"/>
                  </a:lnTo>
                  <a:lnTo>
                    <a:pt x="976680" y="7040270"/>
                  </a:lnTo>
                  <a:lnTo>
                    <a:pt x="959916" y="7026859"/>
                  </a:lnTo>
                  <a:lnTo>
                    <a:pt x="931875" y="7038568"/>
                  </a:lnTo>
                  <a:lnTo>
                    <a:pt x="932764" y="7040232"/>
                  </a:lnTo>
                  <a:lnTo>
                    <a:pt x="950061" y="7061403"/>
                  </a:lnTo>
                  <a:lnTo>
                    <a:pt x="973074" y="7095134"/>
                  </a:lnTo>
                  <a:lnTo>
                    <a:pt x="1002068" y="7144296"/>
                  </a:lnTo>
                  <a:lnTo>
                    <a:pt x="1037272" y="7211758"/>
                  </a:lnTo>
                  <a:lnTo>
                    <a:pt x="1040434" y="7216203"/>
                  </a:lnTo>
                  <a:lnTo>
                    <a:pt x="1074750" y="7237654"/>
                  </a:lnTo>
                  <a:lnTo>
                    <a:pt x="1087983" y="7234974"/>
                  </a:lnTo>
                  <a:lnTo>
                    <a:pt x="1098613" y="7227710"/>
                  </a:lnTo>
                  <a:lnTo>
                    <a:pt x="1107071" y="7217067"/>
                  </a:lnTo>
                  <a:lnTo>
                    <a:pt x="1113751" y="7204240"/>
                  </a:lnTo>
                  <a:lnTo>
                    <a:pt x="1133233" y="7143140"/>
                  </a:lnTo>
                  <a:lnTo>
                    <a:pt x="1134503" y="7140092"/>
                  </a:lnTo>
                  <a:lnTo>
                    <a:pt x="1156754" y="7086651"/>
                  </a:lnTo>
                  <a:lnTo>
                    <a:pt x="1183170" y="7034987"/>
                  </a:lnTo>
                  <a:lnTo>
                    <a:pt x="1211326" y="6988365"/>
                  </a:lnTo>
                  <a:lnTo>
                    <a:pt x="1240104" y="6947001"/>
                  </a:lnTo>
                  <a:lnTo>
                    <a:pt x="1268361" y="6911137"/>
                  </a:lnTo>
                  <a:lnTo>
                    <a:pt x="1294942" y="6880974"/>
                  </a:lnTo>
                  <a:lnTo>
                    <a:pt x="1318704" y="6856743"/>
                  </a:lnTo>
                  <a:lnTo>
                    <a:pt x="1338541" y="6838658"/>
                  </a:lnTo>
                  <a:close/>
                </a:path>
                <a:path w="10852150" h="7752080">
                  <a:moveTo>
                    <a:pt x="10852150" y="7739367"/>
                  </a:moveTo>
                  <a:lnTo>
                    <a:pt x="0" y="7739367"/>
                  </a:lnTo>
                  <a:lnTo>
                    <a:pt x="0" y="7752067"/>
                  </a:lnTo>
                  <a:lnTo>
                    <a:pt x="10852150" y="7752067"/>
                  </a:lnTo>
                  <a:lnTo>
                    <a:pt x="10852150" y="7739367"/>
                  </a:lnTo>
                  <a:close/>
                </a:path>
              </a:pathLst>
            </a:custGeom>
            <a:solidFill>
              <a:srgbClr val="FFFFFF"/>
            </a:solidFill>
          </p:spPr>
          <p:txBody>
            <a:bodyPr wrap="square" lIns="0" tIns="0" rIns="0" bIns="0" rtlCol="0"/>
            <a:lstStyle/>
            <a:p>
              <a:endParaRPr/>
            </a:p>
          </p:txBody>
        </p:sp>
        <p:sp>
          <p:nvSpPr>
            <p:cNvPr id="9" name="object 9"/>
            <p:cNvSpPr/>
            <p:nvPr/>
          </p:nvSpPr>
          <p:spPr>
            <a:xfrm>
              <a:off x="376" y="44"/>
              <a:ext cx="18287365" cy="1812289"/>
            </a:xfrm>
            <a:custGeom>
              <a:avLst/>
              <a:gdLst/>
              <a:ahLst/>
              <a:cxnLst/>
              <a:rect l="l" t="t" r="r" b="b"/>
              <a:pathLst>
                <a:path w="18287365" h="1812289">
                  <a:moveTo>
                    <a:pt x="18287244" y="1812154"/>
                  </a:moveTo>
                  <a:lnTo>
                    <a:pt x="0" y="1812154"/>
                  </a:lnTo>
                  <a:lnTo>
                    <a:pt x="0" y="0"/>
                  </a:lnTo>
                  <a:lnTo>
                    <a:pt x="18287244" y="0"/>
                  </a:lnTo>
                  <a:lnTo>
                    <a:pt x="18287244" y="1812154"/>
                  </a:lnTo>
                  <a:close/>
                </a:path>
              </a:pathLst>
            </a:custGeom>
            <a:solidFill>
              <a:srgbClr val="005CA2"/>
            </a:solidFill>
          </p:spPr>
          <p:txBody>
            <a:bodyPr wrap="square" lIns="0" tIns="0" rIns="0" bIns="0" rtlCol="0"/>
            <a:lstStyle/>
            <a:p>
              <a:endParaRPr/>
            </a:p>
          </p:txBody>
        </p:sp>
        <p:sp>
          <p:nvSpPr>
            <p:cNvPr id="10" name="object 10"/>
            <p:cNvSpPr/>
            <p:nvPr/>
          </p:nvSpPr>
          <p:spPr>
            <a:xfrm>
              <a:off x="7236918" y="1812897"/>
              <a:ext cx="10848975" cy="10160"/>
            </a:xfrm>
            <a:custGeom>
              <a:avLst/>
              <a:gdLst/>
              <a:ahLst/>
              <a:cxnLst/>
              <a:rect l="l" t="t" r="r" b="b"/>
              <a:pathLst>
                <a:path w="10848975" h="10160">
                  <a:moveTo>
                    <a:pt x="10848527" y="9537"/>
                  </a:moveTo>
                  <a:lnTo>
                    <a:pt x="0" y="9537"/>
                  </a:lnTo>
                  <a:lnTo>
                    <a:pt x="0" y="0"/>
                  </a:lnTo>
                  <a:lnTo>
                    <a:pt x="10848527" y="0"/>
                  </a:lnTo>
                  <a:lnTo>
                    <a:pt x="10848527" y="9537"/>
                  </a:lnTo>
                  <a:close/>
                </a:path>
              </a:pathLst>
            </a:custGeom>
            <a:solidFill>
              <a:srgbClr val="FFFFFF"/>
            </a:solidFill>
          </p:spPr>
          <p:txBody>
            <a:bodyPr wrap="square" lIns="0" tIns="0" rIns="0" bIns="0" rtlCol="0"/>
            <a:lstStyle/>
            <a:p>
              <a:endParaRPr/>
            </a:p>
          </p:txBody>
        </p:sp>
      </p:grpSp>
      <p:sp>
        <p:nvSpPr>
          <p:cNvPr id="11" name="object 11"/>
          <p:cNvSpPr txBox="1"/>
          <p:nvPr/>
        </p:nvSpPr>
        <p:spPr>
          <a:xfrm>
            <a:off x="1347246" y="2050048"/>
            <a:ext cx="14874875" cy="7278724"/>
          </a:xfrm>
          <a:prstGeom prst="rect">
            <a:avLst/>
          </a:prstGeom>
        </p:spPr>
        <p:txBody>
          <a:bodyPr vert="horz" wrap="square" lIns="0" tIns="71755" rIns="0" bIns="0" rtlCol="0">
            <a:spAutoFit/>
          </a:bodyPr>
          <a:lstStyle/>
          <a:p>
            <a:pPr marL="12700">
              <a:lnSpc>
                <a:spcPct val="100000"/>
              </a:lnSpc>
              <a:spcBef>
                <a:spcPts val="565"/>
              </a:spcBef>
            </a:pPr>
            <a:r>
              <a:rPr lang="en-US" sz="2800" dirty="0" smtClean="0">
                <a:solidFill>
                  <a:schemeClr val="bg1"/>
                </a:solidFill>
                <a:latin typeface="Georgia" pitchFamily="18" charset="0"/>
              </a:rPr>
              <a:t>application for admission;</a:t>
            </a:r>
            <a:endParaRPr sz="2800" dirty="0">
              <a:solidFill>
                <a:schemeClr val="bg1"/>
              </a:solidFill>
              <a:latin typeface="Georgia" pitchFamily="18" charset="0"/>
              <a:cs typeface="Georgia"/>
            </a:endParaRPr>
          </a:p>
          <a:p>
            <a:pPr marL="12700">
              <a:lnSpc>
                <a:spcPct val="100000"/>
              </a:lnSpc>
              <a:spcBef>
                <a:spcPts val="465"/>
              </a:spcBef>
            </a:pPr>
            <a:r>
              <a:rPr lang="en-US" sz="2800" spc="5" dirty="0" smtClean="0">
                <a:solidFill>
                  <a:srgbClr val="FFFFFF"/>
                </a:solidFill>
                <a:latin typeface="Georgia"/>
                <a:cs typeface="Georgia"/>
              </a:rPr>
              <a:t>statement of consent to personal data processing</a:t>
            </a:r>
            <a:r>
              <a:rPr sz="2800" spc="5" dirty="0" smtClean="0">
                <a:solidFill>
                  <a:srgbClr val="FFFFFF"/>
                </a:solidFill>
                <a:latin typeface="Georgia"/>
                <a:cs typeface="Georgia"/>
              </a:rPr>
              <a:t>;</a:t>
            </a:r>
            <a:endParaRPr sz="2800" dirty="0">
              <a:latin typeface="Georgia"/>
              <a:cs typeface="Georgia"/>
            </a:endParaRPr>
          </a:p>
          <a:p>
            <a:pPr marL="12700" marR="115570">
              <a:lnSpc>
                <a:spcPct val="113799"/>
              </a:lnSpc>
            </a:pPr>
            <a:r>
              <a:rPr lang="en-US" sz="2800" dirty="0" smtClean="0">
                <a:solidFill>
                  <a:schemeClr val="bg1"/>
                </a:solidFill>
                <a:latin typeface="Georgia" pitchFamily="18" charset="0"/>
              </a:rPr>
              <a:t>passport: notarized copy of passport, notarized translation of passport (if there is no information in Russian in the document), visa page</a:t>
            </a:r>
            <a:r>
              <a:rPr lang="en-US" sz="2800" spc="5" dirty="0" smtClean="0">
                <a:solidFill>
                  <a:schemeClr val="bg1"/>
                </a:solidFill>
                <a:latin typeface="Georgia" pitchFamily="18" charset="0"/>
              </a:rPr>
              <a:t> </a:t>
            </a:r>
            <a:br>
              <a:rPr lang="en-US" sz="2800" spc="5" dirty="0" smtClean="0">
                <a:solidFill>
                  <a:schemeClr val="bg1"/>
                </a:solidFill>
                <a:latin typeface="Georgia" pitchFamily="18" charset="0"/>
              </a:rPr>
            </a:br>
            <a:r>
              <a:rPr lang="en-US" sz="2800" spc="5" dirty="0" smtClean="0">
                <a:solidFill>
                  <a:schemeClr val="bg1"/>
                </a:solidFill>
                <a:latin typeface="Georgia" pitchFamily="18" charset="0"/>
              </a:rPr>
              <a:t>(</a:t>
            </a:r>
            <a:r>
              <a:rPr lang="en-US" sz="2800" dirty="0" smtClean="0">
                <a:solidFill>
                  <a:schemeClr val="bg1"/>
                </a:solidFill>
                <a:latin typeface="Georgia" pitchFamily="18" charset="0"/>
              </a:rPr>
              <a:t>if you have a visa)</a:t>
            </a:r>
            <a:endParaRPr lang="en-US" sz="2800" spc="70" dirty="0" smtClean="0">
              <a:solidFill>
                <a:schemeClr val="bg1"/>
              </a:solidFill>
              <a:latin typeface="Georgia" pitchFamily="18" charset="0"/>
              <a:cs typeface="Georgia"/>
            </a:endParaRPr>
          </a:p>
          <a:p>
            <a:pPr marL="12700">
              <a:lnSpc>
                <a:spcPct val="100000"/>
              </a:lnSpc>
              <a:spcBef>
                <a:spcPts val="465"/>
              </a:spcBef>
            </a:pPr>
            <a:r>
              <a:rPr lang="en-US" sz="2800" dirty="0" smtClean="0">
                <a:solidFill>
                  <a:schemeClr val="bg1"/>
                </a:solidFill>
                <a:latin typeface="Georgia" pitchFamily="18" charset="0"/>
              </a:rPr>
              <a:t>a document of previous education with the supplement /transcript (if it is necessary</a:t>
            </a:r>
            <a:r>
              <a:rPr lang="en-US" sz="2800" spc="125" dirty="0" smtClean="0">
                <a:solidFill>
                  <a:srgbClr val="FFFFFF"/>
                </a:solidFill>
                <a:latin typeface="Georgia"/>
                <a:cs typeface="Georgia"/>
              </a:rPr>
              <a:t> </a:t>
            </a:r>
            <a:r>
              <a:rPr lang="en-US" sz="2800" dirty="0" smtClean="0">
                <a:solidFill>
                  <a:schemeClr val="bg1"/>
                </a:solidFill>
                <a:latin typeface="Georgia" pitchFamily="18" charset="0"/>
              </a:rPr>
              <a:t>with legalization/</a:t>
            </a:r>
            <a:r>
              <a:rPr lang="en-US" sz="2800" dirty="0" err="1" smtClean="0">
                <a:solidFill>
                  <a:schemeClr val="bg1"/>
                </a:solidFill>
                <a:latin typeface="Georgia" pitchFamily="18" charset="0"/>
              </a:rPr>
              <a:t>apostille</a:t>
            </a:r>
            <a:r>
              <a:rPr lang="en-US" sz="2800" dirty="0" smtClean="0">
                <a:solidFill>
                  <a:schemeClr val="bg1"/>
                </a:solidFill>
                <a:latin typeface="Georgia" pitchFamily="18" charset="0"/>
              </a:rPr>
              <a:t>) </a:t>
            </a:r>
            <a:r>
              <a:rPr lang="en-US" sz="2800" spc="125" dirty="0" smtClean="0">
                <a:solidFill>
                  <a:srgbClr val="FFFFFF"/>
                </a:solidFill>
                <a:latin typeface="Georgia"/>
                <a:cs typeface="Georgia"/>
              </a:rPr>
              <a:t>https://nic.gov.ru/ru/proc/lega): </a:t>
            </a:r>
            <a:endParaRPr lang="en-US" sz="2800" spc="70" dirty="0" smtClean="0">
              <a:solidFill>
                <a:schemeClr val="bg1"/>
              </a:solidFill>
              <a:latin typeface="Georgia" pitchFamily="18" charset="0"/>
              <a:cs typeface="Georgia"/>
            </a:endParaRPr>
          </a:p>
          <a:p>
            <a:pPr marL="12700">
              <a:lnSpc>
                <a:spcPct val="100000"/>
              </a:lnSpc>
              <a:spcBef>
                <a:spcPts val="465"/>
              </a:spcBef>
            </a:pPr>
            <a:r>
              <a:rPr lang="en-US" sz="2800" dirty="0" smtClean="0">
                <a:solidFill>
                  <a:schemeClr val="bg1"/>
                </a:solidFill>
                <a:latin typeface="Georgia" pitchFamily="18" charset="0"/>
              </a:rPr>
              <a:t>notarized copy, notarized translation (if the document does not contain information in Russian)</a:t>
            </a:r>
            <a:r>
              <a:rPr sz="2800" spc="-40" dirty="0" smtClean="0">
                <a:solidFill>
                  <a:schemeClr val="bg1"/>
                </a:solidFill>
                <a:latin typeface="Georgia" pitchFamily="18" charset="0"/>
                <a:cs typeface="Georgia"/>
              </a:rPr>
              <a:t>,</a:t>
            </a:r>
            <a:endParaRPr sz="2800" dirty="0">
              <a:solidFill>
                <a:schemeClr val="bg1"/>
              </a:solidFill>
              <a:latin typeface="Georgia" pitchFamily="18" charset="0"/>
              <a:cs typeface="Georgia"/>
            </a:endParaRPr>
          </a:p>
          <a:p>
            <a:pPr marL="12700" marR="5080">
              <a:lnSpc>
                <a:spcPct val="113799"/>
              </a:lnSpc>
              <a:spcBef>
                <a:spcPts val="5"/>
              </a:spcBef>
            </a:pPr>
            <a:r>
              <a:rPr lang="en-US" sz="2800" dirty="0" smtClean="0">
                <a:solidFill>
                  <a:schemeClr val="bg1"/>
                </a:solidFill>
                <a:latin typeface="Georgia" pitchFamily="18" charset="0"/>
              </a:rPr>
              <a:t>documents confirming individual achievements (certificates, rewards, etc.); </a:t>
            </a:r>
          </a:p>
          <a:p>
            <a:pPr marL="12700" marR="5080">
              <a:lnSpc>
                <a:spcPct val="113799"/>
              </a:lnSpc>
              <a:spcBef>
                <a:spcPts val="5"/>
              </a:spcBef>
            </a:pPr>
            <a:r>
              <a:rPr lang="en-US" sz="2800" dirty="0" smtClean="0">
                <a:solidFill>
                  <a:schemeClr val="bg1"/>
                </a:solidFill>
                <a:latin typeface="Georgia" pitchFamily="18" charset="0"/>
              </a:rPr>
              <a:t>3 photos 3cm*4cm (matte)</a:t>
            </a:r>
            <a:r>
              <a:rPr sz="2800" spc="-20" dirty="0" smtClean="0">
                <a:solidFill>
                  <a:schemeClr val="bg1"/>
                </a:solidFill>
                <a:latin typeface="Georgia" pitchFamily="18" charset="0"/>
                <a:cs typeface="Georgia"/>
              </a:rPr>
              <a:t>;</a:t>
            </a:r>
            <a:endParaRPr sz="2800" dirty="0">
              <a:solidFill>
                <a:schemeClr val="bg1"/>
              </a:solidFill>
              <a:latin typeface="Georgia" pitchFamily="18" charset="0"/>
              <a:cs typeface="Georgia"/>
            </a:endParaRPr>
          </a:p>
          <a:p>
            <a:pPr marL="12700" marR="2090420">
              <a:lnSpc>
                <a:spcPct val="113799"/>
              </a:lnSpc>
            </a:pPr>
            <a:r>
              <a:rPr lang="en-US" sz="2800" dirty="0" smtClean="0">
                <a:solidFill>
                  <a:schemeClr val="bg1"/>
                </a:solidFill>
                <a:latin typeface="Georgia" pitchFamily="18" charset="0"/>
              </a:rPr>
              <a:t>medical certificate on form 086/y or health certificate </a:t>
            </a:r>
            <a:br>
              <a:rPr lang="en-US" sz="2800" dirty="0" smtClean="0">
                <a:solidFill>
                  <a:schemeClr val="bg1"/>
                </a:solidFill>
                <a:latin typeface="Georgia" pitchFamily="18" charset="0"/>
              </a:rPr>
            </a:br>
            <a:r>
              <a:rPr lang="en-US" sz="2800" dirty="0" smtClean="0">
                <a:solidFill>
                  <a:schemeClr val="bg1"/>
                </a:solidFill>
                <a:latin typeface="Georgia" pitchFamily="18" charset="0"/>
              </a:rPr>
              <a:t>(with fluorography)</a:t>
            </a:r>
            <a:r>
              <a:rPr sz="2800" spc="30" dirty="0" smtClean="0">
                <a:solidFill>
                  <a:schemeClr val="bg1"/>
                </a:solidFill>
                <a:latin typeface="Georgia" pitchFamily="18" charset="0"/>
                <a:cs typeface="Georgia"/>
              </a:rPr>
              <a:t>;</a:t>
            </a:r>
            <a:endParaRPr sz="2800" dirty="0">
              <a:solidFill>
                <a:schemeClr val="bg1"/>
              </a:solidFill>
              <a:latin typeface="Georgia" pitchFamily="18" charset="0"/>
              <a:cs typeface="Georgia"/>
            </a:endParaRPr>
          </a:p>
          <a:p>
            <a:pPr marL="12700">
              <a:lnSpc>
                <a:spcPct val="100000"/>
              </a:lnSpc>
              <a:spcBef>
                <a:spcPts val="465"/>
              </a:spcBef>
            </a:pPr>
            <a:r>
              <a:rPr lang="en-US" sz="2800" dirty="0" smtClean="0">
                <a:solidFill>
                  <a:schemeClr val="bg1"/>
                </a:solidFill>
                <a:latin typeface="Georgia" pitchFamily="18" charset="0"/>
              </a:rPr>
              <a:t>medical certificate of absence of HIV/AIDS</a:t>
            </a:r>
            <a:r>
              <a:rPr sz="2800" spc="-5" dirty="0" smtClean="0">
                <a:solidFill>
                  <a:schemeClr val="bg1"/>
                </a:solidFill>
                <a:latin typeface="Georgia" pitchFamily="18" charset="0"/>
                <a:cs typeface="Georgia"/>
              </a:rPr>
              <a:t>;</a:t>
            </a:r>
            <a:endParaRPr sz="2800" dirty="0">
              <a:solidFill>
                <a:schemeClr val="bg1"/>
              </a:solidFill>
              <a:latin typeface="Georgia" pitchFamily="18" charset="0"/>
              <a:cs typeface="Georgia"/>
            </a:endParaRPr>
          </a:p>
          <a:p>
            <a:pPr marL="12700">
              <a:lnSpc>
                <a:spcPct val="100000"/>
              </a:lnSpc>
              <a:spcBef>
                <a:spcPts val="465"/>
              </a:spcBef>
            </a:pPr>
            <a:r>
              <a:rPr lang="en-US" sz="2800" dirty="0" smtClean="0">
                <a:solidFill>
                  <a:schemeClr val="bg1"/>
                </a:solidFill>
                <a:latin typeface="Georgia" pitchFamily="18" charset="0"/>
              </a:rPr>
              <a:t>medical insurance policy valid on the territory of the Russian Federation</a:t>
            </a:r>
            <a:r>
              <a:rPr sz="2800" spc="15" dirty="0" smtClean="0">
                <a:solidFill>
                  <a:schemeClr val="bg1"/>
                </a:solidFill>
                <a:latin typeface="Georgia" pitchFamily="18" charset="0"/>
                <a:cs typeface="Georgia"/>
              </a:rPr>
              <a:t>.</a:t>
            </a:r>
            <a:endParaRPr sz="2800" dirty="0">
              <a:solidFill>
                <a:schemeClr val="bg1"/>
              </a:solidFill>
              <a:latin typeface="Georgia" pitchFamily="18" charset="0"/>
              <a:cs typeface="Georgia"/>
            </a:endParaRPr>
          </a:p>
        </p:txBody>
      </p:sp>
      <p:sp>
        <p:nvSpPr>
          <p:cNvPr id="12" name="object 12"/>
          <p:cNvSpPr txBox="1">
            <a:spLocks noGrp="1"/>
          </p:cNvSpPr>
          <p:nvPr>
            <p:ph type="title"/>
          </p:nvPr>
        </p:nvSpPr>
        <p:spPr>
          <a:xfrm>
            <a:off x="2625510" y="586220"/>
            <a:ext cx="13526769" cy="843821"/>
          </a:xfrm>
          <a:prstGeom prst="rect">
            <a:avLst/>
          </a:prstGeom>
        </p:spPr>
        <p:txBody>
          <a:bodyPr vert="horz" wrap="square" lIns="0" tIns="12700" rIns="0" bIns="0" rtlCol="0">
            <a:spAutoFit/>
          </a:bodyPr>
          <a:lstStyle/>
          <a:p>
            <a:pPr marL="12700">
              <a:lnSpc>
                <a:spcPct val="100000"/>
              </a:lnSpc>
              <a:spcBef>
                <a:spcPts val="100"/>
              </a:spcBef>
            </a:pPr>
            <a:r>
              <a:rPr lang="en-US" sz="5400" b="0" dirty="0" smtClean="0">
                <a:solidFill>
                  <a:schemeClr val="bg1"/>
                </a:solidFill>
                <a:latin typeface="Georgia" pitchFamily="18" charset="0"/>
              </a:rPr>
              <a:t>What documents are needed for admission</a:t>
            </a:r>
            <a:endParaRPr sz="5100" dirty="0">
              <a:solidFill>
                <a:schemeClr val="bg1"/>
              </a:solidFill>
              <a:latin typeface="Georgia" pitchFamily="18" charset="0"/>
              <a:cs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8115299" cy="10286999"/>
            </a:xfrm>
            <a:prstGeom prst="rect">
              <a:avLst/>
            </a:prstGeom>
          </p:spPr>
        </p:pic>
        <p:sp>
          <p:nvSpPr>
            <p:cNvPr id="4" name="object 4"/>
            <p:cNvSpPr/>
            <p:nvPr/>
          </p:nvSpPr>
          <p:spPr>
            <a:xfrm>
              <a:off x="3593465" y="2938817"/>
              <a:ext cx="10740390" cy="6621780"/>
            </a:xfrm>
            <a:custGeom>
              <a:avLst/>
              <a:gdLst/>
              <a:ahLst/>
              <a:cxnLst/>
              <a:rect l="l" t="t" r="r" b="b"/>
              <a:pathLst>
                <a:path w="10740390" h="6621780">
                  <a:moveTo>
                    <a:pt x="10739704" y="6614896"/>
                  </a:moveTo>
                  <a:lnTo>
                    <a:pt x="266" y="6614896"/>
                  </a:lnTo>
                  <a:lnTo>
                    <a:pt x="266" y="6621246"/>
                  </a:lnTo>
                  <a:lnTo>
                    <a:pt x="10739704" y="6621246"/>
                  </a:lnTo>
                  <a:lnTo>
                    <a:pt x="10739704" y="6614896"/>
                  </a:lnTo>
                  <a:close/>
                </a:path>
                <a:path w="10740390" h="6621780">
                  <a:moveTo>
                    <a:pt x="10739984" y="0"/>
                  </a:moveTo>
                  <a:lnTo>
                    <a:pt x="0" y="0"/>
                  </a:lnTo>
                  <a:lnTo>
                    <a:pt x="0" y="6350"/>
                  </a:lnTo>
                  <a:lnTo>
                    <a:pt x="10739984" y="6350"/>
                  </a:lnTo>
                  <a:lnTo>
                    <a:pt x="10739984" y="0"/>
                  </a:lnTo>
                  <a:close/>
                </a:path>
              </a:pathLst>
            </a:custGeom>
            <a:solidFill>
              <a:srgbClr val="3F4041"/>
            </a:solidFill>
          </p:spPr>
          <p:txBody>
            <a:bodyPr wrap="square" lIns="0" tIns="0" rIns="0" bIns="0" rtlCol="0"/>
            <a:lstStyle/>
            <a:p>
              <a:endParaRPr/>
            </a:p>
          </p:txBody>
        </p:sp>
        <p:sp>
          <p:nvSpPr>
            <p:cNvPr id="5" name="object 5"/>
            <p:cNvSpPr/>
            <p:nvPr/>
          </p:nvSpPr>
          <p:spPr>
            <a:xfrm>
              <a:off x="8115482" y="0"/>
              <a:ext cx="10172700" cy="2565400"/>
            </a:xfrm>
            <a:custGeom>
              <a:avLst/>
              <a:gdLst/>
              <a:ahLst/>
              <a:cxnLst/>
              <a:rect l="l" t="t" r="r" b="b"/>
              <a:pathLst>
                <a:path w="10172700" h="2565400">
                  <a:moveTo>
                    <a:pt x="10172334" y="2565371"/>
                  </a:moveTo>
                  <a:lnTo>
                    <a:pt x="0" y="2565371"/>
                  </a:lnTo>
                  <a:lnTo>
                    <a:pt x="0" y="0"/>
                  </a:lnTo>
                  <a:lnTo>
                    <a:pt x="10172334" y="0"/>
                  </a:lnTo>
                  <a:lnTo>
                    <a:pt x="10172334" y="2565371"/>
                  </a:lnTo>
                  <a:close/>
                </a:path>
              </a:pathLst>
            </a:custGeom>
            <a:solidFill>
              <a:srgbClr val="005CA2"/>
            </a:solidFill>
          </p:spPr>
          <p:txBody>
            <a:bodyPr wrap="square" lIns="0" tIns="0" rIns="0" bIns="0" rtlCol="0"/>
            <a:lstStyle/>
            <a:p>
              <a:endParaRPr/>
            </a:p>
          </p:txBody>
        </p:sp>
        <p:sp>
          <p:nvSpPr>
            <p:cNvPr id="6" name="object 6"/>
            <p:cNvSpPr/>
            <p:nvPr/>
          </p:nvSpPr>
          <p:spPr>
            <a:xfrm>
              <a:off x="9008274" y="6210883"/>
              <a:ext cx="9232265" cy="6350"/>
            </a:xfrm>
            <a:custGeom>
              <a:avLst/>
              <a:gdLst/>
              <a:ahLst/>
              <a:cxnLst/>
              <a:rect l="l" t="t" r="r" b="b"/>
              <a:pathLst>
                <a:path w="9232265" h="6350">
                  <a:moveTo>
                    <a:pt x="9232159" y="6350"/>
                  </a:moveTo>
                  <a:lnTo>
                    <a:pt x="0" y="6350"/>
                  </a:lnTo>
                  <a:lnTo>
                    <a:pt x="0" y="0"/>
                  </a:lnTo>
                  <a:lnTo>
                    <a:pt x="9232159" y="0"/>
                  </a:lnTo>
                  <a:lnTo>
                    <a:pt x="9232159" y="6350"/>
                  </a:lnTo>
                  <a:close/>
                </a:path>
              </a:pathLst>
            </a:custGeom>
            <a:solidFill>
              <a:srgbClr val="3F4041"/>
            </a:solidFill>
          </p:spPr>
          <p:txBody>
            <a:bodyPr wrap="square" lIns="0" tIns="0" rIns="0" bIns="0" rtlCol="0"/>
            <a:lstStyle/>
            <a:p>
              <a:endParaRPr/>
            </a:p>
          </p:txBody>
        </p:sp>
      </p:grpSp>
      <p:sp>
        <p:nvSpPr>
          <p:cNvPr id="7" name="object 7"/>
          <p:cNvSpPr txBox="1"/>
          <p:nvPr/>
        </p:nvSpPr>
        <p:spPr>
          <a:xfrm>
            <a:off x="8644331" y="3058884"/>
            <a:ext cx="9233535" cy="5698995"/>
          </a:xfrm>
          <a:prstGeom prst="rect">
            <a:avLst/>
          </a:prstGeom>
        </p:spPr>
        <p:txBody>
          <a:bodyPr vert="horz" wrap="square" lIns="0" tIns="58419" rIns="0" bIns="0" rtlCol="0">
            <a:spAutoFit/>
          </a:bodyPr>
          <a:lstStyle/>
          <a:p>
            <a:pPr marL="12700">
              <a:lnSpc>
                <a:spcPct val="100000"/>
              </a:lnSpc>
              <a:spcBef>
                <a:spcPts val="459"/>
              </a:spcBef>
            </a:pPr>
            <a:r>
              <a:rPr lang="en-US" sz="2800" dirty="0" smtClean="0">
                <a:solidFill>
                  <a:schemeClr val="tx1">
                    <a:lumMod val="85000"/>
                    <a:lumOff val="15000"/>
                  </a:schemeClr>
                </a:solidFill>
                <a:latin typeface="Georgia" pitchFamily="18" charset="0"/>
              </a:rPr>
              <a:t>Additionally, you have to provide documents (birth certificate, passport) proving that your parents, grandparents are citizens of the Russian Federation or you were born in the Russian Federation or in the USSR for admission to the program </a:t>
            </a:r>
            <a:r>
              <a:rPr lang="ru-RU" sz="2800" dirty="0" smtClean="0">
                <a:solidFill>
                  <a:schemeClr val="tx1">
                    <a:lumMod val="85000"/>
                    <a:lumOff val="15000"/>
                  </a:schemeClr>
                </a:solidFill>
                <a:latin typeface="Georgia" pitchFamily="18" charset="0"/>
              </a:rPr>
              <a:t>«</a:t>
            </a:r>
            <a:r>
              <a:rPr lang="en-US" sz="2800" dirty="0" smtClean="0">
                <a:solidFill>
                  <a:schemeClr val="tx1">
                    <a:lumMod val="85000"/>
                    <a:lumOff val="15000"/>
                  </a:schemeClr>
                </a:solidFill>
                <a:latin typeface="Georgia" pitchFamily="18" charset="0"/>
              </a:rPr>
              <a:t>Compatriots living abroad</a:t>
            </a:r>
            <a:r>
              <a:rPr lang="ru-RU" sz="2800" dirty="0" smtClean="0">
                <a:solidFill>
                  <a:schemeClr val="tx1">
                    <a:lumMod val="85000"/>
                    <a:lumOff val="15000"/>
                  </a:schemeClr>
                </a:solidFill>
                <a:latin typeface="Georgia" pitchFamily="18" charset="0"/>
              </a:rPr>
              <a:t>»</a:t>
            </a:r>
            <a:r>
              <a:rPr sz="2700" spc="70" dirty="0" smtClean="0">
                <a:solidFill>
                  <a:srgbClr val="3F4041"/>
                </a:solidFill>
                <a:latin typeface="Georgia"/>
                <a:cs typeface="Georgia"/>
              </a:rPr>
              <a:t>.</a:t>
            </a:r>
            <a:endParaRPr sz="2700" dirty="0" smtClean="0">
              <a:latin typeface="Georgia"/>
              <a:cs typeface="Georgia"/>
            </a:endParaRPr>
          </a:p>
          <a:p>
            <a:pPr>
              <a:lnSpc>
                <a:spcPct val="100000"/>
              </a:lnSpc>
              <a:spcBef>
                <a:spcPts val="40"/>
              </a:spcBef>
            </a:pPr>
            <a:endParaRPr sz="3450" dirty="0" smtClean="0">
              <a:latin typeface="Georgia"/>
              <a:cs typeface="Georgia"/>
            </a:endParaRPr>
          </a:p>
          <a:p>
            <a:pPr marL="12700">
              <a:lnSpc>
                <a:spcPct val="100000"/>
              </a:lnSpc>
            </a:pPr>
            <a:endParaRPr lang="de-DE" sz="2700" b="1" spc="70" dirty="0" smtClean="0">
              <a:solidFill>
                <a:srgbClr val="3F4041"/>
              </a:solidFill>
              <a:latin typeface="Cambria"/>
              <a:cs typeface="Cambria"/>
            </a:endParaRPr>
          </a:p>
          <a:p>
            <a:pPr marL="12700">
              <a:lnSpc>
                <a:spcPct val="100000"/>
              </a:lnSpc>
            </a:pPr>
            <a:r>
              <a:rPr lang="en-US" sz="2700" b="1" spc="70" dirty="0" smtClean="0">
                <a:solidFill>
                  <a:schemeClr val="tx1">
                    <a:lumMod val="75000"/>
                    <a:lumOff val="25000"/>
                  </a:schemeClr>
                </a:solidFill>
                <a:latin typeface="Cambria" pitchFamily="18" charset="0"/>
                <a:cs typeface="Cambria"/>
              </a:rPr>
              <a:t>Citizens who have a foreign document of education, should check in advance </a:t>
            </a:r>
            <a:r>
              <a:rPr lang="en-US" sz="2800" b="1" dirty="0" smtClean="0">
                <a:solidFill>
                  <a:schemeClr val="tx1">
                    <a:lumMod val="75000"/>
                    <a:lumOff val="25000"/>
                  </a:schemeClr>
                </a:solidFill>
                <a:latin typeface="Cambria" pitchFamily="18" charset="0"/>
              </a:rPr>
              <a:t>the need to pass the procedure of recognition of the document of education on the website of the company </a:t>
            </a:r>
            <a:r>
              <a:rPr lang="ru-RU" sz="2800" b="1" dirty="0" smtClean="0">
                <a:solidFill>
                  <a:schemeClr val="tx1">
                    <a:lumMod val="75000"/>
                    <a:lumOff val="25000"/>
                  </a:schemeClr>
                </a:solidFill>
                <a:latin typeface="Cambria" pitchFamily="18" charset="0"/>
              </a:rPr>
              <a:t>«</a:t>
            </a:r>
            <a:r>
              <a:rPr lang="en-US" sz="2800" b="1" dirty="0" err="1" smtClean="0">
                <a:solidFill>
                  <a:schemeClr val="tx1">
                    <a:lumMod val="75000"/>
                    <a:lumOff val="25000"/>
                  </a:schemeClr>
                </a:solidFill>
                <a:latin typeface="Cambria" pitchFamily="18" charset="0"/>
              </a:rPr>
              <a:t>Glavexpertcentr</a:t>
            </a:r>
            <a:r>
              <a:rPr lang="de-DE" sz="2800" b="1" dirty="0" smtClean="0">
                <a:solidFill>
                  <a:schemeClr val="tx1">
                    <a:lumMod val="75000"/>
                    <a:lumOff val="25000"/>
                  </a:schemeClr>
                </a:solidFill>
                <a:latin typeface="Cambria" pitchFamily="18" charset="0"/>
              </a:rPr>
              <a:t>e</a:t>
            </a:r>
            <a:r>
              <a:rPr lang="ru-RU" sz="2800" b="1" dirty="0" smtClean="0">
                <a:solidFill>
                  <a:schemeClr val="tx1">
                    <a:lumMod val="75000"/>
                    <a:lumOff val="25000"/>
                  </a:schemeClr>
                </a:solidFill>
                <a:latin typeface="Cambria" pitchFamily="18" charset="0"/>
              </a:rPr>
              <a:t>»</a:t>
            </a:r>
            <a:r>
              <a:rPr lang="en-US" sz="2800" b="1" dirty="0" smtClean="0">
                <a:solidFill>
                  <a:schemeClr val="tx1">
                    <a:lumMod val="75000"/>
                    <a:lumOff val="25000"/>
                  </a:schemeClr>
                </a:solidFill>
                <a:latin typeface="Cambria" pitchFamily="18" charset="0"/>
              </a:rPr>
              <a:t> </a:t>
            </a:r>
            <a:r>
              <a:rPr lang="en-US" sz="2700" b="1" spc="70" dirty="0" smtClean="0">
                <a:solidFill>
                  <a:schemeClr val="tx1">
                    <a:lumMod val="75000"/>
                    <a:lumOff val="25000"/>
                  </a:schemeClr>
                </a:solidFill>
                <a:latin typeface="Cambria" pitchFamily="18" charset="0"/>
              </a:rPr>
              <a:t>(</a:t>
            </a:r>
            <a:r>
              <a:rPr lang="en-US" sz="2700" b="1" spc="70" dirty="0" err="1" smtClean="0">
                <a:solidFill>
                  <a:schemeClr val="tx1">
                    <a:lumMod val="75000"/>
                    <a:lumOff val="25000"/>
                  </a:schemeClr>
                </a:solidFill>
                <a:latin typeface="Cambria" pitchFamily="18" charset="0"/>
                <a:cs typeface="Cambria"/>
              </a:rPr>
              <a:t>nostrification</a:t>
            </a:r>
            <a:r>
              <a:rPr lang="en-US" sz="2700" b="1" spc="70" dirty="0" smtClean="0">
                <a:solidFill>
                  <a:schemeClr val="tx1">
                    <a:lumMod val="75000"/>
                    <a:lumOff val="25000"/>
                  </a:schemeClr>
                </a:solidFill>
                <a:latin typeface="Cambria" pitchFamily="18" charset="0"/>
                <a:cs typeface="Cambria"/>
              </a:rPr>
              <a:t>)</a:t>
            </a:r>
            <a:r>
              <a:rPr sz="2700" b="1" spc="85" dirty="0" smtClean="0">
                <a:solidFill>
                  <a:schemeClr val="tx1">
                    <a:lumMod val="75000"/>
                    <a:lumOff val="25000"/>
                  </a:schemeClr>
                </a:solidFill>
                <a:latin typeface="Cambria" pitchFamily="18" charset="0"/>
                <a:cs typeface="Cambria"/>
              </a:rPr>
              <a:t>(</a:t>
            </a:r>
            <a:r>
              <a:rPr sz="2700" b="1" spc="85" dirty="0">
                <a:solidFill>
                  <a:schemeClr val="tx1">
                    <a:lumMod val="75000"/>
                    <a:lumOff val="25000"/>
                  </a:schemeClr>
                </a:solidFill>
                <a:latin typeface="Cambria" pitchFamily="18" charset="0"/>
                <a:cs typeface="Cambria"/>
              </a:rPr>
              <a:t>https://nic.gov.ru/ru/docs/foreign/confirmation).</a:t>
            </a:r>
            <a:endParaRPr sz="2700" b="1" dirty="0">
              <a:solidFill>
                <a:schemeClr val="tx1">
                  <a:lumMod val="75000"/>
                  <a:lumOff val="25000"/>
                </a:schemeClr>
              </a:solidFill>
              <a:latin typeface="Cambria" pitchFamily="18" charset="0"/>
              <a:cs typeface="Cambria"/>
            </a:endParaRPr>
          </a:p>
        </p:txBody>
      </p:sp>
      <p:sp>
        <p:nvSpPr>
          <p:cNvPr id="8" name="object 8"/>
          <p:cNvSpPr txBox="1">
            <a:spLocks noGrp="1"/>
          </p:cNvSpPr>
          <p:nvPr>
            <p:ph type="title"/>
          </p:nvPr>
        </p:nvSpPr>
        <p:spPr>
          <a:xfrm>
            <a:off x="10515600" y="800100"/>
            <a:ext cx="5296774" cy="970137"/>
          </a:xfrm>
          <a:prstGeom prst="rect">
            <a:avLst/>
          </a:prstGeom>
        </p:spPr>
        <p:txBody>
          <a:bodyPr vert="horz" wrap="square" lIns="0" tIns="15875" rIns="0" bIns="0" rtlCol="0">
            <a:spAutoFit/>
          </a:bodyPr>
          <a:lstStyle/>
          <a:p>
            <a:pPr marL="12700">
              <a:lnSpc>
                <a:spcPct val="100000"/>
              </a:lnSpc>
              <a:spcBef>
                <a:spcPts val="125"/>
              </a:spcBef>
            </a:pPr>
            <a:r>
              <a:rPr lang="en-US" sz="6200" b="0" spc="-90" dirty="0" smtClean="0">
                <a:solidFill>
                  <a:srgbClr val="FFFFFF"/>
                </a:solidFill>
                <a:latin typeface="Georgia"/>
                <a:cs typeface="Georgia"/>
              </a:rPr>
              <a:t>It is important</a:t>
            </a:r>
            <a:endParaRPr sz="6200" dirty="0">
              <a:latin typeface="Georgia"/>
              <a:cs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7770475" cy="10287000"/>
            <a:chOff x="0" y="0"/>
            <a:chExt cx="17770475" cy="10287000"/>
          </a:xfrm>
        </p:grpSpPr>
        <p:sp>
          <p:nvSpPr>
            <p:cNvPr id="3" name="object 3"/>
            <p:cNvSpPr/>
            <p:nvPr/>
          </p:nvSpPr>
          <p:spPr>
            <a:xfrm>
              <a:off x="0" y="0"/>
              <a:ext cx="12752070" cy="10287000"/>
            </a:xfrm>
            <a:custGeom>
              <a:avLst/>
              <a:gdLst/>
              <a:ahLst/>
              <a:cxnLst/>
              <a:rect l="l" t="t" r="r" b="b"/>
              <a:pathLst>
                <a:path w="12752070" h="10287000">
                  <a:moveTo>
                    <a:pt x="12752005" y="10287000"/>
                  </a:moveTo>
                  <a:lnTo>
                    <a:pt x="0" y="10287000"/>
                  </a:lnTo>
                  <a:lnTo>
                    <a:pt x="0" y="0"/>
                  </a:lnTo>
                  <a:lnTo>
                    <a:pt x="12752005" y="0"/>
                  </a:lnTo>
                  <a:lnTo>
                    <a:pt x="12752005" y="10287000"/>
                  </a:lnTo>
                  <a:close/>
                </a:path>
              </a:pathLst>
            </a:custGeom>
            <a:solidFill>
              <a:srgbClr val="005CA2"/>
            </a:solidFill>
          </p:spPr>
          <p:txBody>
            <a:bodyPr wrap="square" lIns="0" tIns="0" rIns="0" bIns="0" rtlCol="0"/>
            <a:lstStyle/>
            <a:p>
              <a:endParaRPr/>
            </a:p>
          </p:txBody>
        </p:sp>
        <p:sp>
          <p:nvSpPr>
            <p:cNvPr id="4" name="object 4"/>
            <p:cNvSpPr/>
            <p:nvPr/>
          </p:nvSpPr>
          <p:spPr>
            <a:xfrm>
              <a:off x="1028700" y="1219199"/>
              <a:ext cx="16230600" cy="8044180"/>
            </a:xfrm>
            <a:custGeom>
              <a:avLst/>
              <a:gdLst/>
              <a:ahLst/>
              <a:cxnLst/>
              <a:rect l="l" t="t" r="r" b="b"/>
              <a:pathLst>
                <a:path w="16230600" h="8044180">
                  <a:moveTo>
                    <a:pt x="16230600" y="8034337"/>
                  </a:moveTo>
                  <a:lnTo>
                    <a:pt x="0" y="8034337"/>
                  </a:lnTo>
                  <a:lnTo>
                    <a:pt x="0" y="8043862"/>
                  </a:lnTo>
                  <a:lnTo>
                    <a:pt x="16230600" y="8043862"/>
                  </a:lnTo>
                  <a:lnTo>
                    <a:pt x="16230600" y="8034337"/>
                  </a:lnTo>
                  <a:close/>
                </a:path>
                <a:path w="16230600" h="8044180">
                  <a:moveTo>
                    <a:pt x="16230600" y="0"/>
                  </a:moveTo>
                  <a:lnTo>
                    <a:pt x="0" y="0"/>
                  </a:lnTo>
                  <a:lnTo>
                    <a:pt x="0" y="9525"/>
                  </a:lnTo>
                  <a:lnTo>
                    <a:pt x="16230600" y="9525"/>
                  </a:lnTo>
                  <a:lnTo>
                    <a:pt x="16230600" y="0"/>
                  </a:lnTo>
                  <a:close/>
                </a:path>
              </a:pathLst>
            </a:custGeom>
            <a:solidFill>
              <a:srgbClr val="3F4041"/>
            </a:solidFill>
          </p:spPr>
          <p:txBody>
            <a:bodyPr wrap="square" lIns="0" tIns="0" rIns="0" bIns="0" rtlCol="0"/>
            <a:lstStyle/>
            <a:p>
              <a:endParaRPr/>
            </a:p>
          </p:txBody>
        </p:sp>
        <p:pic>
          <p:nvPicPr>
            <p:cNvPr id="5" name="object 5"/>
            <p:cNvPicPr/>
            <p:nvPr/>
          </p:nvPicPr>
          <p:blipFill>
            <a:blip r:embed="rId2" cstate="print"/>
            <a:stretch>
              <a:fillRect/>
            </a:stretch>
          </p:blipFill>
          <p:spPr>
            <a:xfrm>
              <a:off x="15922003" y="7814756"/>
              <a:ext cx="1847849" cy="1847849"/>
            </a:xfrm>
            <a:prstGeom prst="rect">
              <a:avLst/>
            </a:prstGeom>
          </p:spPr>
        </p:pic>
        <p:sp>
          <p:nvSpPr>
            <p:cNvPr id="6" name="object 6"/>
            <p:cNvSpPr/>
            <p:nvPr/>
          </p:nvSpPr>
          <p:spPr>
            <a:xfrm>
              <a:off x="442163" y="3777906"/>
              <a:ext cx="464184" cy="5080635"/>
            </a:xfrm>
            <a:custGeom>
              <a:avLst/>
              <a:gdLst/>
              <a:ahLst/>
              <a:cxnLst/>
              <a:rect l="l" t="t" r="r" b="b"/>
              <a:pathLst>
                <a:path w="464184" h="5080634">
                  <a:moveTo>
                    <a:pt x="138734" y="4636033"/>
                  </a:moveTo>
                  <a:lnTo>
                    <a:pt x="34620" y="4726470"/>
                  </a:lnTo>
                  <a:lnTo>
                    <a:pt x="19405" y="4755426"/>
                  </a:lnTo>
                  <a:lnTo>
                    <a:pt x="138734" y="4636033"/>
                  </a:lnTo>
                  <a:close/>
                </a:path>
                <a:path w="464184" h="5080634">
                  <a:moveTo>
                    <a:pt x="138734" y="1724507"/>
                  </a:moveTo>
                  <a:lnTo>
                    <a:pt x="34620" y="1814944"/>
                  </a:lnTo>
                  <a:lnTo>
                    <a:pt x="19405" y="1843900"/>
                  </a:lnTo>
                  <a:lnTo>
                    <a:pt x="138734" y="1724507"/>
                  </a:lnTo>
                  <a:close/>
                </a:path>
                <a:path w="464184" h="5080634">
                  <a:moveTo>
                    <a:pt x="138734" y="19418"/>
                  </a:moveTo>
                  <a:lnTo>
                    <a:pt x="34620" y="109855"/>
                  </a:lnTo>
                  <a:lnTo>
                    <a:pt x="19405" y="138811"/>
                  </a:lnTo>
                  <a:lnTo>
                    <a:pt x="138734" y="19418"/>
                  </a:lnTo>
                  <a:close/>
                </a:path>
                <a:path w="464184" h="5080634">
                  <a:moveTo>
                    <a:pt x="179730" y="4622546"/>
                  </a:moveTo>
                  <a:lnTo>
                    <a:pt x="11010" y="4777321"/>
                  </a:lnTo>
                  <a:lnTo>
                    <a:pt x="9220" y="4783302"/>
                  </a:lnTo>
                  <a:lnTo>
                    <a:pt x="7188" y="4789792"/>
                  </a:lnTo>
                  <a:lnTo>
                    <a:pt x="5727" y="4796345"/>
                  </a:lnTo>
                  <a:lnTo>
                    <a:pt x="179730" y="4622546"/>
                  </a:lnTo>
                  <a:close/>
                </a:path>
                <a:path w="464184" h="5080634">
                  <a:moveTo>
                    <a:pt x="179730" y="1711020"/>
                  </a:moveTo>
                  <a:lnTo>
                    <a:pt x="11010" y="1865795"/>
                  </a:lnTo>
                  <a:lnTo>
                    <a:pt x="9220" y="1871776"/>
                  </a:lnTo>
                  <a:lnTo>
                    <a:pt x="7188" y="1878266"/>
                  </a:lnTo>
                  <a:lnTo>
                    <a:pt x="5727" y="1884819"/>
                  </a:lnTo>
                  <a:lnTo>
                    <a:pt x="179730" y="1711020"/>
                  </a:lnTo>
                  <a:close/>
                </a:path>
                <a:path w="464184" h="5080634">
                  <a:moveTo>
                    <a:pt x="179730" y="5930"/>
                  </a:moveTo>
                  <a:lnTo>
                    <a:pt x="11010" y="160705"/>
                  </a:lnTo>
                  <a:lnTo>
                    <a:pt x="9220" y="166687"/>
                  </a:lnTo>
                  <a:lnTo>
                    <a:pt x="7188" y="173177"/>
                  </a:lnTo>
                  <a:lnTo>
                    <a:pt x="5727" y="179730"/>
                  </a:lnTo>
                  <a:lnTo>
                    <a:pt x="179730" y="5930"/>
                  </a:lnTo>
                  <a:close/>
                </a:path>
                <a:path w="464184" h="5080634">
                  <a:moveTo>
                    <a:pt x="212242" y="4617453"/>
                  </a:moveTo>
                  <a:lnTo>
                    <a:pt x="2743" y="4813211"/>
                  </a:lnTo>
                  <a:lnTo>
                    <a:pt x="825" y="4828870"/>
                  </a:lnTo>
                  <a:lnTo>
                    <a:pt x="212242" y="4617453"/>
                  </a:lnTo>
                  <a:close/>
                </a:path>
                <a:path w="464184" h="5080634">
                  <a:moveTo>
                    <a:pt x="212242" y="1705927"/>
                  </a:moveTo>
                  <a:lnTo>
                    <a:pt x="2743" y="1901685"/>
                  </a:lnTo>
                  <a:lnTo>
                    <a:pt x="825" y="1917344"/>
                  </a:lnTo>
                  <a:lnTo>
                    <a:pt x="212242" y="1705927"/>
                  </a:lnTo>
                  <a:close/>
                </a:path>
                <a:path w="464184" h="5080634">
                  <a:moveTo>
                    <a:pt x="212242" y="838"/>
                  </a:moveTo>
                  <a:lnTo>
                    <a:pt x="2743" y="196596"/>
                  </a:lnTo>
                  <a:lnTo>
                    <a:pt x="825" y="212255"/>
                  </a:lnTo>
                  <a:lnTo>
                    <a:pt x="212242" y="838"/>
                  </a:lnTo>
                  <a:close/>
                </a:path>
                <a:path w="464184" h="5080634">
                  <a:moveTo>
                    <a:pt x="240309" y="4616818"/>
                  </a:moveTo>
                  <a:lnTo>
                    <a:pt x="235915" y="4616628"/>
                  </a:lnTo>
                  <a:lnTo>
                    <a:pt x="226822" y="4616628"/>
                  </a:lnTo>
                  <a:lnTo>
                    <a:pt x="0" y="4843437"/>
                  </a:lnTo>
                  <a:lnTo>
                    <a:pt x="0" y="4852543"/>
                  </a:lnTo>
                  <a:lnTo>
                    <a:pt x="190" y="4857191"/>
                  </a:lnTo>
                  <a:lnTo>
                    <a:pt x="240309" y="4616818"/>
                  </a:lnTo>
                  <a:close/>
                </a:path>
                <a:path w="464184" h="5080634">
                  <a:moveTo>
                    <a:pt x="240309" y="1705292"/>
                  </a:moveTo>
                  <a:lnTo>
                    <a:pt x="235915" y="1705102"/>
                  </a:lnTo>
                  <a:lnTo>
                    <a:pt x="226822" y="1705102"/>
                  </a:lnTo>
                  <a:lnTo>
                    <a:pt x="0" y="1931911"/>
                  </a:lnTo>
                  <a:lnTo>
                    <a:pt x="0" y="1941017"/>
                  </a:lnTo>
                  <a:lnTo>
                    <a:pt x="190" y="1945665"/>
                  </a:lnTo>
                  <a:lnTo>
                    <a:pt x="240309" y="1705292"/>
                  </a:lnTo>
                  <a:close/>
                </a:path>
                <a:path w="464184" h="5080634">
                  <a:moveTo>
                    <a:pt x="240309" y="203"/>
                  </a:moveTo>
                  <a:lnTo>
                    <a:pt x="235915" y="0"/>
                  </a:lnTo>
                  <a:lnTo>
                    <a:pt x="226822" y="0"/>
                  </a:lnTo>
                  <a:lnTo>
                    <a:pt x="0" y="226822"/>
                  </a:lnTo>
                  <a:lnTo>
                    <a:pt x="0" y="235927"/>
                  </a:lnTo>
                  <a:lnTo>
                    <a:pt x="190" y="240576"/>
                  </a:lnTo>
                  <a:lnTo>
                    <a:pt x="240309" y="203"/>
                  </a:lnTo>
                  <a:close/>
                </a:path>
                <a:path w="464184" h="5080634">
                  <a:moveTo>
                    <a:pt x="265709" y="4619168"/>
                  </a:moveTo>
                  <a:lnTo>
                    <a:pt x="261632" y="4618533"/>
                  </a:lnTo>
                  <a:lnTo>
                    <a:pt x="257429" y="4618088"/>
                  </a:lnTo>
                  <a:lnTo>
                    <a:pt x="253415" y="4617707"/>
                  </a:lnTo>
                  <a:lnTo>
                    <a:pt x="1079" y="4870043"/>
                  </a:lnTo>
                  <a:lnTo>
                    <a:pt x="1524" y="4874057"/>
                  </a:lnTo>
                  <a:lnTo>
                    <a:pt x="1905" y="4878248"/>
                  </a:lnTo>
                  <a:lnTo>
                    <a:pt x="2552" y="4882261"/>
                  </a:lnTo>
                  <a:lnTo>
                    <a:pt x="265709" y="4619168"/>
                  </a:lnTo>
                  <a:close/>
                </a:path>
                <a:path w="464184" h="5080634">
                  <a:moveTo>
                    <a:pt x="265709" y="1707642"/>
                  </a:moveTo>
                  <a:lnTo>
                    <a:pt x="261632" y="1707007"/>
                  </a:lnTo>
                  <a:lnTo>
                    <a:pt x="257429" y="1706562"/>
                  </a:lnTo>
                  <a:lnTo>
                    <a:pt x="253415" y="1706181"/>
                  </a:lnTo>
                  <a:lnTo>
                    <a:pt x="1079" y="1958517"/>
                  </a:lnTo>
                  <a:lnTo>
                    <a:pt x="1524" y="1962531"/>
                  </a:lnTo>
                  <a:lnTo>
                    <a:pt x="1905" y="1966734"/>
                  </a:lnTo>
                  <a:lnTo>
                    <a:pt x="2552" y="1970735"/>
                  </a:lnTo>
                  <a:lnTo>
                    <a:pt x="265709" y="1707642"/>
                  </a:lnTo>
                  <a:close/>
                </a:path>
                <a:path w="464184" h="5080634">
                  <a:moveTo>
                    <a:pt x="265709" y="2552"/>
                  </a:moveTo>
                  <a:lnTo>
                    <a:pt x="261632" y="1917"/>
                  </a:lnTo>
                  <a:lnTo>
                    <a:pt x="257429" y="1473"/>
                  </a:lnTo>
                  <a:lnTo>
                    <a:pt x="253415" y="1092"/>
                  </a:lnTo>
                  <a:lnTo>
                    <a:pt x="1079" y="253428"/>
                  </a:lnTo>
                  <a:lnTo>
                    <a:pt x="1524" y="257429"/>
                  </a:lnTo>
                  <a:lnTo>
                    <a:pt x="1905" y="261632"/>
                  </a:lnTo>
                  <a:lnTo>
                    <a:pt x="2552" y="265645"/>
                  </a:lnTo>
                  <a:lnTo>
                    <a:pt x="265709" y="2552"/>
                  </a:lnTo>
                  <a:close/>
                </a:path>
                <a:path w="464184" h="5080634">
                  <a:moveTo>
                    <a:pt x="288493" y="4623625"/>
                  </a:moveTo>
                  <a:lnTo>
                    <a:pt x="284670" y="4622800"/>
                  </a:lnTo>
                  <a:lnTo>
                    <a:pt x="281101" y="4621911"/>
                  </a:lnTo>
                  <a:lnTo>
                    <a:pt x="277291" y="4621085"/>
                  </a:lnTo>
                  <a:lnTo>
                    <a:pt x="4457" y="4893907"/>
                  </a:lnTo>
                  <a:lnTo>
                    <a:pt x="5283" y="4897729"/>
                  </a:lnTo>
                  <a:lnTo>
                    <a:pt x="6997" y="4905108"/>
                  </a:lnTo>
                  <a:lnTo>
                    <a:pt x="288493" y="4623625"/>
                  </a:lnTo>
                  <a:close/>
                </a:path>
                <a:path w="464184" h="5080634">
                  <a:moveTo>
                    <a:pt x="288493" y="1712099"/>
                  </a:moveTo>
                  <a:lnTo>
                    <a:pt x="284670" y="1711274"/>
                  </a:lnTo>
                  <a:lnTo>
                    <a:pt x="281101" y="1710385"/>
                  </a:lnTo>
                  <a:lnTo>
                    <a:pt x="277291" y="1709559"/>
                  </a:lnTo>
                  <a:lnTo>
                    <a:pt x="4457" y="1982381"/>
                  </a:lnTo>
                  <a:lnTo>
                    <a:pt x="5283" y="1986203"/>
                  </a:lnTo>
                  <a:lnTo>
                    <a:pt x="6997" y="1993582"/>
                  </a:lnTo>
                  <a:lnTo>
                    <a:pt x="288493" y="1712099"/>
                  </a:lnTo>
                  <a:close/>
                </a:path>
                <a:path w="464184" h="5080634">
                  <a:moveTo>
                    <a:pt x="288493" y="7010"/>
                  </a:moveTo>
                  <a:lnTo>
                    <a:pt x="284670" y="6184"/>
                  </a:lnTo>
                  <a:lnTo>
                    <a:pt x="281101" y="5283"/>
                  </a:lnTo>
                  <a:lnTo>
                    <a:pt x="277291" y="4457"/>
                  </a:lnTo>
                  <a:lnTo>
                    <a:pt x="4457" y="277291"/>
                  </a:lnTo>
                  <a:lnTo>
                    <a:pt x="5283" y="281114"/>
                  </a:lnTo>
                  <a:lnTo>
                    <a:pt x="6997" y="288493"/>
                  </a:lnTo>
                  <a:lnTo>
                    <a:pt x="288493" y="7010"/>
                  </a:lnTo>
                  <a:close/>
                </a:path>
                <a:path w="464184" h="5080634">
                  <a:moveTo>
                    <a:pt x="309803" y="4629924"/>
                  </a:moveTo>
                  <a:lnTo>
                    <a:pt x="306438" y="4628654"/>
                  </a:lnTo>
                  <a:lnTo>
                    <a:pt x="302806" y="4627638"/>
                  </a:lnTo>
                  <a:lnTo>
                    <a:pt x="299427" y="4626546"/>
                  </a:lnTo>
                  <a:lnTo>
                    <a:pt x="10121" y="4915865"/>
                  </a:lnTo>
                  <a:lnTo>
                    <a:pt x="12217" y="4922863"/>
                  </a:lnTo>
                  <a:lnTo>
                    <a:pt x="13487" y="4926241"/>
                  </a:lnTo>
                  <a:lnTo>
                    <a:pt x="309803" y="4629924"/>
                  </a:lnTo>
                  <a:close/>
                </a:path>
                <a:path w="464184" h="5080634">
                  <a:moveTo>
                    <a:pt x="309803" y="1718398"/>
                  </a:moveTo>
                  <a:lnTo>
                    <a:pt x="306438" y="1717128"/>
                  </a:lnTo>
                  <a:lnTo>
                    <a:pt x="302806" y="1716112"/>
                  </a:lnTo>
                  <a:lnTo>
                    <a:pt x="299427" y="1715033"/>
                  </a:lnTo>
                  <a:lnTo>
                    <a:pt x="10121" y="2004339"/>
                  </a:lnTo>
                  <a:lnTo>
                    <a:pt x="12217" y="2011337"/>
                  </a:lnTo>
                  <a:lnTo>
                    <a:pt x="13487" y="2014715"/>
                  </a:lnTo>
                  <a:lnTo>
                    <a:pt x="309803" y="1718398"/>
                  </a:lnTo>
                  <a:close/>
                </a:path>
                <a:path w="464184" h="5080634">
                  <a:moveTo>
                    <a:pt x="309803" y="13309"/>
                  </a:moveTo>
                  <a:lnTo>
                    <a:pt x="306438" y="12039"/>
                  </a:lnTo>
                  <a:lnTo>
                    <a:pt x="302806" y="11010"/>
                  </a:lnTo>
                  <a:lnTo>
                    <a:pt x="299427" y="9931"/>
                  </a:lnTo>
                  <a:lnTo>
                    <a:pt x="10121" y="299250"/>
                  </a:lnTo>
                  <a:lnTo>
                    <a:pt x="12217" y="306247"/>
                  </a:lnTo>
                  <a:lnTo>
                    <a:pt x="13487" y="309626"/>
                  </a:lnTo>
                  <a:lnTo>
                    <a:pt x="309803" y="13309"/>
                  </a:lnTo>
                  <a:close/>
                </a:path>
                <a:path w="464184" h="5080634">
                  <a:moveTo>
                    <a:pt x="329222" y="4637938"/>
                  </a:moveTo>
                  <a:lnTo>
                    <a:pt x="322859" y="4635017"/>
                  </a:lnTo>
                  <a:lnTo>
                    <a:pt x="319735" y="4633747"/>
                  </a:lnTo>
                  <a:lnTo>
                    <a:pt x="17310" y="4936172"/>
                  </a:lnTo>
                  <a:lnTo>
                    <a:pt x="18580" y="4939347"/>
                  </a:lnTo>
                  <a:lnTo>
                    <a:pt x="20053" y="4942535"/>
                  </a:lnTo>
                  <a:lnTo>
                    <a:pt x="21513" y="4945646"/>
                  </a:lnTo>
                  <a:lnTo>
                    <a:pt x="329222" y="4637938"/>
                  </a:lnTo>
                  <a:close/>
                </a:path>
                <a:path w="464184" h="5080634">
                  <a:moveTo>
                    <a:pt x="329222" y="1726425"/>
                  </a:moveTo>
                  <a:lnTo>
                    <a:pt x="322859" y="1723491"/>
                  </a:lnTo>
                  <a:lnTo>
                    <a:pt x="319735" y="1722221"/>
                  </a:lnTo>
                  <a:lnTo>
                    <a:pt x="17310" y="2024646"/>
                  </a:lnTo>
                  <a:lnTo>
                    <a:pt x="18580" y="2027821"/>
                  </a:lnTo>
                  <a:lnTo>
                    <a:pt x="20053" y="2031009"/>
                  </a:lnTo>
                  <a:lnTo>
                    <a:pt x="21513" y="2034120"/>
                  </a:lnTo>
                  <a:lnTo>
                    <a:pt x="329222" y="1726425"/>
                  </a:lnTo>
                  <a:close/>
                </a:path>
                <a:path w="464184" h="5080634">
                  <a:moveTo>
                    <a:pt x="329222" y="21323"/>
                  </a:moveTo>
                  <a:lnTo>
                    <a:pt x="322859" y="18402"/>
                  </a:lnTo>
                  <a:lnTo>
                    <a:pt x="319735" y="17119"/>
                  </a:lnTo>
                  <a:lnTo>
                    <a:pt x="17310" y="319544"/>
                  </a:lnTo>
                  <a:lnTo>
                    <a:pt x="18580" y="322732"/>
                  </a:lnTo>
                  <a:lnTo>
                    <a:pt x="20053" y="325907"/>
                  </a:lnTo>
                  <a:lnTo>
                    <a:pt x="21513" y="329031"/>
                  </a:lnTo>
                  <a:lnTo>
                    <a:pt x="329222" y="21323"/>
                  </a:lnTo>
                  <a:close/>
                </a:path>
                <a:path w="464184" h="5080634">
                  <a:moveTo>
                    <a:pt x="347167" y="4647425"/>
                  </a:moveTo>
                  <a:lnTo>
                    <a:pt x="344233" y="4645711"/>
                  </a:lnTo>
                  <a:lnTo>
                    <a:pt x="341249" y="4644060"/>
                  </a:lnTo>
                  <a:lnTo>
                    <a:pt x="338315" y="4642586"/>
                  </a:lnTo>
                  <a:lnTo>
                    <a:pt x="25781" y="4955133"/>
                  </a:lnTo>
                  <a:lnTo>
                    <a:pt x="27241" y="4958054"/>
                  </a:lnTo>
                  <a:lnTo>
                    <a:pt x="30607" y="4963973"/>
                  </a:lnTo>
                  <a:lnTo>
                    <a:pt x="347167" y="4647425"/>
                  </a:lnTo>
                  <a:close/>
                </a:path>
                <a:path w="464184" h="5080634">
                  <a:moveTo>
                    <a:pt x="347167" y="1735899"/>
                  </a:moveTo>
                  <a:lnTo>
                    <a:pt x="344233" y="1734185"/>
                  </a:lnTo>
                  <a:lnTo>
                    <a:pt x="341249" y="1732534"/>
                  </a:lnTo>
                  <a:lnTo>
                    <a:pt x="338315" y="1731060"/>
                  </a:lnTo>
                  <a:lnTo>
                    <a:pt x="25781" y="2043607"/>
                  </a:lnTo>
                  <a:lnTo>
                    <a:pt x="27241" y="2046541"/>
                  </a:lnTo>
                  <a:lnTo>
                    <a:pt x="30607" y="2052459"/>
                  </a:lnTo>
                  <a:lnTo>
                    <a:pt x="347167" y="1735899"/>
                  </a:lnTo>
                  <a:close/>
                </a:path>
                <a:path w="464184" h="5080634">
                  <a:moveTo>
                    <a:pt x="347167" y="30810"/>
                  </a:moveTo>
                  <a:lnTo>
                    <a:pt x="344233" y="29095"/>
                  </a:lnTo>
                  <a:lnTo>
                    <a:pt x="341249" y="27432"/>
                  </a:lnTo>
                  <a:lnTo>
                    <a:pt x="338315" y="25971"/>
                  </a:lnTo>
                  <a:lnTo>
                    <a:pt x="25781" y="338518"/>
                  </a:lnTo>
                  <a:lnTo>
                    <a:pt x="27241" y="341439"/>
                  </a:lnTo>
                  <a:lnTo>
                    <a:pt x="30607" y="347357"/>
                  </a:lnTo>
                  <a:lnTo>
                    <a:pt x="347167" y="30810"/>
                  </a:lnTo>
                  <a:close/>
                </a:path>
                <a:path w="464184" h="5080634">
                  <a:moveTo>
                    <a:pt x="364096" y="4657991"/>
                  </a:moveTo>
                  <a:lnTo>
                    <a:pt x="358622" y="4654169"/>
                  </a:lnTo>
                  <a:lnTo>
                    <a:pt x="355879" y="4652518"/>
                  </a:lnTo>
                  <a:lnTo>
                    <a:pt x="35890" y="4972507"/>
                  </a:lnTo>
                  <a:lnTo>
                    <a:pt x="37553" y="4975237"/>
                  </a:lnTo>
                  <a:lnTo>
                    <a:pt x="41363" y="4980711"/>
                  </a:lnTo>
                  <a:lnTo>
                    <a:pt x="364096" y="4657991"/>
                  </a:lnTo>
                  <a:close/>
                </a:path>
                <a:path w="464184" h="5080634">
                  <a:moveTo>
                    <a:pt x="364096" y="1746465"/>
                  </a:moveTo>
                  <a:lnTo>
                    <a:pt x="358622" y="1742643"/>
                  </a:lnTo>
                  <a:lnTo>
                    <a:pt x="355879" y="1740992"/>
                  </a:lnTo>
                  <a:lnTo>
                    <a:pt x="35890" y="2060981"/>
                  </a:lnTo>
                  <a:lnTo>
                    <a:pt x="37553" y="2063724"/>
                  </a:lnTo>
                  <a:lnTo>
                    <a:pt x="41363" y="2069185"/>
                  </a:lnTo>
                  <a:lnTo>
                    <a:pt x="364096" y="1746465"/>
                  </a:lnTo>
                  <a:close/>
                </a:path>
                <a:path w="464184" h="5080634">
                  <a:moveTo>
                    <a:pt x="364096" y="41376"/>
                  </a:moveTo>
                  <a:lnTo>
                    <a:pt x="358622" y="37553"/>
                  </a:lnTo>
                  <a:lnTo>
                    <a:pt x="355879" y="35902"/>
                  </a:lnTo>
                  <a:lnTo>
                    <a:pt x="35890" y="355892"/>
                  </a:lnTo>
                  <a:lnTo>
                    <a:pt x="37553" y="358622"/>
                  </a:lnTo>
                  <a:lnTo>
                    <a:pt x="41363" y="364096"/>
                  </a:lnTo>
                  <a:lnTo>
                    <a:pt x="364096" y="41376"/>
                  </a:lnTo>
                  <a:close/>
                </a:path>
                <a:path w="464184" h="5080634">
                  <a:moveTo>
                    <a:pt x="379679" y="4670082"/>
                  </a:moveTo>
                  <a:lnTo>
                    <a:pt x="374599" y="4665878"/>
                  </a:lnTo>
                  <a:lnTo>
                    <a:pt x="372110" y="4663973"/>
                  </a:lnTo>
                  <a:lnTo>
                    <a:pt x="47282" y="4988738"/>
                  </a:lnTo>
                  <a:lnTo>
                    <a:pt x="49199" y="4991278"/>
                  </a:lnTo>
                  <a:lnTo>
                    <a:pt x="51295" y="4993830"/>
                  </a:lnTo>
                  <a:lnTo>
                    <a:pt x="53390" y="4996307"/>
                  </a:lnTo>
                  <a:lnTo>
                    <a:pt x="379679" y="4670082"/>
                  </a:lnTo>
                  <a:close/>
                </a:path>
                <a:path w="464184" h="5080634">
                  <a:moveTo>
                    <a:pt x="379679" y="1758556"/>
                  </a:moveTo>
                  <a:lnTo>
                    <a:pt x="374599" y="1754352"/>
                  </a:lnTo>
                  <a:lnTo>
                    <a:pt x="372110" y="1752447"/>
                  </a:lnTo>
                  <a:lnTo>
                    <a:pt x="47282" y="2077212"/>
                  </a:lnTo>
                  <a:lnTo>
                    <a:pt x="49199" y="2079752"/>
                  </a:lnTo>
                  <a:lnTo>
                    <a:pt x="51295" y="2082304"/>
                  </a:lnTo>
                  <a:lnTo>
                    <a:pt x="53390" y="2084781"/>
                  </a:lnTo>
                  <a:lnTo>
                    <a:pt x="379679" y="1758556"/>
                  </a:lnTo>
                  <a:close/>
                </a:path>
                <a:path w="464184" h="5080634">
                  <a:moveTo>
                    <a:pt x="379679" y="53467"/>
                  </a:moveTo>
                  <a:lnTo>
                    <a:pt x="374599" y="49263"/>
                  </a:lnTo>
                  <a:lnTo>
                    <a:pt x="372110" y="47358"/>
                  </a:lnTo>
                  <a:lnTo>
                    <a:pt x="47282" y="372122"/>
                  </a:lnTo>
                  <a:lnTo>
                    <a:pt x="49199" y="374662"/>
                  </a:lnTo>
                  <a:lnTo>
                    <a:pt x="51295" y="377202"/>
                  </a:lnTo>
                  <a:lnTo>
                    <a:pt x="53390" y="379691"/>
                  </a:lnTo>
                  <a:lnTo>
                    <a:pt x="379679" y="53467"/>
                  </a:lnTo>
                  <a:close/>
                </a:path>
                <a:path w="464184" h="5080634">
                  <a:moveTo>
                    <a:pt x="394068" y="4682934"/>
                  </a:moveTo>
                  <a:lnTo>
                    <a:pt x="391782" y="4680648"/>
                  </a:lnTo>
                  <a:lnTo>
                    <a:pt x="389420" y="4678489"/>
                  </a:lnTo>
                  <a:lnTo>
                    <a:pt x="387134" y="4676191"/>
                  </a:lnTo>
                  <a:lnTo>
                    <a:pt x="59766" y="5003495"/>
                  </a:lnTo>
                  <a:lnTo>
                    <a:pt x="61861" y="5005794"/>
                  </a:lnTo>
                  <a:lnTo>
                    <a:pt x="66509" y="5010442"/>
                  </a:lnTo>
                  <a:lnTo>
                    <a:pt x="394068" y="4682934"/>
                  </a:lnTo>
                  <a:close/>
                </a:path>
                <a:path w="464184" h="5080634">
                  <a:moveTo>
                    <a:pt x="394068" y="1771408"/>
                  </a:moveTo>
                  <a:lnTo>
                    <a:pt x="391782" y="1769122"/>
                  </a:lnTo>
                  <a:lnTo>
                    <a:pt x="389420" y="1766963"/>
                  </a:lnTo>
                  <a:lnTo>
                    <a:pt x="387134" y="1764665"/>
                  </a:lnTo>
                  <a:lnTo>
                    <a:pt x="59766" y="2091969"/>
                  </a:lnTo>
                  <a:lnTo>
                    <a:pt x="61861" y="2094268"/>
                  </a:lnTo>
                  <a:lnTo>
                    <a:pt x="66509" y="2098916"/>
                  </a:lnTo>
                  <a:lnTo>
                    <a:pt x="394068" y="1771408"/>
                  </a:lnTo>
                  <a:close/>
                </a:path>
                <a:path w="464184" h="5080634">
                  <a:moveTo>
                    <a:pt x="394068" y="66319"/>
                  </a:moveTo>
                  <a:lnTo>
                    <a:pt x="391782" y="64033"/>
                  </a:lnTo>
                  <a:lnTo>
                    <a:pt x="389420" y="61861"/>
                  </a:lnTo>
                  <a:lnTo>
                    <a:pt x="387134" y="59575"/>
                  </a:lnTo>
                  <a:lnTo>
                    <a:pt x="59766" y="386880"/>
                  </a:lnTo>
                  <a:lnTo>
                    <a:pt x="61861" y="389166"/>
                  </a:lnTo>
                  <a:lnTo>
                    <a:pt x="66509" y="393814"/>
                  </a:lnTo>
                  <a:lnTo>
                    <a:pt x="394068" y="66319"/>
                  </a:lnTo>
                  <a:close/>
                </a:path>
                <a:path w="464184" h="5080634">
                  <a:moveTo>
                    <a:pt x="407365" y="4697069"/>
                  </a:moveTo>
                  <a:lnTo>
                    <a:pt x="405269" y="4694517"/>
                  </a:lnTo>
                  <a:lnTo>
                    <a:pt x="403174" y="4692231"/>
                  </a:lnTo>
                  <a:lnTo>
                    <a:pt x="400812" y="4689881"/>
                  </a:lnTo>
                  <a:lnTo>
                    <a:pt x="73253" y="5017440"/>
                  </a:lnTo>
                  <a:lnTo>
                    <a:pt x="75603" y="5019726"/>
                  </a:lnTo>
                  <a:lnTo>
                    <a:pt x="78092" y="5021897"/>
                  </a:lnTo>
                  <a:lnTo>
                    <a:pt x="80441" y="5023993"/>
                  </a:lnTo>
                  <a:lnTo>
                    <a:pt x="407365" y="4697069"/>
                  </a:lnTo>
                  <a:close/>
                </a:path>
                <a:path w="464184" h="5080634">
                  <a:moveTo>
                    <a:pt x="407365" y="1785543"/>
                  </a:moveTo>
                  <a:lnTo>
                    <a:pt x="405269" y="1782991"/>
                  </a:lnTo>
                  <a:lnTo>
                    <a:pt x="403174" y="1780705"/>
                  </a:lnTo>
                  <a:lnTo>
                    <a:pt x="400812" y="1778355"/>
                  </a:lnTo>
                  <a:lnTo>
                    <a:pt x="73253" y="2105914"/>
                  </a:lnTo>
                  <a:lnTo>
                    <a:pt x="75603" y="2108200"/>
                  </a:lnTo>
                  <a:lnTo>
                    <a:pt x="78092" y="2110371"/>
                  </a:lnTo>
                  <a:lnTo>
                    <a:pt x="80441" y="2112467"/>
                  </a:lnTo>
                  <a:lnTo>
                    <a:pt x="407365" y="1785543"/>
                  </a:lnTo>
                  <a:close/>
                </a:path>
                <a:path w="464184" h="5080634">
                  <a:moveTo>
                    <a:pt x="407365" y="80454"/>
                  </a:moveTo>
                  <a:lnTo>
                    <a:pt x="405269" y="77901"/>
                  </a:lnTo>
                  <a:lnTo>
                    <a:pt x="403174" y="75615"/>
                  </a:lnTo>
                  <a:lnTo>
                    <a:pt x="400812" y="73253"/>
                  </a:lnTo>
                  <a:lnTo>
                    <a:pt x="73253" y="400824"/>
                  </a:lnTo>
                  <a:lnTo>
                    <a:pt x="75603" y="403110"/>
                  </a:lnTo>
                  <a:lnTo>
                    <a:pt x="78092" y="405269"/>
                  </a:lnTo>
                  <a:lnTo>
                    <a:pt x="80441" y="407377"/>
                  </a:lnTo>
                  <a:lnTo>
                    <a:pt x="407365" y="80454"/>
                  </a:lnTo>
                  <a:close/>
                </a:path>
                <a:path w="464184" h="5080634">
                  <a:moveTo>
                    <a:pt x="419646" y="4712538"/>
                  </a:moveTo>
                  <a:lnTo>
                    <a:pt x="417741" y="4709985"/>
                  </a:lnTo>
                  <a:lnTo>
                    <a:pt x="415836" y="4707255"/>
                  </a:lnTo>
                  <a:lnTo>
                    <a:pt x="413727" y="4704702"/>
                  </a:lnTo>
                  <a:lnTo>
                    <a:pt x="88074" y="5030101"/>
                  </a:lnTo>
                  <a:lnTo>
                    <a:pt x="90627" y="5032197"/>
                  </a:lnTo>
                  <a:lnTo>
                    <a:pt x="93357" y="5034115"/>
                  </a:lnTo>
                  <a:lnTo>
                    <a:pt x="95910" y="5036020"/>
                  </a:lnTo>
                  <a:lnTo>
                    <a:pt x="419646" y="4712538"/>
                  </a:lnTo>
                  <a:close/>
                </a:path>
                <a:path w="464184" h="5080634">
                  <a:moveTo>
                    <a:pt x="419646" y="1801012"/>
                  </a:moveTo>
                  <a:lnTo>
                    <a:pt x="417741" y="1798459"/>
                  </a:lnTo>
                  <a:lnTo>
                    <a:pt x="415836" y="1795729"/>
                  </a:lnTo>
                  <a:lnTo>
                    <a:pt x="413727" y="1793176"/>
                  </a:lnTo>
                  <a:lnTo>
                    <a:pt x="88074" y="2118576"/>
                  </a:lnTo>
                  <a:lnTo>
                    <a:pt x="90627" y="2120671"/>
                  </a:lnTo>
                  <a:lnTo>
                    <a:pt x="93357" y="2122589"/>
                  </a:lnTo>
                  <a:lnTo>
                    <a:pt x="95910" y="2124494"/>
                  </a:lnTo>
                  <a:lnTo>
                    <a:pt x="419646" y="1801012"/>
                  </a:lnTo>
                  <a:close/>
                </a:path>
                <a:path w="464184" h="5080634">
                  <a:moveTo>
                    <a:pt x="419646" y="95910"/>
                  </a:moveTo>
                  <a:lnTo>
                    <a:pt x="417741" y="93370"/>
                  </a:lnTo>
                  <a:lnTo>
                    <a:pt x="415836" y="90627"/>
                  </a:lnTo>
                  <a:lnTo>
                    <a:pt x="413727" y="88087"/>
                  </a:lnTo>
                  <a:lnTo>
                    <a:pt x="88074" y="413486"/>
                  </a:lnTo>
                  <a:lnTo>
                    <a:pt x="90627" y="415582"/>
                  </a:lnTo>
                  <a:lnTo>
                    <a:pt x="93357" y="417487"/>
                  </a:lnTo>
                  <a:lnTo>
                    <a:pt x="95910" y="419404"/>
                  </a:lnTo>
                  <a:lnTo>
                    <a:pt x="419646" y="95910"/>
                  </a:lnTo>
                  <a:close/>
                </a:path>
                <a:path w="464184" h="5080634">
                  <a:moveTo>
                    <a:pt x="430403" y="4728946"/>
                  </a:moveTo>
                  <a:lnTo>
                    <a:pt x="428752" y="4726216"/>
                  </a:lnTo>
                  <a:lnTo>
                    <a:pt x="427037" y="4723219"/>
                  </a:lnTo>
                  <a:lnTo>
                    <a:pt x="425119" y="4720488"/>
                  </a:lnTo>
                  <a:lnTo>
                    <a:pt x="103924" y="5041747"/>
                  </a:lnTo>
                  <a:lnTo>
                    <a:pt x="106667" y="5043652"/>
                  </a:lnTo>
                  <a:lnTo>
                    <a:pt x="109397" y="5045316"/>
                  </a:lnTo>
                  <a:lnTo>
                    <a:pt x="112395" y="5047031"/>
                  </a:lnTo>
                  <a:lnTo>
                    <a:pt x="430403" y="4728946"/>
                  </a:lnTo>
                  <a:close/>
                </a:path>
                <a:path w="464184" h="5080634">
                  <a:moveTo>
                    <a:pt x="430403" y="1817420"/>
                  </a:moveTo>
                  <a:lnTo>
                    <a:pt x="428752" y="1814690"/>
                  </a:lnTo>
                  <a:lnTo>
                    <a:pt x="427037" y="1811693"/>
                  </a:lnTo>
                  <a:lnTo>
                    <a:pt x="425119" y="1808962"/>
                  </a:lnTo>
                  <a:lnTo>
                    <a:pt x="103924" y="2130221"/>
                  </a:lnTo>
                  <a:lnTo>
                    <a:pt x="106667" y="2132126"/>
                  </a:lnTo>
                  <a:lnTo>
                    <a:pt x="109397" y="2133790"/>
                  </a:lnTo>
                  <a:lnTo>
                    <a:pt x="112395" y="2135505"/>
                  </a:lnTo>
                  <a:lnTo>
                    <a:pt x="430403" y="1817420"/>
                  </a:lnTo>
                  <a:close/>
                </a:path>
                <a:path w="464184" h="5080634">
                  <a:moveTo>
                    <a:pt x="430403" y="112331"/>
                  </a:moveTo>
                  <a:lnTo>
                    <a:pt x="428752" y="109601"/>
                  </a:lnTo>
                  <a:lnTo>
                    <a:pt x="427037" y="106603"/>
                  </a:lnTo>
                  <a:lnTo>
                    <a:pt x="425119" y="103873"/>
                  </a:lnTo>
                  <a:lnTo>
                    <a:pt x="103924" y="425132"/>
                  </a:lnTo>
                  <a:lnTo>
                    <a:pt x="106667" y="427037"/>
                  </a:lnTo>
                  <a:lnTo>
                    <a:pt x="109397" y="428688"/>
                  </a:lnTo>
                  <a:lnTo>
                    <a:pt x="112395" y="430415"/>
                  </a:lnTo>
                  <a:lnTo>
                    <a:pt x="430403" y="112331"/>
                  </a:lnTo>
                  <a:close/>
                </a:path>
                <a:path w="464184" h="5080634">
                  <a:moveTo>
                    <a:pt x="436892" y="4956213"/>
                  </a:moveTo>
                  <a:lnTo>
                    <a:pt x="339521" y="5053584"/>
                  </a:lnTo>
                  <a:lnTo>
                    <a:pt x="350774" y="5047246"/>
                  </a:lnTo>
                  <a:lnTo>
                    <a:pt x="361708" y="5040249"/>
                  </a:lnTo>
                  <a:lnTo>
                    <a:pt x="407555" y="4999304"/>
                  </a:lnTo>
                  <a:lnTo>
                    <a:pt x="430568" y="4967465"/>
                  </a:lnTo>
                  <a:lnTo>
                    <a:pt x="436892" y="4956213"/>
                  </a:lnTo>
                  <a:close/>
                </a:path>
                <a:path w="464184" h="5080634">
                  <a:moveTo>
                    <a:pt x="436892" y="2044687"/>
                  </a:moveTo>
                  <a:lnTo>
                    <a:pt x="339521" y="2142058"/>
                  </a:lnTo>
                  <a:lnTo>
                    <a:pt x="350774" y="2135721"/>
                  </a:lnTo>
                  <a:lnTo>
                    <a:pt x="361708" y="2128723"/>
                  </a:lnTo>
                  <a:lnTo>
                    <a:pt x="407555" y="2087778"/>
                  </a:lnTo>
                  <a:lnTo>
                    <a:pt x="430568" y="2055939"/>
                  </a:lnTo>
                  <a:lnTo>
                    <a:pt x="436892" y="2044687"/>
                  </a:lnTo>
                  <a:close/>
                </a:path>
                <a:path w="464184" h="5080634">
                  <a:moveTo>
                    <a:pt x="436892" y="339598"/>
                  </a:moveTo>
                  <a:lnTo>
                    <a:pt x="339521" y="436968"/>
                  </a:lnTo>
                  <a:lnTo>
                    <a:pt x="350774" y="430631"/>
                  </a:lnTo>
                  <a:lnTo>
                    <a:pt x="361708" y="423633"/>
                  </a:lnTo>
                  <a:lnTo>
                    <a:pt x="407555" y="382676"/>
                  </a:lnTo>
                  <a:lnTo>
                    <a:pt x="430568" y="350850"/>
                  </a:lnTo>
                  <a:lnTo>
                    <a:pt x="436892" y="339598"/>
                  </a:lnTo>
                  <a:close/>
                </a:path>
                <a:path w="464184" h="5080634">
                  <a:moveTo>
                    <a:pt x="440143" y="4746904"/>
                  </a:moveTo>
                  <a:lnTo>
                    <a:pt x="438683" y="4743907"/>
                  </a:lnTo>
                  <a:lnTo>
                    <a:pt x="437210" y="4740783"/>
                  </a:lnTo>
                  <a:lnTo>
                    <a:pt x="435495" y="4737798"/>
                  </a:lnTo>
                  <a:lnTo>
                    <a:pt x="121234" y="5052123"/>
                  </a:lnTo>
                  <a:lnTo>
                    <a:pt x="124167" y="5053774"/>
                  </a:lnTo>
                  <a:lnTo>
                    <a:pt x="127152" y="5055298"/>
                  </a:lnTo>
                  <a:lnTo>
                    <a:pt x="130340" y="5056771"/>
                  </a:lnTo>
                  <a:lnTo>
                    <a:pt x="440143" y="4746904"/>
                  </a:lnTo>
                  <a:close/>
                </a:path>
                <a:path w="464184" h="5080634">
                  <a:moveTo>
                    <a:pt x="440143" y="1835378"/>
                  </a:moveTo>
                  <a:lnTo>
                    <a:pt x="438683" y="1832381"/>
                  </a:lnTo>
                  <a:lnTo>
                    <a:pt x="437210" y="1829269"/>
                  </a:lnTo>
                  <a:lnTo>
                    <a:pt x="435495" y="1826272"/>
                  </a:lnTo>
                  <a:lnTo>
                    <a:pt x="121234" y="2140597"/>
                  </a:lnTo>
                  <a:lnTo>
                    <a:pt x="124167" y="2142248"/>
                  </a:lnTo>
                  <a:lnTo>
                    <a:pt x="127152" y="2143772"/>
                  </a:lnTo>
                  <a:lnTo>
                    <a:pt x="130340" y="2145246"/>
                  </a:lnTo>
                  <a:lnTo>
                    <a:pt x="440143" y="1835378"/>
                  </a:lnTo>
                  <a:close/>
                </a:path>
                <a:path w="464184" h="5080634">
                  <a:moveTo>
                    <a:pt x="440143" y="130276"/>
                  </a:moveTo>
                  <a:lnTo>
                    <a:pt x="438683" y="127292"/>
                  </a:lnTo>
                  <a:lnTo>
                    <a:pt x="437222" y="124167"/>
                  </a:lnTo>
                  <a:lnTo>
                    <a:pt x="435495" y="121183"/>
                  </a:lnTo>
                  <a:lnTo>
                    <a:pt x="121234" y="435508"/>
                  </a:lnTo>
                  <a:lnTo>
                    <a:pt x="124167" y="437159"/>
                  </a:lnTo>
                  <a:lnTo>
                    <a:pt x="127152" y="438683"/>
                  </a:lnTo>
                  <a:lnTo>
                    <a:pt x="130340" y="440143"/>
                  </a:lnTo>
                  <a:lnTo>
                    <a:pt x="440143" y="130276"/>
                  </a:lnTo>
                  <a:close/>
                </a:path>
                <a:path w="464184" h="5080634">
                  <a:moveTo>
                    <a:pt x="448348" y="4766183"/>
                  </a:moveTo>
                  <a:lnTo>
                    <a:pt x="447078" y="4762805"/>
                  </a:lnTo>
                  <a:lnTo>
                    <a:pt x="445808" y="4759630"/>
                  </a:lnTo>
                  <a:lnTo>
                    <a:pt x="444347" y="4756442"/>
                  </a:lnTo>
                  <a:lnTo>
                    <a:pt x="139560" y="5061153"/>
                  </a:lnTo>
                  <a:lnTo>
                    <a:pt x="142748" y="5062626"/>
                  </a:lnTo>
                  <a:lnTo>
                    <a:pt x="146126" y="5063896"/>
                  </a:lnTo>
                  <a:lnTo>
                    <a:pt x="149301" y="5065166"/>
                  </a:lnTo>
                  <a:lnTo>
                    <a:pt x="448348" y="4766183"/>
                  </a:lnTo>
                  <a:close/>
                </a:path>
                <a:path w="464184" h="5080634">
                  <a:moveTo>
                    <a:pt x="448348" y="1854657"/>
                  </a:moveTo>
                  <a:lnTo>
                    <a:pt x="447078" y="1851279"/>
                  </a:lnTo>
                  <a:lnTo>
                    <a:pt x="445808" y="1848104"/>
                  </a:lnTo>
                  <a:lnTo>
                    <a:pt x="444347" y="1844916"/>
                  </a:lnTo>
                  <a:lnTo>
                    <a:pt x="139560" y="2149640"/>
                  </a:lnTo>
                  <a:lnTo>
                    <a:pt x="142748" y="2151100"/>
                  </a:lnTo>
                  <a:lnTo>
                    <a:pt x="146126" y="2152370"/>
                  </a:lnTo>
                  <a:lnTo>
                    <a:pt x="149301" y="2153640"/>
                  </a:lnTo>
                  <a:lnTo>
                    <a:pt x="448348" y="1854657"/>
                  </a:lnTo>
                  <a:close/>
                </a:path>
                <a:path w="464184" h="5080634">
                  <a:moveTo>
                    <a:pt x="448348" y="149567"/>
                  </a:moveTo>
                  <a:lnTo>
                    <a:pt x="447078" y="146189"/>
                  </a:lnTo>
                  <a:lnTo>
                    <a:pt x="445808" y="143002"/>
                  </a:lnTo>
                  <a:lnTo>
                    <a:pt x="444347" y="139827"/>
                  </a:lnTo>
                  <a:lnTo>
                    <a:pt x="139560" y="444538"/>
                  </a:lnTo>
                  <a:lnTo>
                    <a:pt x="142748" y="445998"/>
                  </a:lnTo>
                  <a:lnTo>
                    <a:pt x="146126" y="447281"/>
                  </a:lnTo>
                  <a:lnTo>
                    <a:pt x="149301" y="448551"/>
                  </a:lnTo>
                  <a:lnTo>
                    <a:pt x="448348" y="149567"/>
                  </a:lnTo>
                  <a:close/>
                </a:path>
                <a:path w="464184" h="5080634">
                  <a:moveTo>
                    <a:pt x="455104" y="4910836"/>
                  </a:moveTo>
                  <a:lnTo>
                    <a:pt x="294220" y="5071719"/>
                  </a:lnTo>
                  <a:lnTo>
                    <a:pt x="301155" y="5069814"/>
                  </a:lnTo>
                  <a:lnTo>
                    <a:pt x="307962" y="5067528"/>
                  </a:lnTo>
                  <a:lnTo>
                    <a:pt x="448348" y="4931334"/>
                  </a:lnTo>
                  <a:lnTo>
                    <a:pt x="455104" y="4910836"/>
                  </a:lnTo>
                  <a:close/>
                </a:path>
                <a:path w="464184" h="5080634">
                  <a:moveTo>
                    <a:pt x="455104" y="4786858"/>
                  </a:moveTo>
                  <a:lnTo>
                    <a:pt x="454190" y="4783683"/>
                  </a:lnTo>
                  <a:lnTo>
                    <a:pt x="452996" y="4779924"/>
                  </a:lnTo>
                  <a:lnTo>
                    <a:pt x="451916" y="4776305"/>
                  </a:lnTo>
                  <a:lnTo>
                    <a:pt x="159677" y="5068544"/>
                  </a:lnTo>
                  <a:lnTo>
                    <a:pt x="170243" y="5071719"/>
                  </a:lnTo>
                  <a:lnTo>
                    <a:pt x="455104" y="4786858"/>
                  </a:lnTo>
                  <a:close/>
                </a:path>
                <a:path w="464184" h="5080634">
                  <a:moveTo>
                    <a:pt x="455104" y="1999310"/>
                  </a:moveTo>
                  <a:lnTo>
                    <a:pt x="294220" y="2160193"/>
                  </a:lnTo>
                  <a:lnTo>
                    <a:pt x="301155" y="2158288"/>
                  </a:lnTo>
                  <a:lnTo>
                    <a:pt x="307962" y="2156002"/>
                  </a:lnTo>
                  <a:lnTo>
                    <a:pt x="448348" y="2019808"/>
                  </a:lnTo>
                  <a:lnTo>
                    <a:pt x="455104" y="1999310"/>
                  </a:lnTo>
                  <a:close/>
                </a:path>
                <a:path w="464184" h="5080634">
                  <a:moveTo>
                    <a:pt x="455104" y="1875345"/>
                  </a:moveTo>
                  <a:lnTo>
                    <a:pt x="454190" y="1872157"/>
                  </a:lnTo>
                  <a:lnTo>
                    <a:pt x="452996" y="1868398"/>
                  </a:lnTo>
                  <a:lnTo>
                    <a:pt x="451916" y="1864779"/>
                  </a:lnTo>
                  <a:lnTo>
                    <a:pt x="159677" y="2157018"/>
                  </a:lnTo>
                  <a:lnTo>
                    <a:pt x="170243" y="2160193"/>
                  </a:lnTo>
                  <a:lnTo>
                    <a:pt x="455104" y="1875345"/>
                  </a:lnTo>
                  <a:close/>
                </a:path>
                <a:path w="464184" h="5080634">
                  <a:moveTo>
                    <a:pt x="455104" y="294220"/>
                  </a:moveTo>
                  <a:lnTo>
                    <a:pt x="294220" y="455104"/>
                  </a:lnTo>
                  <a:lnTo>
                    <a:pt x="301155" y="453199"/>
                  </a:lnTo>
                  <a:lnTo>
                    <a:pt x="307962" y="450900"/>
                  </a:lnTo>
                  <a:lnTo>
                    <a:pt x="448348" y="314706"/>
                  </a:lnTo>
                  <a:lnTo>
                    <a:pt x="455104" y="294220"/>
                  </a:lnTo>
                  <a:close/>
                </a:path>
                <a:path w="464184" h="5080634">
                  <a:moveTo>
                    <a:pt x="455104" y="170243"/>
                  </a:moveTo>
                  <a:lnTo>
                    <a:pt x="454190" y="167068"/>
                  </a:lnTo>
                  <a:lnTo>
                    <a:pt x="452996" y="163309"/>
                  </a:lnTo>
                  <a:lnTo>
                    <a:pt x="451916" y="159677"/>
                  </a:lnTo>
                  <a:lnTo>
                    <a:pt x="159677" y="451916"/>
                  </a:lnTo>
                  <a:lnTo>
                    <a:pt x="170243" y="455104"/>
                  </a:lnTo>
                  <a:lnTo>
                    <a:pt x="455104" y="170243"/>
                  </a:lnTo>
                  <a:close/>
                </a:path>
                <a:path w="464184" h="5080634">
                  <a:moveTo>
                    <a:pt x="460197" y="4809198"/>
                  </a:moveTo>
                  <a:lnTo>
                    <a:pt x="459549" y="4805388"/>
                  </a:lnTo>
                  <a:lnTo>
                    <a:pt x="458724" y="4801628"/>
                  </a:lnTo>
                  <a:lnTo>
                    <a:pt x="457835" y="4797806"/>
                  </a:lnTo>
                  <a:lnTo>
                    <a:pt x="181000" y="5074463"/>
                  </a:lnTo>
                  <a:lnTo>
                    <a:pt x="184810" y="5075288"/>
                  </a:lnTo>
                  <a:lnTo>
                    <a:pt x="188633" y="5076177"/>
                  </a:lnTo>
                  <a:lnTo>
                    <a:pt x="192392" y="5076812"/>
                  </a:lnTo>
                  <a:lnTo>
                    <a:pt x="460197" y="4809198"/>
                  </a:lnTo>
                  <a:close/>
                </a:path>
                <a:path w="464184" h="5080634">
                  <a:moveTo>
                    <a:pt x="460197" y="1897672"/>
                  </a:moveTo>
                  <a:lnTo>
                    <a:pt x="459549" y="1893862"/>
                  </a:lnTo>
                  <a:lnTo>
                    <a:pt x="458724" y="1890102"/>
                  </a:lnTo>
                  <a:lnTo>
                    <a:pt x="457835" y="1886292"/>
                  </a:lnTo>
                  <a:lnTo>
                    <a:pt x="181000" y="2162937"/>
                  </a:lnTo>
                  <a:lnTo>
                    <a:pt x="184810" y="2163762"/>
                  </a:lnTo>
                  <a:lnTo>
                    <a:pt x="188633" y="2164651"/>
                  </a:lnTo>
                  <a:lnTo>
                    <a:pt x="192392" y="2165286"/>
                  </a:lnTo>
                  <a:lnTo>
                    <a:pt x="460197" y="1897672"/>
                  </a:lnTo>
                  <a:close/>
                </a:path>
                <a:path w="464184" h="5080634">
                  <a:moveTo>
                    <a:pt x="460197" y="192582"/>
                  </a:moveTo>
                  <a:lnTo>
                    <a:pt x="459549" y="188760"/>
                  </a:lnTo>
                  <a:lnTo>
                    <a:pt x="458724" y="185013"/>
                  </a:lnTo>
                  <a:lnTo>
                    <a:pt x="457835" y="181190"/>
                  </a:lnTo>
                  <a:lnTo>
                    <a:pt x="181000" y="457835"/>
                  </a:lnTo>
                  <a:lnTo>
                    <a:pt x="184810" y="458673"/>
                  </a:lnTo>
                  <a:lnTo>
                    <a:pt x="188633" y="459562"/>
                  </a:lnTo>
                  <a:lnTo>
                    <a:pt x="192392" y="460197"/>
                  </a:lnTo>
                  <a:lnTo>
                    <a:pt x="460197" y="192582"/>
                  </a:lnTo>
                  <a:close/>
                </a:path>
                <a:path w="464184" h="5080634">
                  <a:moveTo>
                    <a:pt x="461848" y="4876343"/>
                  </a:moveTo>
                  <a:lnTo>
                    <a:pt x="259778" y="5078463"/>
                  </a:lnTo>
                  <a:lnTo>
                    <a:pt x="265252" y="5077828"/>
                  </a:lnTo>
                  <a:lnTo>
                    <a:pt x="270789" y="5077003"/>
                  </a:lnTo>
                  <a:lnTo>
                    <a:pt x="459295" y="4892637"/>
                  </a:lnTo>
                  <a:lnTo>
                    <a:pt x="461848" y="4876343"/>
                  </a:lnTo>
                  <a:close/>
                </a:path>
                <a:path w="464184" h="5080634">
                  <a:moveTo>
                    <a:pt x="461848" y="1964817"/>
                  </a:moveTo>
                  <a:lnTo>
                    <a:pt x="259778" y="2166950"/>
                  </a:lnTo>
                  <a:lnTo>
                    <a:pt x="265252" y="2166302"/>
                  </a:lnTo>
                  <a:lnTo>
                    <a:pt x="270789" y="2165477"/>
                  </a:lnTo>
                  <a:lnTo>
                    <a:pt x="459295" y="1981111"/>
                  </a:lnTo>
                  <a:lnTo>
                    <a:pt x="461848" y="1964817"/>
                  </a:lnTo>
                  <a:close/>
                </a:path>
                <a:path w="464184" h="5080634">
                  <a:moveTo>
                    <a:pt x="461848" y="259727"/>
                  </a:moveTo>
                  <a:lnTo>
                    <a:pt x="259778" y="461848"/>
                  </a:lnTo>
                  <a:lnTo>
                    <a:pt x="265252" y="461213"/>
                  </a:lnTo>
                  <a:lnTo>
                    <a:pt x="270789" y="460387"/>
                  </a:lnTo>
                  <a:lnTo>
                    <a:pt x="459295" y="276021"/>
                  </a:lnTo>
                  <a:lnTo>
                    <a:pt x="461848" y="259727"/>
                  </a:lnTo>
                  <a:close/>
                </a:path>
                <a:path w="464184" h="5080634">
                  <a:moveTo>
                    <a:pt x="463118" y="4833899"/>
                  </a:moveTo>
                  <a:lnTo>
                    <a:pt x="462927" y="4829695"/>
                  </a:lnTo>
                  <a:lnTo>
                    <a:pt x="462038" y="4821225"/>
                  </a:lnTo>
                  <a:lnTo>
                    <a:pt x="204673" y="5078463"/>
                  </a:lnTo>
                  <a:lnTo>
                    <a:pt x="208876" y="5078920"/>
                  </a:lnTo>
                  <a:lnTo>
                    <a:pt x="213131" y="5079301"/>
                  </a:lnTo>
                  <a:lnTo>
                    <a:pt x="217335" y="5079555"/>
                  </a:lnTo>
                  <a:lnTo>
                    <a:pt x="463118" y="4833899"/>
                  </a:lnTo>
                  <a:close/>
                </a:path>
                <a:path w="464184" h="5080634">
                  <a:moveTo>
                    <a:pt x="463118" y="1922373"/>
                  </a:moveTo>
                  <a:lnTo>
                    <a:pt x="462927" y="1918169"/>
                  </a:lnTo>
                  <a:lnTo>
                    <a:pt x="462038" y="1909711"/>
                  </a:lnTo>
                  <a:lnTo>
                    <a:pt x="204673" y="2166950"/>
                  </a:lnTo>
                  <a:lnTo>
                    <a:pt x="208876" y="2167394"/>
                  </a:lnTo>
                  <a:lnTo>
                    <a:pt x="213131" y="2167775"/>
                  </a:lnTo>
                  <a:lnTo>
                    <a:pt x="217335" y="2168029"/>
                  </a:lnTo>
                  <a:lnTo>
                    <a:pt x="463118" y="1922373"/>
                  </a:lnTo>
                  <a:close/>
                </a:path>
                <a:path w="464184" h="5080634">
                  <a:moveTo>
                    <a:pt x="463118" y="217271"/>
                  </a:moveTo>
                  <a:lnTo>
                    <a:pt x="462927" y="213080"/>
                  </a:lnTo>
                  <a:lnTo>
                    <a:pt x="462038" y="204609"/>
                  </a:lnTo>
                  <a:lnTo>
                    <a:pt x="204673" y="461848"/>
                  </a:lnTo>
                  <a:lnTo>
                    <a:pt x="208876" y="462292"/>
                  </a:lnTo>
                  <a:lnTo>
                    <a:pt x="213131" y="462673"/>
                  </a:lnTo>
                  <a:lnTo>
                    <a:pt x="217335" y="462927"/>
                  </a:lnTo>
                  <a:lnTo>
                    <a:pt x="463118" y="217271"/>
                  </a:lnTo>
                  <a:close/>
                </a:path>
                <a:path w="464184" h="5080634">
                  <a:moveTo>
                    <a:pt x="463562" y="4847260"/>
                  </a:moveTo>
                  <a:lnTo>
                    <a:pt x="230632" y="5080190"/>
                  </a:lnTo>
                  <a:lnTo>
                    <a:pt x="240118" y="5080190"/>
                  </a:lnTo>
                  <a:lnTo>
                    <a:pt x="244767" y="5079746"/>
                  </a:lnTo>
                  <a:lnTo>
                    <a:pt x="463118" y="4861395"/>
                  </a:lnTo>
                  <a:lnTo>
                    <a:pt x="463296" y="4857191"/>
                  </a:lnTo>
                  <a:lnTo>
                    <a:pt x="463524" y="4852543"/>
                  </a:lnTo>
                  <a:lnTo>
                    <a:pt x="463562" y="4847260"/>
                  </a:lnTo>
                  <a:close/>
                </a:path>
                <a:path w="464184" h="5080634">
                  <a:moveTo>
                    <a:pt x="463562" y="1935734"/>
                  </a:moveTo>
                  <a:lnTo>
                    <a:pt x="230632" y="2168664"/>
                  </a:lnTo>
                  <a:lnTo>
                    <a:pt x="240118" y="2168664"/>
                  </a:lnTo>
                  <a:lnTo>
                    <a:pt x="244767" y="2168220"/>
                  </a:lnTo>
                  <a:lnTo>
                    <a:pt x="463118" y="1949869"/>
                  </a:lnTo>
                  <a:lnTo>
                    <a:pt x="463296" y="1945665"/>
                  </a:lnTo>
                  <a:lnTo>
                    <a:pt x="463524" y="1941017"/>
                  </a:lnTo>
                  <a:lnTo>
                    <a:pt x="463562" y="1935734"/>
                  </a:lnTo>
                  <a:close/>
                </a:path>
                <a:path w="464184" h="5080634">
                  <a:moveTo>
                    <a:pt x="463562" y="230644"/>
                  </a:moveTo>
                  <a:lnTo>
                    <a:pt x="230632" y="463562"/>
                  </a:lnTo>
                  <a:lnTo>
                    <a:pt x="240118" y="463562"/>
                  </a:lnTo>
                  <a:lnTo>
                    <a:pt x="244767" y="463118"/>
                  </a:lnTo>
                  <a:lnTo>
                    <a:pt x="463118" y="244767"/>
                  </a:lnTo>
                  <a:lnTo>
                    <a:pt x="463296" y="240576"/>
                  </a:lnTo>
                  <a:lnTo>
                    <a:pt x="463524" y="235927"/>
                  </a:lnTo>
                  <a:lnTo>
                    <a:pt x="463562" y="230644"/>
                  </a:lnTo>
                  <a:close/>
                </a:path>
              </a:pathLst>
            </a:custGeom>
            <a:solidFill>
              <a:srgbClr val="D9D9D9"/>
            </a:solidFill>
          </p:spPr>
          <p:txBody>
            <a:bodyPr wrap="square" lIns="0" tIns="0" rIns="0" bIns="0" rtlCol="0"/>
            <a:lstStyle/>
            <a:p>
              <a:endParaRPr/>
            </a:p>
          </p:txBody>
        </p:sp>
      </p:grpSp>
      <p:sp>
        <p:nvSpPr>
          <p:cNvPr id="7" name="object 7"/>
          <p:cNvSpPr txBox="1"/>
          <p:nvPr/>
        </p:nvSpPr>
        <p:spPr>
          <a:xfrm>
            <a:off x="990600" y="3619500"/>
            <a:ext cx="9067800" cy="1498744"/>
          </a:xfrm>
          <a:prstGeom prst="rect">
            <a:avLst/>
          </a:prstGeom>
        </p:spPr>
        <p:txBody>
          <a:bodyPr vert="horz" wrap="square" lIns="0" tIns="12065" rIns="0" bIns="0" rtlCol="0">
            <a:spAutoFit/>
          </a:bodyPr>
          <a:lstStyle/>
          <a:p>
            <a:pPr marL="12700" marR="5080">
              <a:lnSpc>
                <a:spcPct val="115199"/>
              </a:lnSpc>
              <a:spcBef>
                <a:spcPts val="95"/>
              </a:spcBef>
            </a:pPr>
            <a:r>
              <a:rPr lang="en-US" sz="2800" dirty="0" smtClean="0">
                <a:solidFill>
                  <a:schemeClr val="bg1"/>
                </a:solidFill>
                <a:latin typeface="Georgia" pitchFamily="18" charset="0"/>
              </a:rPr>
              <a:t>citizens of the Republic of Belarus, the Republic of Kazakhstan, the Kyrgyz Republic, the Republic of Tajikistan living in their countries</a:t>
            </a:r>
            <a:r>
              <a:rPr sz="2550" spc="40" dirty="0" smtClean="0">
                <a:solidFill>
                  <a:schemeClr val="bg1"/>
                </a:solidFill>
                <a:latin typeface="Georgia" pitchFamily="18" charset="0"/>
                <a:cs typeface="Georgia"/>
              </a:rPr>
              <a:t>;</a:t>
            </a:r>
            <a:endParaRPr sz="2550" dirty="0">
              <a:solidFill>
                <a:schemeClr val="bg1"/>
              </a:solidFill>
              <a:latin typeface="Georgia" pitchFamily="18" charset="0"/>
              <a:cs typeface="Georgia"/>
            </a:endParaRPr>
          </a:p>
        </p:txBody>
      </p:sp>
      <p:sp>
        <p:nvSpPr>
          <p:cNvPr id="8" name="object 8"/>
          <p:cNvSpPr txBox="1"/>
          <p:nvPr/>
        </p:nvSpPr>
        <p:spPr>
          <a:xfrm>
            <a:off x="1016000" y="5311897"/>
            <a:ext cx="11023600" cy="3022622"/>
          </a:xfrm>
          <a:prstGeom prst="rect">
            <a:avLst/>
          </a:prstGeom>
        </p:spPr>
        <p:txBody>
          <a:bodyPr vert="horz" wrap="square" lIns="0" tIns="42545" rIns="0" bIns="0" rtlCol="0">
            <a:spAutoFit/>
          </a:bodyPr>
          <a:lstStyle/>
          <a:p>
            <a:pPr marL="12700" marR="5080">
              <a:lnSpc>
                <a:spcPct val="117200"/>
              </a:lnSpc>
              <a:spcBef>
                <a:spcPts val="335"/>
              </a:spcBef>
            </a:pPr>
            <a:r>
              <a:rPr lang="en-US" sz="2800" dirty="0" smtClean="0">
                <a:solidFill>
                  <a:schemeClr val="bg1"/>
                </a:solidFill>
                <a:latin typeface="Georgia" pitchFamily="18" charset="0"/>
              </a:rPr>
              <a:t>citizens of the Republic of Azerbaijan, the Republic of Armenia, the Republic of Belarus, the Republic of Kazakhstan, the Kyrgyz Republic, the Republic of Moldova, the Republic of Tajikistan, the Republic of Uzbekistan, Ukraine, Turkmenistan, Georgia, permanently living in the territory of the Russian Federation (having a residence permit)</a:t>
            </a:r>
            <a:r>
              <a:rPr lang="ru-RU" sz="2800" spc="40" dirty="0" smtClean="0">
                <a:solidFill>
                  <a:schemeClr val="bg1"/>
                </a:solidFill>
                <a:latin typeface="Georgia" pitchFamily="18" charset="0"/>
                <a:cs typeface="Georgia"/>
              </a:rPr>
              <a:t>;</a:t>
            </a:r>
            <a:r>
              <a:rPr lang="en-US" sz="2800" spc="70" dirty="0" smtClean="0">
                <a:solidFill>
                  <a:schemeClr val="bg1"/>
                </a:solidFill>
                <a:latin typeface="Georgia" pitchFamily="18" charset="0"/>
                <a:cs typeface="Georgia"/>
              </a:rPr>
              <a:t/>
            </a:r>
            <a:br>
              <a:rPr lang="en-US" sz="2800" spc="70" dirty="0" smtClean="0">
                <a:solidFill>
                  <a:schemeClr val="bg1"/>
                </a:solidFill>
                <a:latin typeface="Georgia" pitchFamily="18" charset="0"/>
                <a:cs typeface="Georgia"/>
              </a:rPr>
            </a:br>
            <a:endParaRPr sz="2550" dirty="0">
              <a:solidFill>
                <a:schemeClr val="bg1"/>
              </a:solidFill>
              <a:latin typeface="Georgia" pitchFamily="18" charset="0"/>
              <a:cs typeface="Georgia"/>
            </a:endParaRPr>
          </a:p>
        </p:txBody>
      </p:sp>
      <p:sp>
        <p:nvSpPr>
          <p:cNvPr id="9" name="object 9"/>
          <p:cNvSpPr txBox="1">
            <a:spLocks noGrp="1"/>
          </p:cNvSpPr>
          <p:nvPr>
            <p:ph type="title"/>
          </p:nvPr>
        </p:nvSpPr>
        <p:spPr>
          <a:xfrm>
            <a:off x="914401" y="876300"/>
            <a:ext cx="11277600" cy="2557560"/>
          </a:xfrm>
          <a:prstGeom prst="rect">
            <a:avLst/>
          </a:prstGeom>
        </p:spPr>
        <p:txBody>
          <a:bodyPr vert="horz" wrap="square" lIns="0" tIns="12700" rIns="0" bIns="0" rtlCol="0">
            <a:spAutoFit/>
          </a:bodyPr>
          <a:lstStyle/>
          <a:p>
            <a:pPr marL="12700" marR="5080">
              <a:lnSpc>
                <a:spcPct val="105600"/>
              </a:lnSpc>
              <a:spcBef>
                <a:spcPts val="100"/>
              </a:spcBef>
            </a:pPr>
            <a:r>
              <a:rPr lang="en-US" sz="3200" dirty="0" smtClean="0">
                <a:solidFill>
                  <a:schemeClr val="bg1"/>
                </a:solidFill>
              </a:rPr>
              <a:t>Not only citizens of the Russian Federation, but also foreigners,</a:t>
            </a:r>
            <a:r>
              <a:rPr lang="en-US" sz="3200" b="0" dirty="0" smtClean="0"/>
              <a:t> </a:t>
            </a:r>
            <a:r>
              <a:rPr lang="en-US" sz="3200" dirty="0" smtClean="0">
                <a:solidFill>
                  <a:schemeClr val="bg1"/>
                </a:solidFill>
              </a:rPr>
              <a:t>stateless persons have the right to study at state-funded places of Russian universities.</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2800" dirty="0" smtClean="0">
                <a:solidFill>
                  <a:schemeClr val="bg1"/>
                </a:solidFill>
                <a:latin typeface="Georgia" pitchFamily="18" charset="0"/>
              </a:rPr>
              <a:t>Representatives of the following states are:</a:t>
            </a:r>
            <a:endParaRPr sz="2900" dirty="0">
              <a:solidFill>
                <a:schemeClr val="bg1"/>
              </a:solidFill>
            </a:endParaRPr>
          </a:p>
        </p:txBody>
      </p:sp>
      <p:sp>
        <p:nvSpPr>
          <p:cNvPr id="11" name="object 11"/>
          <p:cNvSpPr txBox="1"/>
          <p:nvPr/>
        </p:nvSpPr>
        <p:spPr>
          <a:xfrm>
            <a:off x="13255291" y="3955367"/>
            <a:ext cx="3369310" cy="2318583"/>
          </a:xfrm>
          <a:prstGeom prst="rect">
            <a:avLst/>
          </a:prstGeom>
        </p:spPr>
        <p:txBody>
          <a:bodyPr vert="horz" wrap="square" lIns="0" tIns="48260" rIns="0" bIns="0" rtlCol="0">
            <a:spAutoFit/>
          </a:bodyPr>
          <a:lstStyle/>
          <a:p>
            <a:pPr marL="12700" marR="5080" algn="just">
              <a:lnSpc>
                <a:spcPts val="5930"/>
              </a:lnSpc>
              <a:spcBef>
                <a:spcPts val="380"/>
              </a:spcBef>
            </a:pPr>
            <a:r>
              <a:rPr lang="en-US" sz="5100" spc="95" dirty="0" smtClean="0">
                <a:solidFill>
                  <a:srgbClr val="3F4041"/>
                </a:solidFill>
                <a:latin typeface="Georgia"/>
                <a:cs typeface="Georgia"/>
              </a:rPr>
              <a:t>Who can apply for free tuition</a:t>
            </a:r>
            <a:endParaRPr sz="5100" dirty="0">
              <a:latin typeface="Georgia"/>
              <a:cs typeface="Georgia"/>
            </a:endParaRPr>
          </a:p>
        </p:txBody>
      </p:sp>
      <p:sp>
        <p:nvSpPr>
          <p:cNvPr id="12" name="TextBox 11"/>
          <p:cNvSpPr txBox="1"/>
          <p:nvPr/>
        </p:nvSpPr>
        <p:spPr>
          <a:xfrm>
            <a:off x="990600" y="8343900"/>
            <a:ext cx="7543800" cy="523220"/>
          </a:xfrm>
          <a:prstGeom prst="rect">
            <a:avLst/>
          </a:prstGeom>
          <a:noFill/>
        </p:spPr>
        <p:txBody>
          <a:bodyPr wrap="square" rtlCol="0">
            <a:spAutoFit/>
          </a:bodyPr>
          <a:lstStyle/>
          <a:p>
            <a:r>
              <a:rPr lang="en-US" sz="2800" dirty="0" smtClean="0">
                <a:solidFill>
                  <a:schemeClr val="bg1"/>
                </a:solidFill>
                <a:latin typeface="Georgia" pitchFamily="18" charset="0"/>
              </a:rPr>
              <a:t>compatriots living abroad</a:t>
            </a:r>
            <a:r>
              <a:rPr lang="en-US" sz="2800" spc="45" dirty="0" smtClean="0">
                <a:solidFill>
                  <a:schemeClr val="bg1"/>
                </a:solidFill>
                <a:latin typeface="Georgia" pitchFamily="18" charset="0"/>
                <a:cs typeface="Georgia"/>
              </a:rPr>
              <a:t>.</a:t>
            </a:r>
            <a:endParaRPr lang="ru-RU" sz="2800" dirty="0">
              <a:latin typeface="Georgi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216140"/>
            <a:ext cx="18288000" cy="8071484"/>
          </a:xfrm>
          <a:custGeom>
            <a:avLst/>
            <a:gdLst/>
            <a:ahLst/>
            <a:cxnLst/>
            <a:rect l="l" t="t" r="r" b="b"/>
            <a:pathLst>
              <a:path w="18288000" h="8071484">
                <a:moveTo>
                  <a:pt x="0" y="8070859"/>
                </a:moveTo>
                <a:lnTo>
                  <a:pt x="18287998" y="8070859"/>
                </a:lnTo>
                <a:lnTo>
                  <a:pt x="18287998" y="0"/>
                </a:lnTo>
                <a:lnTo>
                  <a:pt x="0" y="0"/>
                </a:lnTo>
                <a:lnTo>
                  <a:pt x="0" y="8070859"/>
                </a:lnTo>
                <a:close/>
              </a:path>
            </a:pathLst>
          </a:custGeom>
          <a:solidFill>
            <a:srgbClr val="ECECEC"/>
          </a:solidFill>
        </p:spPr>
        <p:txBody>
          <a:bodyPr wrap="square" lIns="0" tIns="0" rIns="0" bIns="0" rtlCol="0"/>
          <a:lstStyle/>
          <a:p>
            <a:endParaRPr/>
          </a:p>
        </p:txBody>
      </p:sp>
      <p:grpSp>
        <p:nvGrpSpPr>
          <p:cNvPr id="3" name="object 3"/>
          <p:cNvGrpSpPr/>
          <p:nvPr/>
        </p:nvGrpSpPr>
        <p:grpSpPr>
          <a:xfrm>
            <a:off x="220" y="0"/>
            <a:ext cx="18288000" cy="10283190"/>
            <a:chOff x="220" y="0"/>
            <a:chExt cx="18288000" cy="10283190"/>
          </a:xfrm>
        </p:grpSpPr>
        <p:sp>
          <p:nvSpPr>
            <p:cNvPr id="4" name="object 4"/>
            <p:cNvSpPr/>
            <p:nvPr/>
          </p:nvSpPr>
          <p:spPr>
            <a:xfrm>
              <a:off x="220" y="0"/>
              <a:ext cx="18288000" cy="2216150"/>
            </a:xfrm>
            <a:custGeom>
              <a:avLst/>
              <a:gdLst/>
              <a:ahLst/>
              <a:cxnLst/>
              <a:rect l="l" t="t" r="r" b="b"/>
              <a:pathLst>
                <a:path w="18288000" h="2216150">
                  <a:moveTo>
                    <a:pt x="18287559" y="2216140"/>
                  </a:moveTo>
                  <a:lnTo>
                    <a:pt x="0" y="2216140"/>
                  </a:lnTo>
                  <a:lnTo>
                    <a:pt x="0" y="0"/>
                  </a:lnTo>
                  <a:lnTo>
                    <a:pt x="18287559" y="0"/>
                  </a:lnTo>
                  <a:lnTo>
                    <a:pt x="18287559" y="2216140"/>
                  </a:lnTo>
                  <a:close/>
                </a:path>
              </a:pathLst>
            </a:custGeom>
            <a:solidFill>
              <a:srgbClr val="005CA2"/>
            </a:solidFill>
          </p:spPr>
          <p:txBody>
            <a:bodyPr wrap="square" lIns="0" tIns="0" rIns="0" bIns="0" rtlCol="0"/>
            <a:lstStyle/>
            <a:p>
              <a:endParaRPr/>
            </a:p>
          </p:txBody>
        </p:sp>
        <p:pic>
          <p:nvPicPr>
            <p:cNvPr id="5" name="object 5"/>
            <p:cNvPicPr/>
            <p:nvPr/>
          </p:nvPicPr>
          <p:blipFill>
            <a:blip r:embed="rId2" cstate="print"/>
            <a:stretch>
              <a:fillRect/>
            </a:stretch>
          </p:blipFill>
          <p:spPr>
            <a:xfrm>
              <a:off x="11167212" y="2215199"/>
              <a:ext cx="7120787" cy="8067674"/>
            </a:xfrm>
            <a:prstGeom prst="rect">
              <a:avLst/>
            </a:prstGeom>
          </p:spPr>
        </p:pic>
        <p:sp>
          <p:nvSpPr>
            <p:cNvPr id="6" name="object 6"/>
            <p:cNvSpPr/>
            <p:nvPr/>
          </p:nvSpPr>
          <p:spPr>
            <a:xfrm>
              <a:off x="1074610" y="5587948"/>
              <a:ext cx="8862060" cy="4180204"/>
            </a:xfrm>
            <a:custGeom>
              <a:avLst/>
              <a:gdLst/>
              <a:ahLst/>
              <a:cxnLst/>
              <a:rect l="l" t="t" r="r" b="b"/>
              <a:pathLst>
                <a:path w="8862060" h="4180204">
                  <a:moveTo>
                    <a:pt x="8861361" y="4173753"/>
                  </a:moveTo>
                  <a:lnTo>
                    <a:pt x="304" y="4173753"/>
                  </a:lnTo>
                  <a:lnTo>
                    <a:pt x="304" y="4180103"/>
                  </a:lnTo>
                  <a:lnTo>
                    <a:pt x="8861361" y="4180103"/>
                  </a:lnTo>
                  <a:lnTo>
                    <a:pt x="8861361" y="4173753"/>
                  </a:lnTo>
                  <a:close/>
                </a:path>
                <a:path w="8862060" h="4180204">
                  <a:moveTo>
                    <a:pt x="8861666" y="0"/>
                  </a:moveTo>
                  <a:lnTo>
                    <a:pt x="0" y="0"/>
                  </a:lnTo>
                  <a:lnTo>
                    <a:pt x="0" y="6350"/>
                  </a:lnTo>
                  <a:lnTo>
                    <a:pt x="8861666" y="6350"/>
                  </a:lnTo>
                  <a:lnTo>
                    <a:pt x="8861666" y="0"/>
                  </a:lnTo>
                  <a:close/>
                </a:path>
              </a:pathLst>
            </a:custGeom>
            <a:solidFill>
              <a:srgbClr val="3F4041"/>
            </a:solidFill>
          </p:spPr>
          <p:txBody>
            <a:bodyPr wrap="square" lIns="0" tIns="0" rIns="0" bIns="0" rtlCol="0"/>
            <a:lstStyle/>
            <a:p>
              <a:endParaRPr/>
            </a:p>
          </p:txBody>
        </p:sp>
        <p:pic>
          <p:nvPicPr>
            <p:cNvPr id="7" name="object 7"/>
            <p:cNvPicPr/>
            <p:nvPr/>
          </p:nvPicPr>
          <p:blipFill>
            <a:blip r:embed="rId3" cstate="print"/>
            <a:stretch>
              <a:fillRect/>
            </a:stretch>
          </p:blipFill>
          <p:spPr>
            <a:xfrm>
              <a:off x="1028699" y="266390"/>
              <a:ext cx="1847849" cy="1781174"/>
            </a:xfrm>
            <a:prstGeom prst="rect">
              <a:avLst/>
            </a:prstGeom>
          </p:spPr>
        </p:pic>
      </p:grpSp>
      <p:sp>
        <p:nvSpPr>
          <p:cNvPr id="8" name="object 8"/>
          <p:cNvSpPr txBox="1"/>
          <p:nvPr/>
        </p:nvSpPr>
        <p:spPr>
          <a:xfrm>
            <a:off x="1016000" y="5764133"/>
            <a:ext cx="9347200" cy="3450047"/>
          </a:xfrm>
          <a:prstGeom prst="rect">
            <a:avLst/>
          </a:prstGeom>
        </p:spPr>
        <p:txBody>
          <a:bodyPr vert="horz" wrap="square" lIns="0" tIns="12700" rIns="0" bIns="0" rtlCol="0">
            <a:spAutoFit/>
          </a:bodyPr>
          <a:lstStyle/>
          <a:p>
            <a:pPr marL="12700" marR="5080">
              <a:lnSpc>
                <a:spcPct val="115199"/>
              </a:lnSpc>
              <a:spcBef>
                <a:spcPts val="100"/>
              </a:spcBef>
            </a:pPr>
            <a:r>
              <a:rPr lang="en-US" sz="2800" dirty="0" smtClean="0">
                <a:solidFill>
                  <a:schemeClr val="tx1">
                    <a:lumMod val="65000"/>
                    <a:lumOff val="35000"/>
                  </a:schemeClr>
                </a:solidFill>
                <a:latin typeface="Georgia" pitchFamily="18" charset="0"/>
              </a:rPr>
              <a:t>Foreigners have the opportunity to study free of charge within the quota established by the Government of the Russian Federation for the education of foreigners and stateless persons in the Russian Federation</a:t>
            </a:r>
            <a:r>
              <a:rPr lang="ru-RU" sz="2800" dirty="0" smtClean="0">
                <a:solidFill>
                  <a:schemeClr val="tx1">
                    <a:lumMod val="65000"/>
                    <a:lumOff val="35000"/>
                  </a:schemeClr>
                </a:solidFill>
                <a:latin typeface="Georgia" pitchFamily="18" charset="0"/>
              </a:rPr>
              <a:t>. </a:t>
            </a:r>
            <a:r>
              <a:rPr lang="en-US" sz="2800" dirty="0" smtClean="0">
                <a:hlinkClick r:id="rId4"/>
              </a:rPr>
              <a:t/>
            </a:r>
            <a:br>
              <a:rPr lang="en-US" sz="2800" dirty="0" smtClean="0">
                <a:hlinkClick r:id="rId4"/>
              </a:rPr>
            </a:br>
            <a:r>
              <a:rPr lang="en-US" sz="2800" dirty="0" smtClean="0"/>
              <a:t> </a:t>
            </a:r>
          </a:p>
          <a:p>
            <a:pPr marL="12700" marR="5080">
              <a:lnSpc>
                <a:spcPct val="115199"/>
              </a:lnSpc>
              <a:spcBef>
                <a:spcPts val="100"/>
              </a:spcBef>
            </a:pPr>
            <a:r>
              <a:rPr lang="en-US" sz="2800" dirty="0" smtClean="0">
                <a:solidFill>
                  <a:schemeClr val="tx1">
                    <a:lumMod val="65000"/>
                    <a:lumOff val="35000"/>
                  </a:schemeClr>
                </a:solidFill>
                <a:latin typeface="Georgia" pitchFamily="18" charset="0"/>
              </a:rPr>
              <a:t>All information on the website</a:t>
            </a:r>
            <a:r>
              <a:rPr sz="2550" spc="15" dirty="0" smtClean="0">
                <a:solidFill>
                  <a:schemeClr val="tx1">
                    <a:lumMod val="65000"/>
                    <a:lumOff val="35000"/>
                  </a:schemeClr>
                </a:solidFill>
                <a:latin typeface="Georgia" pitchFamily="18" charset="0"/>
                <a:cs typeface="Cambria"/>
              </a:rPr>
              <a:t>:</a:t>
            </a:r>
            <a:r>
              <a:rPr sz="2550" b="1" spc="15" dirty="0" smtClean="0">
                <a:solidFill>
                  <a:schemeClr val="tx1">
                    <a:lumMod val="65000"/>
                    <a:lumOff val="35000"/>
                  </a:schemeClr>
                </a:solidFill>
                <a:latin typeface="Georgia" pitchFamily="18" charset="0"/>
                <a:cs typeface="Cambria"/>
              </a:rPr>
              <a:t> </a:t>
            </a:r>
            <a:r>
              <a:rPr sz="2550" b="1" spc="20" dirty="0" smtClean="0">
                <a:solidFill>
                  <a:schemeClr val="tx1">
                    <a:lumMod val="65000"/>
                    <a:lumOff val="35000"/>
                  </a:schemeClr>
                </a:solidFill>
                <a:latin typeface="Georgia" pitchFamily="18" charset="0"/>
                <a:cs typeface="Cambria"/>
              </a:rPr>
              <a:t> </a:t>
            </a:r>
            <a:r>
              <a:rPr sz="2550" b="1" spc="110" dirty="0">
                <a:solidFill>
                  <a:schemeClr val="tx1">
                    <a:lumMod val="65000"/>
                    <a:lumOff val="35000"/>
                  </a:schemeClr>
                </a:solidFill>
                <a:latin typeface="Cambria"/>
                <a:cs typeface="Cambria"/>
              </a:rPr>
              <a:t>https://future-in-russia.com/</a:t>
            </a:r>
            <a:endParaRPr sz="2550" b="1" dirty="0">
              <a:solidFill>
                <a:schemeClr val="tx1">
                  <a:lumMod val="65000"/>
                  <a:lumOff val="35000"/>
                </a:schemeClr>
              </a:solidFill>
              <a:latin typeface="Cambria"/>
              <a:cs typeface="Cambria"/>
            </a:endParaRPr>
          </a:p>
        </p:txBody>
      </p:sp>
      <p:sp>
        <p:nvSpPr>
          <p:cNvPr id="9" name="object 9"/>
          <p:cNvSpPr txBox="1">
            <a:spLocks noGrp="1"/>
          </p:cNvSpPr>
          <p:nvPr>
            <p:ph type="title"/>
          </p:nvPr>
        </p:nvSpPr>
        <p:spPr>
          <a:xfrm>
            <a:off x="1016000" y="2691254"/>
            <a:ext cx="9609455" cy="1901161"/>
          </a:xfrm>
          <a:prstGeom prst="rect">
            <a:avLst/>
          </a:prstGeom>
        </p:spPr>
        <p:txBody>
          <a:bodyPr vert="horz" wrap="square" lIns="0" tIns="53975" rIns="0" bIns="0" rtlCol="0">
            <a:spAutoFit/>
          </a:bodyPr>
          <a:lstStyle/>
          <a:p>
            <a:pPr marL="12700">
              <a:lnSpc>
                <a:spcPct val="100000"/>
              </a:lnSpc>
              <a:spcBef>
                <a:spcPts val="425"/>
              </a:spcBef>
            </a:pPr>
            <a:r>
              <a:rPr lang="en-US" sz="4000" dirty="0" smtClean="0"/>
              <a:t>Studying at RGGU within the quota for education of foreigners and stateless persons in the Russian Federation</a:t>
            </a:r>
            <a:endParaRPr sz="3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70032" y="1028717"/>
            <a:ext cx="10845800" cy="12700"/>
          </a:xfrm>
          <a:custGeom>
            <a:avLst/>
            <a:gdLst/>
            <a:ahLst/>
            <a:cxnLst/>
            <a:rect l="l" t="t" r="r" b="b"/>
            <a:pathLst>
              <a:path w="10845800" h="12700">
                <a:moveTo>
                  <a:pt x="10845800" y="12699"/>
                </a:moveTo>
                <a:lnTo>
                  <a:pt x="0" y="12699"/>
                </a:lnTo>
                <a:lnTo>
                  <a:pt x="0" y="0"/>
                </a:lnTo>
                <a:lnTo>
                  <a:pt x="10845800" y="0"/>
                </a:lnTo>
                <a:lnTo>
                  <a:pt x="10845800" y="12699"/>
                </a:lnTo>
                <a:close/>
              </a:path>
            </a:pathLst>
          </a:custGeom>
          <a:solidFill>
            <a:srgbClr val="3F4041"/>
          </a:solidFill>
        </p:spPr>
        <p:txBody>
          <a:bodyPr wrap="square" lIns="0" tIns="0" rIns="0" bIns="0" rtlCol="0"/>
          <a:lstStyle/>
          <a:p>
            <a:endParaRPr/>
          </a:p>
        </p:txBody>
      </p:sp>
      <p:sp>
        <p:nvSpPr>
          <p:cNvPr id="3" name="object 3"/>
          <p:cNvSpPr/>
          <p:nvPr/>
        </p:nvSpPr>
        <p:spPr>
          <a:xfrm>
            <a:off x="6026198" y="9093951"/>
            <a:ext cx="10734040" cy="6350"/>
          </a:xfrm>
          <a:custGeom>
            <a:avLst/>
            <a:gdLst/>
            <a:ahLst/>
            <a:cxnLst/>
            <a:rect l="l" t="t" r="r" b="b"/>
            <a:pathLst>
              <a:path w="10734040" h="6350">
                <a:moveTo>
                  <a:pt x="10733465" y="6350"/>
                </a:moveTo>
                <a:lnTo>
                  <a:pt x="0" y="6350"/>
                </a:lnTo>
                <a:lnTo>
                  <a:pt x="0" y="0"/>
                </a:lnTo>
                <a:lnTo>
                  <a:pt x="10733465" y="0"/>
                </a:lnTo>
                <a:lnTo>
                  <a:pt x="10733465" y="6350"/>
                </a:lnTo>
                <a:close/>
              </a:path>
            </a:pathLst>
          </a:custGeom>
          <a:solidFill>
            <a:srgbClr val="3F4041"/>
          </a:solidFill>
        </p:spPr>
        <p:txBody>
          <a:bodyPr wrap="square" lIns="0" tIns="0" rIns="0" bIns="0" rtlCol="0"/>
          <a:lstStyle/>
          <a:p>
            <a:endParaRPr/>
          </a:p>
        </p:txBody>
      </p:sp>
      <p:pic>
        <p:nvPicPr>
          <p:cNvPr id="4" name="object 4"/>
          <p:cNvPicPr/>
          <p:nvPr/>
        </p:nvPicPr>
        <p:blipFill>
          <a:blip r:embed="rId2" cstate="print"/>
          <a:stretch>
            <a:fillRect/>
          </a:stretch>
        </p:blipFill>
        <p:spPr>
          <a:xfrm>
            <a:off x="0" y="18"/>
            <a:ext cx="5191124" cy="10286981"/>
          </a:xfrm>
          <a:prstGeom prst="rect">
            <a:avLst/>
          </a:prstGeom>
        </p:spPr>
      </p:pic>
      <p:sp>
        <p:nvSpPr>
          <p:cNvPr id="5" name="object 5"/>
          <p:cNvSpPr txBox="1"/>
          <p:nvPr/>
        </p:nvSpPr>
        <p:spPr>
          <a:xfrm>
            <a:off x="5957331" y="3631869"/>
            <a:ext cx="10187940" cy="4010713"/>
          </a:xfrm>
          <a:prstGeom prst="rect">
            <a:avLst/>
          </a:prstGeom>
        </p:spPr>
        <p:txBody>
          <a:bodyPr vert="horz" wrap="square" lIns="0" tIns="12700" rIns="0" bIns="0" rtlCol="0">
            <a:spAutoFit/>
          </a:bodyPr>
          <a:lstStyle/>
          <a:p>
            <a:pPr marL="12700" marR="5080">
              <a:lnSpc>
                <a:spcPct val="113300"/>
              </a:lnSpc>
              <a:spcBef>
                <a:spcPts val="100"/>
              </a:spcBef>
            </a:pPr>
            <a:r>
              <a:rPr lang="en-US" sz="3200" dirty="0" smtClean="0">
                <a:latin typeface="Georgia" pitchFamily="18" charset="0"/>
              </a:rPr>
              <a:t>All foreigners and stateless persons have the opportunity to study at the RGGU on a paid basis with a positive result of the entrance examination.</a:t>
            </a:r>
            <a:endParaRPr sz="4100" dirty="0">
              <a:latin typeface="Georgia" pitchFamily="18" charset="0"/>
              <a:cs typeface="Georgia"/>
            </a:endParaRPr>
          </a:p>
          <a:p>
            <a:pPr>
              <a:lnSpc>
                <a:spcPct val="100000"/>
              </a:lnSpc>
            </a:pPr>
            <a:endParaRPr lang="de-DE" sz="3950" dirty="0" smtClean="0">
              <a:latin typeface="Georgia"/>
              <a:cs typeface="Georgia"/>
            </a:endParaRPr>
          </a:p>
          <a:p>
            <a:pPr>
              <a:lnSpc>
                <a:spcPct val="100000"/>
              </a:lnSpc>
            </a:pPr>
            <a:endParaRPr sz="3950" dirty="0">
              <a:latin typeface="Georgia"/>
              <a:cs typeface="Georgia"/>
            </a:endParaRPr>
          </a:p>
          <a:p>
            <a:pPr marL="12700" marR="671195">
              <a:lnSpc>
                <a:spcPct val="113300"/>
              </a:lnSpc>
            </a:pPr>
            <a:r>
              <a:rPr lang="en-US" sz="3200" dirty="0" smtClean="0">
                <a:latin typeface="Georgia" pitchFamily="18" charset="0"/>
              </a:rPr>
              <a:t>The cost of studying for foreigners is equal to the cost of studying Russian citizens at R</a:t>
            </a:r>
            <a:r>
              <a:rPr lang="de-DE" sz="3200" dirty="0" smtClean="0">
                <a:latin typeface="Georgia" pitchFamily="18" charset="0"/>
              </a:rPr>
              <a:t>GGU</a:t>
            </a:r>
            <a:r>
              <a:rPr lang="en-US" sz="3200" dirty="0" smtClean="0">
                <a:latin typeface="Georgia" pitchFamily="18" charset="0"/>
              </a:rPr>
              <a:t>.</a:t>
            </a:r>
            <a:endParaRPr sz="3200" dirty="0">
              <a:latin typeface="Georgia" pitchFamily="18" charset="0"/>
              <a:cs typeface="Georgia"/>
            </a:endParaRPr>
          </a:p>
        </p:txBody>
      </p:sp>
      <p:sp>
        <p:nvSpPr>
          <p:cNvPr id="6" name="object 6"/>
          <p:cNvSpPr txBox="1">
            <a:spLocks noGrp="1"/>
          </p:cNvSpPr>
          <p:nvPr>
            <p:ph type="title"/>
          </p:nvPr>
        </p:nvSpPr>
        <p:spPr>
          <a:xfrm>
            <a:off x="6019800" y="1409700"/>
            <a:ext cx="10620375" cy="3094565"/>
          </a:xfrm>
          <a:prstGeom prst="rect">
            <a:avLst/>
          </a:prstGeom>
        </p:spPr>
        <p:txBody>
          <a:bodyPr vert="horz" wrap="square" lIns="0" tIns="11430" rIns="0" bIns="0" rtlCol="0">
            <a:spAutoFit/>
          </a:bodyPr>
          <a:lstStyle/>
          <a:p>
            <a:pPr marL="12700" marR="5080">
              <a:lnSpc>
                <a:spcPct val="106400"/>
              </a:lnSpc>
              <a:spcBef>
                <a:spcPts val="90"/>
              </a:spcBef>
            </a:pPr>
            <a:r>
              <a:rPr lang="en-US" sz="4700" spc="180" dirty="0" smtClean="0">
                <a:solidFill>
                  <a:srgbClr val="005CA2"/>
                </a:solidFill>
              </a:rPr>
              <a:t>Contract training for the provision of fee-paying educational services</a:t>
            </a:r>
            <a:br>
              <a:rPr lang="en-US" sz="4700" spc="180" dirty="0" smtClean="0">
                <a:solidFill>
                  <a:srgbClr val="005CA2"/>
                </a:solidFill>
              </a:rPr>
            </a:br>
            <a:r>
              <a:rPr lang="en-US" sz="4700" spc="180" dirty="0" smtClean="0">
                <a:solidFill>
                  <a:srgbClr val="005CA2"/>
                </a:solidFill>
              </a:rPr>
              <a:t/>
            </a:r>
            <a:br>
              <a:rPr lang="en-US" sz="4700" spc="180" dirty="0" smtClean="0">
                <a:solidFill>
                  <a:srgbClr val="005CA2"/>
                </a:solidFill>
              </a:rPr>
            </a:br>
            <a:endParaRPr sz="4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TotalTime>
  <Words>932</Words>
  <Application>Microsoft Office PowerPoint</Application>
  <PresentationFormat>Произвольный</PresentationFormat>
  <Paragraphs>110</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Cambria</vt:lpstr>
      <vt:lpstr>Georgia</vt:lpstr>
      <vt:lpstr>Roboto Cn</vt:lpstr>
      <vt:lpstr>Office Theme</vt:lpstr>
      <vt:lpstr>Презентация PowerPoint</vt:lpstr>
      <vt:lpstr>Презентация PowerPoint</vt:lpstr>
      <vt:lpstr>Презентация PowerPoint</vt:lpstr>
      <vt:lpstr>How to submit documents</vt:lpstr>
      <vt:lpstr>What documents are needed for admission</vt:lpstr>
      <vt:lpstr>It is important</vt:lpstr>
      <vt:lpstr>Not only citizens of the Russian Federation, but also foreigners, stateless persons have the right to study at state-funded places of Russian universities.  Representatives of the following states are:</vt:lpstr>
      <vt:lpstr>Studying at RGGU within the quota for education of foreigners and stateless persons in the Russian Federation</vt:lpstr>
      <vt:lpstr>Contract training for the provision of fee-paying educational services  </vt:lpstr>
      <vt:lpstr>Entrance  exams to RGGU</vt:lpstr>
      <vt:lpstr>Entrance  exams to RGGU</vt:lpstr>
      <vt:lpstr>         Health insurance</vt:lpstr>
      <vt:lpstr>Dormitory: Website of the RGGU dormitory : https://www.rsuh.ru/hostel/</vt:lpstr>
      <vt:lpstr>Contacts</vt:lpstr>
      <vt:lpstr>Contacts </vt:lpstr>
      <vt:lpstr>Useful links</vt:lpstr>
      <vt:lpstr>Admissions Committee for international students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для иностранных граждан, поступающих на программы магистратуры РГГУ.pdf</dc:title>
  <dc:creator>Kate Salnikova</dc:creator>
  <cp:keywords>DAEwkDw_Uc8,BADb75FTvyw</cp:keywords>
  <cp:lastModifiedBy>Марина Мкртчян</cp:lastModifiedBy>
  <cp:revision>101</cp:revision>
  <dcterms:created xsi:type="dcterms:W3CDTF">2021-11-29T08:08:05Z</dcterms:created>
  <dcterms:modified xsi:type="dcterms:W3CDTF">2023-03-21T08:33:52Z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2021-11-23T00:00:00Z</vt:filetime>
  </property>
  <property fmtid="{D5CDD505-2E9C-101B-9397-08002B2CF9AE}" pid="3" name="Creator">
    <vt:lpwstr>Canva</vt:lpwstr>
  </property>
  <property fmtid="{D5CDD505-2E9C-101B-9397-08002B2CF9AE}" pid="4" name="LastSaved">
    <vt:filetime>2021-11-29T00:00:00Z</vt:filetime>
  </property>
</Properties>
</file>