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9" r:id="rId5"/>
    <p:sldId id="263" r:id="rId6"/>
    <p:sldId id="262" r:id="rId7"/>
    <p:sldId id="265" r:id="rId8"/>
    <p:sldId id="264" r:id="rId9"/>
    <p:sldId id="270" r:id="rId10"/>
    <p:sldId id="271" r:id="rId11"/>
    <p:sldId id="267" r:id="rId1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gBPIYvVZlOLPkb1UsdDGdEzO2K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76C967A-38D9-4CE8-A9FA-034627F893F5}">
  <a:tblStyle styleId="{476C967A-38D9-4CE8-A9FA-034627F893F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429E9-CB0F-45AA-8723-601A80008B4F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434B2C-5FD8-4468-8189-4ED176C4151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b="0" i="0"/>
            <a:t>1.Перечень областей деятельности</a:t>
          </a:r>
          <a:endParaRPr lang="en-US"/>
        </a:p>
      </dgm:t>
    </dgm:pt>
    <dgm:pt modelId="{58D8057F-1A71-4DEB-851F-D17DD5BCB3B1}" type="parTrans" cxnId="{825F2500-D8C1-4277-B148-477A564E80B1}">
      <dgm:prSet/>
      <dgm:spPr/>
      <dgm:t>
        <a:bodyPr/>
        <a:lstStyle/>
        <a:p>
          <a:endParaRPr lang="en-US"/>
        </a:p>
      </dgm:t>
    </dgm:pt>
    <dgm:pt modelId="{EDE3FEC4-FD64-405E-98A3-E5517466FD70}" type="sibTrans" cxnId="{825F2500-D8C1-4277-B148-477A564E80B1}">
      <dgm:prSet/>
      <dgm:spPr/>
      <dgm:t>
        <a:bodyPr/>
        <a:lstStyle/>
        <a:p>
          <a:endParaRPr lang="en-US"/>
        </a:p>
      </dgm:t>
    </dgm:pt>
    <dgm:pt modelId="{8AFAF896-569B-4989-9E7F-9C64E8F2BEF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b="0" i="0"/>
            <a:t>2.Возможные карьерные пути</a:t>
          </a:r>
          <a:endParaRPr lang="en-US"/>
        </a:p>
      </dgm:t>
    </dgm:pt>
    <dgm:pt modelId="{6F61D903-62C7-48F6-9F17-3DD4AAFC7E4A}" type="parTrans" cxnId="{5E84259D-0BEE-4775-B7B9-6A3B7CB25C75}">
      <dgm:prSet/>
      <dgm:spPr/>
      <dgm:t>
        <a:bodyPr/>
        <a:lstStyle/>
        <a:p>
          <a:endParaRPr lang="en-US"/>
        </a:p>
      </dgm:t>
    </dgm:pt>
    <dgm:pt modelId="{232D0C7E-F56A-4BFE-A172-49C28075E2E5}" type="sibTrans" cxnId="{5E84259D-0BEE-4775-B7B9-6A3B7CB25C75}">
      <dgm:prSet/>
      <dgm:spPr/>
      <dgm:t>
        <a:bodyPr/>
        <a:lstStyle/>
        <a:p>
          <a:endParaRPr lang="en-US"/>
        </a:p>
      </dgm:t>
    </dgm:pt>
    <dgm:pt modelId="{FC31854C-AF17-4223-8F8F-1E3C5B3F699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b="0" i="0"/>
            <a:t>3.Перечень необходимых компетенций</a:t>
          </a:r>
          <a:endParaRPr lang="en-US"/>
        </a:p>
      </dgm:t>
    </dgm:pt>
    <dgm:pt modelId="{6E165E4F-E679-44C1-9EB4-D83615442D40}" type="parTrans" cxnId="{51C30D1E-5EE3-4E4F-9C56-4A5D27A50346}">
      <dgm:prSet/>
      <dgm:spPr/>
      <dgm:t>
        <a:bodyPr/>
        <a:lstStyle/>
        <a:p>
          <a:endParaRPr lang="en-US"/>
        </a:p>
      </dgm:t>
    </dgm:pt>
    <dgm:pt modelId="{56B69ED3-F557-4E1F-AD78-501E9A840BD1}" type="sibTrans" cxnId="{51C30D1E-5EE3-4E4F-9C56-4A5D27A50346}">
      <dgm:prSet/>
      <dgm:spPr/>
      <dgm:t>
        <a:bodyPr/>
        <a:lstStyle/>
        <a:p>
          <a:endParaRPr lang="en-US"/>
        </a:p>
      </dgm:t>
    </dgm:pt>
    <dgm:pt modelId="{3864F3C5-CFFC-4F39-B9A2-B91A1B38C6B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b="0" i="0"/>
            <a:t>4.Ориентировочные зарплатные вилки</a:t>
          </a:r>
          <a:endParaRPr lang="en-US"/>
        </a:p>
      </dgm:t>
    </dgm:pt>
    <dgm:pt modelId="{C17639CF-7A58-4AA9-8988-B83E2388AEEB}" type="parTrans" cxnId="{2AC0DA20-B093-4498-A633-2F195F97BC6A}">
      <dgm:prSet/>
      <dgm:spPr/>
      <dgm:t>
        <a:bodyPr/>
        <a:lstStyle/>
        <a:p>
          <a:endParaRPr lang="en-US"/>
        </a:p>
      </dgm:t>
    </dgm:pt>
    <dgm:pt modelId="{02F74560-E3C6-48B9-95A8-81017814AFFD}" type="sibTrans" cxnId="{2AC0DA20-B093-4498-A633-2F195F97BC6A}">
      <dgm:prSet/>
      <dgm:spPr/>
      <dgm:t>
        <a:bodyPr/>
        <a:lstStyle/>
        <a:p>
          <a:endParaRPr lang="en-US"/>
        </a:p>
      </dgm:t>
    </dgm:pt>
    <dgm:pt modelId="{BFE67ABF-275E-4079-BC22-C2CCC168736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b="0" i="0" dirty="0"/>
            <a:t>5. </a:t>
          </a:r>
          <a:r>
            <a:rPr lang="ru-RU" b="0" i="0"/>
            <a:t>возможные работодатели</a:t>
          </a:r>
          <a:endParaRPr lang="en-US" dirty="0"/>
        </a:p>
      </dgm:t>
    </dgm:pt>
    <dgm:pt modelId="{D97C27C8-024D-4FC8-B7E8-C2D0E5878E26}" type="parTrans" cxnId="{942BCF0A-67DA-4D8C-AA4D-A6157FE764B0}">
      <dgm:prSet/>
      <dgm:spPr/>
      <dgm:t>
        <a:bodyPr/>
        <a:lstStyle/>
        <a:p>
          <a:endParaRPr lang="en-US"/>
        </a:p>
      </dgm:t>
    </dgm:pt>
    <dgm:pt modelId="{FCFE9440-419F-470F-AD93-3434A1AF3210}" type="sibTrans" cxnId="{942BCF0A-67DA-4D8C-AA4D-A6157FE764B0}">
      <dgm:prSet/>
      <dgm:spPr/>
      <dgm:t>
        <a:bodyPr/>
        <a:lstStyle/>
        <a:p>
          <a:endParaRPr lang="en-US"/>
        </a:p>
      </dgm:t>
    </dgm:pt>
    <dgm:pt modelId="{9C7F6D8A-6823-47F3-A93B-D5A34BE6DB7A}" type="pres">
      <dgm:prSet presAssocID="{9C8429E9-CB0F-45AA-8723-601A80008B4F}" presName="root" presStyleCnt="0">
        <dgm:presLayoutVars>
          <dgm:dir/>
          <dgm:resizeHandles val="exact"/>
        </dgm:presLayoutVars>
      </dgm:prSet>
      <dgm:spPr/>
    </dgm:pt>
    <dgm:pt modelId="{D9B17695-AB45-403A-9411-8DCCE82A8FC6}" type="pres">
      <dgm:prSet presAssocID="{47434B2C-5FD8-4468-8189-4ED176C4151A}" presName="compNode" presStyleCnt="0"/>
      <dgm:spPr/>
    </dgm:pt>
    <dgm:pt modelId="{5720BDE1-1A16-442E-B5D2-5B64FB17E305}" type="pres">
      <dgm:prSet presAssocID="{47434B2C-5FD8-4468-8189-4ED176C4151A}" presName="iconBgRect" presStyleLbl="bgShp" presStyleIdx="0" presStyleCnt="5"/>
      <dgm:spPr/>
    </dgm:pt>
    <dgm:pt modelId="{0D03EEA3-9ED5-4173-9293-08D593128CC4}" type="pres">
      <dgm:prSet presAssocID="{47434B2C-5FD8-4468-8189-4ED176C4151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FF551BE4-1BF5-44AD-B59F-555FC1927728}" type="pres">
      <dgm:prSet presAssocID="{47434B2C-5FD8-4468-8189-4ED176C4151A}" presName="spaceRect" presStyleCnt="0"/>
      <dgm:spPr/>
    </dgm:pt>
    <dgm:pt modelId="{96305C24-B141-4F05-B54A-A2CAA1D1ECF8}" type="pres">
      <dgm:prSet presAssocID="{47434B2C-5FD8-4468-8189-4ED176C4151A}" presName="textRect" presStyleLbl="revTx" presStyleIdx="0" presStyleCnt="5">
        <dgm:presLayoutVars>
          <dgm:chMax val="1"/>
          <dgm:chPref val="1"/>
        </dgm:presLayoutVars>
      </dgm:prSet>
      <dgm:spPr/>
    </dgm:pt>
    <dgm:pt modelId="{5E35D25F-7FD6-45C5-A175-F00E0D362521}" type="pres">
      <dgm:prSet presAssocID="{EDE3FEC4-FD64-405E-98A3-E5517466FD70}" presName="sibTrans" presStyleCnt="0"/>
      <dgm:spPr/>
    </dgm:pt>
    <dgm:pt modelId="{DCF57B93-48E3-449C-A807-E7E4FE87407F}" type="pres">
      <dgm:prSet presAssocID="{8AFAF896-569B-4989-9E7F-9C64E8F2BEFD}" presName="compNode" presStyleCnt="0"/>
      <dgm:spPr/>
    </dgm:pt>
    <dgm:pt modelId="{315D5CD0-034A-4A6D-BAFF-A2F9337F516E}" type="pres">
      <dgm:prSet presAssocID="{8AFAF896-569B-4989-9E7F-9C64E8F2BEFD}" presName="iconBgRect" presStyleLbl="bgShp" presStyleIdx="1" presStyleCnt="5"/>
      <dgm:spPr/>
    </dgm:pt>
    <dgm:pt modelId="{896E5791-294E-491B-81D3-E6A2C4ECFCB3}" type="pres">
      <dgm:prSet presAssocID="{8AFAF896-569B-4989-9E7F-9C64E8F2BEF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Пешком"/>
        </a:ext>
      </dgm:extLst>
    </dgm:pt>
    <dgm:pt modelId="{EA16B954-DF1D-4D34-BD9B-68E5344C4A8D}" type="pres">
      <dgm:prSet presAssocID="{8AFAF896-569B-4989-9E7F-9C64E8F2BEFD}" presName="spaceRect" presStyleCnt="0"/>
      <dgm:spPr/>
    </dgm:pt>
    <dgm:pt modelId="{85A47351-9C53-4B9E-98EC-3D3DBCCF6F28}" type="pres">
      <dgm:prSet presAssocID="{8AFAF896-569B-4989-9E7F-9C64E8F2BEFD}" presName="textRect" presStyleLbl="revTx" presStyleIdx="1" presStyleCnt="5">
        <dgm:presLayoutVars>
          <dgm:chMax val="1"/>
          <dgm:chPref val="1"/>
        </dgm:presLayoutVars>
      </dgm:prSet>
      <dgm:spPr/>
    </dgm:pt>
    <dgm:pt modelId="{E5BDA04E-26AA-4F42-A7A9-30A3D24833BD}" type="pres">
      <dgm:prSet presAssocID="{232D0C7E-F56A-4BFE-A172-49C28075E2E5}" presName="sibTrans" presStyleCnt="0"/>
      <dgm:spPr/>
    </dgm:pt>
    <dgm:pt modelId="{DE481E4C-FA37-4FE5-9D28-6932A84F3B6E}" type="pres">
      <dgm:prSet presAssocID="{FC31854C-AF17-4223-8F8F-1E3C5B3F6990}" presName="compNode" presStyleCnt="0"/>
      <dgm:spPr/>
    </dgm:pt>
    <dgm:pt modelId="{BD27A298-DB62-4B6E-84A3-DEFB131E81B6}" type="pres">
      <dgm:prSet presAssocID="{FC31854C-AF17-4223-8F8F-1E3C5B3F6990}" presName="iconBgRect" presStyleLbl="bgShp" presStyleIdx="2" presStyleCnt="5"/>
      <dgm:spPr/>
    </dgm:pt>
    <dgm:pt modelId="{F64043EC-7D29-4CD3-BE99-1D2B4143E863}" type="pres">
      <dgm:prSet presAssocID="{FC31854C-AF17-4223-8F8F-1E3C5B3F699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Блок-схема"/>
        </a:ext>
      </dgm:extLst>
    </dgm:pt>
    <dgm:pt modelId="{81777D78-12AA-45F1-AB94-78B437F7200A}" type="pres">
      <dgm:prSet presAssocID="{FC31854C-AF17-4223-8F8F-1E3C5B3F6990}" presName="spaceRect" presStyleCnt="0"/>
      <dgm:spPr/>
    </dgm:pt>
    <dgm:pt modelId="{DD346475-C50C-4F36-996F-9E5FF8F7300A}" type="pres">
      <dgm:prSet presAssocID="{FC31854C-AF17-4223-8F8F-1E3C5B3F6990}" presName="textRect" presStyleLbl="revTx" presStyleIdx="2" presStyleCnt="5">
        <dgm:presLayoutVars>
          <dgm:chMax val="1"/>
          <dgm:chPref val="1"/>
        </dgm:presLayoutVars>
      </dgm:prSet>
      <dgm:spPr/>
    </dgm:pt>
    <dgm:pt modelId="{C484B3B4-E599-49DF-889A-27831F3FFBA8}" type="pres">
      <dgm:prSet presAssocID="{56B69ED3-F557-4E1F-AD78-501E9A840BD1}" presName="sibTrans" presStyleCnt="0"/>
      <dgm:spPr/>
    </dgm:pt>
    <dgm:pt modelId="{77A3597A-055C-406F-9290-282B07D98F49}" type="pres">
      <dgm:prSet presAssocID="{3864F3C5-CFFC-4F39-B9A2-B91A1B38C6B7}" presName="compNode" presStyleCnt="0"/>
      <dgm:spPr/>
    </dgm:pt>
    <dgm:pt modelId="{9DFE844D-86FB-452B-A122-A74D8716C9E9}" type="pres">
      <dgm:prSet presAssocID="{3864F3C5-CFFC-4F39-B9A2-B91A1B38C6B7}" presName="iconBgRect" presStyleLbl="bgShp" presStyleIdx="3" presStyleCnt="5"/>
      <dgm:spPr/>
    </dgm:pt>
    <dgm:pt modelId="{9F216910-5A51-4E3F-B9D2-2F6587E84A66}" type="pres">
      <dgm:prSet presAssocID="{3864F3C5-CFFC-4F39-B9A2-B91A1B38C6B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ce cream"/>
        </a:ext>
      </dgm:extLst>
    </dgm:pt>
    <dgm:pt modelId="{02D2E904-3243-472F-952C-B34DE4E6B436}" type="pres">
      <dgm:prSet presAssocID="{3864F3C5-CFFC-4F39-B9A2-B91A1B38C6B7}" presName="spaceRect" presStyleCnt="0"/>
      <dgm:spPr/>
    </dgm:pt>
    <dgm:pt modelId="{6D90A5C9-B67D-4224-BD2E-E963F0FCEADA}" type="pres">
      <dgm:prSet presAssocID="{3864F3C5-CFFC-4F39-B9A2-B91A1B38C6B7}" presName="textRect" presStyleLbl="revTx" presStyleIdx="3" presStyleCnt="5">
        <dgm:presLayoutVars>
          <dgm:chMax val="1"/>
          <dgm:chPref val="1"/>
        </dgm:presLayoutVars>
      </dgm:prSet>
      <dgm:spPr/>
    </dgm:pt>
    <dgm:pt modelId="{83FA12D0-BC8D-43B7-82BC-E6C422E70B8C}" type="pres">
      <dgm:prSet presAssocID="{02F74560-E3C6-48B9-95A8-81017814AFFD}" presName="sibTrans" presStyleCnt="0"/>
      <dgm:spPr/>
    </dgm:pt>
    <dgm:pt modelId="{B9B47E18-1808-4D0A-B1F1-DE75AD300D2C}" type="pres">
      <dgm:prSet presAssocID="{BFE67ABF-275E-4079-BC22-C2CCC1687365}" presName="compNode" presStyleCnt="0"/>
      <dgm:spPr/>
    </dgm:pt>
    <dgm:pt modelId="{3F5C9B3C-212F-4EA2-8975-7043EE539C03}" type="pres">
      <dgm:prSet presAssocID="{BFE67ABF-275E-4079-BC22-C2CCC1687365}" presName="iconBgRect" presStyleLbl="bgShp" presStyleIdx="4" presStyleCnt="5"/>
      <dgm:spPr/>
    </dgm:pt>
    <dgm:pt modelId="{E2DFB675-ED25-46E5-A67A-5FA0D3E33FD6}" type="pres">
      <dgm:prSet presAssocID="{BFE67ABF-275E-4079-BC22-C2CCC168736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9633FBFA-8A94-469D-A933-58ECD0BD4EA2}" type="pres">
      <dgm:prSet presAssocID="{BFE67ABF-275E-4079-BC22-C2CCC1687365}" presName="spaceRect" presStyleCnt="0"/>
      <dgm:spPr/>
    </dgm:pt>
    <dgm:pt modelId="{CFB51A60-0D5E-476F-872D-1BAFE867679D}" type="pres">
      <dgm:prSet presAssocID="{BFE67ABF-275E-4079-BC22-C2CCC168736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25F2500-D8C1-4277-B148-477A564E80B1}" srcId="{9C8429E9-CB0F-45AA-8723-601A80008B4F}" destId="{47434B2C-5FD8-4468-8189-4ED176C4151A}" srcOrd="0" destOrd="0" parTransId="{58D8057F-1A71-4DEB-851F-D17DD5BCB3B1}" sibTransId="{EDE3FEC4-FD64-405E-98A3-E5517466FD70}"/>
    <dgm:cxn modelId="{942BCF0A-67DA-4D8C-AA4D-A6157FE764B0}" srcId="{9C8429E9-CB0F-45AA-8723-601A80008B4F}" destId="{BFE67ABF-275E-4079-BC22-C2CCC1687365}" srcOrd="4" destOrd="0" parTransId="{D97C27C8-024D-4FC8-B7E8-C2D0E5878E26}" sibTransId="{FCFE9440-419F-470F-AD93-3434A1AF3210}"/>
    <dgm:cxn modelId="{51C30D1E-5EE3-4E4F-9C56-4A5D27A50346}" srcId="{9C8429E9-CB0F-45AA-8723-601A80008B4F}" destId="{FC31854C-AF17-4223-8F8F-1E3C5B3F6990}" srcOrd="2" destOrd="0" parTransId="{6E165E4F-E679-44C1-9EB4-D83615442D40}" sibTransId="{56B69ED3-F557-4E1F-AD78-501E9A840BD1}"/>
    <dgm:cxn modelId="{2AC0DA20-B093-4498-A633-2F195F97BC6A}" srcId="{9C8429E9-CB0F-45AA-8723-601A80008B4F}" destId="{3864F3C5-CFFC-4F39-B9A2-B91A1B38C6B7}" srcOrd="3" destOrd="0" parTransId="{C17639CF-7A58-4AA9-8988-B83E2388AEEB}" sibTransId="{02F74560-E3C6-48B9-95A8-81017814AFFD}"/>
    <dgm:cxn modelId="{0AB93021-78B0-4D40-9453-5DE51A818D27}" type="presOf" srcId="{BFE67ABF-275E-4079-BC22-C2CCC1687365}" destId="{CFB51A60-0D5E-476F-872D-1BAFE867679D}" srcOrd="0" destOrd="0" presId="urn:microsoft.com/office/officeart/2018/5/layout/IconCircleLabelList"/>
    <dgm:cxn modelId="{10142F22-73BE-46AB-AB3C-061422114753}" type="presOf" srcId="{FC31854C-AF17-4223-8F8F-1E3C5B3F6990}" destId="{DD346475-C50C-4F36-996F-9E5FF8F7300A}" srcOrd="0" destOrd="0" presId="urn:microsoft.com/office/officeart/2018/5/layout/IconCircleLabelList"/>
    <dgm:cxn modelId="{9724ED2C-0A5E-4E53-AEDC-54B7E95D8738}" type="presOf" srcId="{47434B2C-5FD8-4468-8189-4ED176C4151A}" destId="{96305C24-B141-4F05-B54A-A2CAA1D1ECF8}" srcOrd="0" destOrd="0" presId="urn:microsoft.com/office/officeart/2018/5/layout/IconCircleLabelList"/>
    <dgm:cxn modelId="{129B5B47-4E41-4C96-960D-7033DD289350}" type="presOf" srcId="{8AFAF896-569B-4989-9E7F-9C64E8F2BEFD}" destId="{85A47351-9C53-4B9E-98EC-3D3DBCCF6F28}" srcOrd="0" destOrd="0" presId="urn:microsoft.com/office/officeart/2018/5/layout/IconCircleLabelList"/>
    <dgm:cxn modelId="{DED1077F-F01E-4738-B279-2A54332F59AB}" type="presOf" srcId="{9C8429E9-CB0F-45AA-8723-601A80008B4F}" destId="{9C7F6D8A-6823-47F3-A93B-D5A34BE6DB7A}" srcOrd="0" destOrd="0" presId="urn:microsoft.com/office/officeart/2018/5/layout/IconCircleLabelList"/>
    <dgm:cxn modelId="{5E84259D-0BEE-4775-B7B9-6A3B7CB25C75}" srcId="{9C8429E9-CB0F-45AA-8723-601A80008B4F}" destId="{8AFAF896-569B-4989-9E7F-9C64E8F2BEFD}" srcOrd="1" destOrd="0" parTransId="{6F61D903-62C7-48F6-9F17-3DD4AAFC7E4A}" sibTransId="{232D0C7E-F56A-4BFE-A172-49C28075E2E5}"/>
    <dgm:cxn modelId="{42CD7CBE-AF82-4FCF-B184-3B1163811F1B}" type="presOf" srcId="{3864F3C5-CFFC-4F39-B9A2-B91A1B38C6B7}" destId="{6D90A5C9-B67D-4224-BD2E-E963F0FCEADA}" srcOrd="0" destOrd="0" presId="urn:microsoft.com/office/officeart/2018/5/layout/IconCircleLabelList"/>
    <dgm:cxn modelId="{EBD235D6-85B0-4B6C-B28F-971411458758}" type="presParOf" srcId="{9C7F6D8A-6823-47F3-A93B-D5A34BE6DB7A}" destId="{D9B17695-AB45-403A-9411-8DCCE82A8FC6}" srcOrd="0" destOrd="0" presId="urn:microsoft.com/office/officeart/2018/5/layout/IconCircleLabelList"/>
    <dgm:cxn modelId="{5358ACFF-85AA-4DF7-A51B-FDB2CAD5A4FC}" type="presParOf" srcId="{D9B17695-AB45-403A-9411-8DCCE82A8FC6}" destId="{5720BDE1-1A16-442E-B5D2-5B64FB17E305}" srcOrd="0" destOrd="0" presId="urn:microsoft.com/office/officeart/2018/5/layout/IconCircleLabelList"/>
    <dgm:cxn modelId="{5177777D-AF6E-4B07-9974-359C39FF9A49}" type="presParOf" srcId="{D9B17695-AB45-403A-9411-8DCCE82A8FC6}" destId="{0D03EEA3-9ED5-4173-9293-08D593128CC4}" srcOrd="1" destOrd="0" presId="urn:microsoft.com/office/officeart/2018/5/layout/IconCircleLabelList"/>
    <dgm:cxn modelId="{C5A478A2-EEC4-42CF-8234-9E1738EA36FC}" type="presParOf" srcId="{D9B17695-AB45-403A-9411-8DCCE82A8FC6}" destId="{FF551BE4-1BF5-44AD-B59F-555FC1927728}" srcOrd="2" destOrd="0" presId="urn:microsoft.com/office/officeart/2018/5/layout/IconCircleLabelList"/>
    <dgm:cxn modelId="{7E5F61B4-F717-4038-9179-67DF135CDB7D}" type="presParOf" srcId="{D9B17695-AB45-403A-9411-8DCCE82A8FC6}" destId="{96305C24-B141-4F05-B54A-A2CAA1D1ECF8}" srcOrd="3" destOrd="0" presId="urn:microsoft.com/office/officeart/2018/5/layout/IconCircleLabelList"/>
    <dgm:cxn modelId="{3B1F541E-0E2D-48B8-AD89-30A269D2B330}" type="presParOf" srcId="{9C7F6D8A-6823-47F3-A93B-D5A34BE6DB7A}" destId="{5E35D25F-7FD6-45C5-A175-F00E0D362521}" srcOrd="1" destOrd="0" presId="urn:microsoft.com/office/officeart/2018/5/layout/IconCircleLabelList"/>
    <dgm:cxn modelId="{E57C44E9-718D-4109-AB3E-59EE7A63F728}" type="presParOf" srcId="{9C7F6D8A-6823-47F3-A93B-D5A34BE6DB7A}" destId="{DCF57B93-48E3-449C-A807-E7E4FE87407F}" srcOrd="2" destOrd="0" presId="urn:microsoft.com/office/officeart/2018/5/layout/IconCircleLabelList"/>
    <dgm:cxn modelId="{7E16D4CB-7901-4B90-B097-E1BB216B9825}" type="presParOf" srcId="{DCF57B93-48E3-449C-A807-E7E4FE87407F}" destId="{315D5CD0-034A-4A6D-BAFF-A2F9337F516E}" srcOrd="0" destOrd="0" presId="urn:microsoft.com/office/officeart/2018/5/layout/IconCircleLabelList"/>
    <dgm:cxn modelId="{C1C97CCD-7542-4645-BA29-5ED9BCEE6D16}" type="presParOf" srcId="{DCF57B93-48E3-449C-A807-E7E4FE87407F}" destId="{896E5791-294E-491B-81D3-E6A2C4ECFCB3}" srcOrd="1" destOrd="0" presId="urn:microsoft.com/office/officeart/2018/5/layout/IconCircleLabelList"/>
    <dgm:cxn modelId="{AB0FA9D5-744F-432C-9139-2490EB605FD0}" type="presParOf" srcId="{DCF57B93-48E3-449C-A807-E7E4FE87407F}" destId="{EA16B954-DF1D-4D34-BD9B-68E5344C4A8D}" srcOrd="2" destOrd="0" presId="urn:microsoft.com/office/officeart/2018/5/layout/IconCircleLabelList"/>
    <dgm:cxn modelId="{3E358700-FEB2-47AA-B77D-82A0C8E1FCA4}" type="presParOf" srcId="{DCF57B93-48E3-449C-A807-E7E4FE87407F}" destId="{85A47351-9C53-4B9E-98EC-3D3DBCCF6F28}" srcOrd="3" destOrd="0" presId="urn:microsoft.com/office/officeart/2018/5/layout/IconCircleLabelList"/>
    <dgm:cxn modelId="{40A8D8D0-D4CE-414E-8D10-E5685877622A}" type="presParOf" srcId="{9C7F6D8A-6823-47F3-A93B-D5A34BE6DB7A}" destId="{E5BDA04E-26AA-4F42-A7A9-30A3D24833BD}" srcOrd="3" destOrd="0" presId="urn:microsoft.com/office/officeart/2018/5/layout/IconCircleLabelList"/>
    <dgm:cxn modelId="{752AC8DC-DC3E-4079-806B-56BBE889538F}" type="presParOf" srcId="{9C7F6D8A-6823-47F3-A93B-D5A34BE6DB7A}" destId="{DE481E4C-FA37-4FE5-9D28-6932A84F3B6E}" srcOrd="4" destOrd="0" presId="urn:microsoft.com/office/officeart/2018/5/layout/IconCircleLabelList"/>
    <dgm:cxn modelId="{EA64EB4A-647B-4B08-9D16-5B7C0E706DBF}" type="presParOf" srcId="{DE481E4C-FA37-4FE5-9D28-6932A84F3B6E}" destId="{BD27A298-DB62-4B6E-84A3-DEFB131E81B6}" srcOrd="0" destOrd="0" presId="urn:microsoft.com/office/officeart/2018/5/layout/IconCircleLabelList"/>
    <dgm:cxn modelId="{4F6FBAF2-78F6-44DE-AEBA-BAF5DC899BD0}" type="presParOf" srcId="{DE481E4C-FA37-4FE5-9D28-6932A84F3B6E}" destId="{F64043EC-7D29-4CD3-BE99-1D2B4143E863}" srcOrd="1" destOrd="0" presId="urn:microsoft.com/office/officeart/2018/5/layout/IconCircleLabelList"/>
    <dgm:cxn modelId="{1673A44F-6AD6-4A93-BC3E-4CE861F4E933}" type="presParOf" srcId="{DE481E4C-FA37-4FE5-9D28-6932A84F3B6E}" destId="{81777D78-12AA-45F1-AB94-78B437F7200A}" srcOrd="2" destOrd="0" presId="urn:microsoft.com/office/officeart/2018/5/layout/IconCircleLabelList"/>
    <dgm:cxn modelId="{88D48C58-FBF0-47AE-9720-ADAB50E5C388}" type="presParOf" srcId="{DE481E4C-FA37-4FE5-9D28-6932A84F3B6E}" destId="{DD346475-C50C-4F36-996F-9E5FF8F7300A}" srcOrd="3" destOrd="0" presId="urn:microsoft.com/office/officeart/2018/5/layout/IconCircleLabelList"/>
    <dgm:cxn modelId="{8E610A8E-ED19-4C85-8E29-B645D0811BB9}" type="presParOf" srcId="{9C7F6D8A-6823-47F3-A93B-D5A34BE6DB7A}" destId="{C484B3B4-E599-49DF-889A-27831F3FFBA8}" srcOrd="5" destOrd="0" presId="urn:microsoft.com/office/officeart/2018/5/layout/IconCircleLabelList"/>
    <dgm:cxn modelId="{8843A511-A47A-4717-9179-988B3CDD4B41}" type="presParOf" srcId="{9C7F6D8A-6823-47F3-A93B-D5A34BE6DB7A}" destId="{77A3597A-055C-406F-9290-282B07D98F49}" srcOrd="6" destOrd="0" presId="urn:microsoft.com/office/officeart/2018/5/layout/IconCircleLabelList"/>
    <dgm:cxn modelId="{5A3BA62E-F428-48E4-853B-890C15B9C575}" type="presParOf" srcId="{77A3597A-055C-406F-9290-282B07D98F49}" destId="{9DFE844D-86FB-452B-A122-A74D8716C9E9}" srcOrd="0" destOrd="0" presId="urn:microsoft.com/office/officeart/2018/5/layout/IconCircleLabelList"/>
    <dgm:cxn modelId="{3C4125FA-B879-4EEB-95F3-71E2AE22B6AC}" type="presParOf" srcId="{77A3597A-055C-406F-9290-282B07D98F49}" destId="{9F216910-5A51-4E3F-B9D2-2F6587E84A66}" srcOrd="1" destOrd="0" presId="urn:microsoft.com/office/officeart/2018/5/layout/IconCircleLabelList"/>
    <dgm:cxn modelId="{85CFA76A-C329-4BEC-BC1D-58E87A709424}" type="presParOf" srcId="{77A3597A-055C-406F-9290-282B07D98F49}" destId="{02D2E904-3243-472F-952C-B34DE4E6B436}" srcOrd="2" destOrd="0" presId="urn:microsoft.com/office/officeart/2018/5/layout/IconCircleLabelList"/>
    <dgm:cxn modelId="{02059D73-FE31-4F18-95EC-06280656E527}" type="presParOf" srcId="{77A3597A-055C-406F-9290-282B07D98F49}" destId="{6D90A5C9-B67D-4224-BD2E-E963F0FCEADA}" srcOrd="3" destOrd="0" presId="urn:microsoft.com/office/officeart/2018/5/layout/IconCircleLabelList"/>
    <dgm:cxn modelId="{93652B4E-69EB-4BCC-9681-9D98CBB35C51}" type="presParOf" srcId="{9C7F6D8A-6823-47F3-A93B-D5A34BE6DB7A}" destId="{83FA12D0-BC8D-43B7-82BC-E6C422E70B8C}" srcOrd="7" destOrd="0" presId="urn:microsoft.com/office/officeart/2018/5/layout/IconCircleLabelList"/>
    <dgm:cxn modelId="{2409192D-B0A7-4123-927E-1AABFFEB1B2D}" type="presParOf" srcId="{9C7F6D8A-6823-47F3-A93B-D5A34BE6DB7A}" destId="{B9B47E18-1808-4D0A-B1F1-DE75AD300D2C}" srcOrd="8" destOrd="0" presId="urn:microsoft.com/office/officeart/2018/5/layout/IconCircleLabelList"/>
    <dgm:cxn modelId="{7F526D7A-9B46-4F56-AFEA-0B9BB7ADF54B}" type="presParOf" srcId="{B9B47E18-1808-4D0A-B1F1-DE75AD300D2C}" destId="{3F5C9B3C-212F-4EA2-8975-7043EE539C03}" srcOrd="0" destOrd="0" presId="urn:microsoft.com/office/officeart/2018/5/layout/IconCircleLabelList"/>
    <dgm:cxn modelId="{51F3F7A8-7AE9-40ED-AC7F-1D378EF2C265}" type="presParOf" srcId="{B9B47E18-1808-4D0A-B1F1-DE75AD300D2C}" destId="{E2DFB675-ED25-46E5-A67A-5FA0D3E33FD6}" srcOrd="1" destOrd="0" presId="urn:microsoft.com/office/officeart/2018/5/layout/IconCircleLabelList"/>
    <dgm:cxn modelId="{AF37E154-F3EC-4BE8-8665-08F7DCBCFE65}" type="presParOf" srcId="{B9B47E18-1808-4D0A-B1F1-DE75AD300D2C}" destId="{9633FBFA-8A94-469D-A933-58ECD0BD4EA2}" srcOrd="2" destOrd="0" presId="urn:microsoft.com/office/officeart/2018/5/layout/IconCircleLabelList"/>
    <dgm:cxn modelId="{C23AA798-5DB2-45DA-82C8-9466ECCB094F}" type="presParOf" srcId="{B9B47E18-1808-4D0A-B1F1-DE75AD300D2C}" destId="{CFB51A60-0D5E-476F-872D-1BAFE867679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DE7E7A-ECA1-498B-BC04-F98B0DCCE6B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F7BF65-1A43-49C3-83AD-69AAA64244C7}">
      <dgm:prSet/>
      <dgm:spPr/>
      <dgm:t>
        <a:bodyPr/>
        <a:lstStyle/>
        <a:p>
          <a:r>
            <a:rPr lang="ru-RU" b="0" i="0" dirty="0"/>
            <a:t>Способен профессионально и грамотно осуществлять консультации в сфере финансового законодательства и правовое сопровождение финансовых операций и сделок </a:t>
          </a:r>
          <a:endParaRPr lang="en-US" dirty="0"/>
        </a:p>
      </dgm:t>
    </dgm:pt>
    <dgm:pt modelId="{BA613F36-05A2-4FF2-9C2E-4289F9D072B5}" type="parTrans" cxnId="{2DD9EC35-71C3-453B-BDD1-54476DF2F7C1}">
      <dgm:prSet/>
      <dgm:spPr/>
      <dgm:t>
        <a:bodyPr/>
        <a:lstStyle/>
        <a:p>
          <a:endParaRPr lang="en-US"/>
        </a:p>
      </dgm:t>
    </dgm:pt>
    <dgm:pt modelId="{555F7D63-6554-4BBB-B40A-17C005B6EFDD}" type="sibTrans" cxnId="{2DD9EC35-71C3-453B-BDD1-54476DF2F7C1}">
      <dgm:prSet/>
      <dgm:spPr/>
      <dgm:t>
        <a:bodyPr/>
        <a:lstStyle/>
        <a:p>
          <a:endParaRPr lang="en-US"/>
        </a:p>
      </dgm:t>
    </dgm:pt>
    <dgm:pt modelId="{86C39CEB-4995-4FFD-920C-60F2090910BE}">
      <dgm:prSet/>
      <dgm:spPr/>
      <dgm:t>
        <a:bodyPr/>
        <a:lstStyle/>
        <a:p>
          <a:r>
            <a:rPr lang="ru-RU" b="0" i="0"/>
            <a:t>Способен </a:t>
          </a:r>
          <a:r>
            <a:rPr lang="ru-RU" b="0" i="0" dirty="0"/>
            <a:t>составлять документы для досудебного урегулирования финансовых, инвестиционных, банковских, налоговых, таможенных споров и организации судебной защиты по финансовым вопросам</a:t>
          </a:r>
          <a:endParaRPr lang="en-US" dirty="0"/>
        </a:p>
      </dgm:t>
    </dgm:pt>
    <dgm:pt modelId="{889ECE4E-55BC-4668-A09C-B1F994DE4227}" type="parTrans" cxnId="{942219D7-5AA1-4526-9865-A46B72A582CE}">
      <dgm:prSet/>
      <dgm:spPr/>
      <dgm:t>
        <a:bodyPr/>
        <a:lstStyle/>
        <a:p>
          <a:endParaRPr lang="en-US"/>
        </a:p>
      </dgm:t>
    </dgm:pt>
    <dgm:pt modelId="{9055D00D-578D-4CAC-9D31-B43883F3EC4B}" type="sibTrans" cxnId="{942219D7-5AA1-4526-9865-A46B72A582CE}">
      <dgm:prSet/>
      <dgm:spPr/>
      <dgm:t>
        <a:bodyPr/>
        <a:lstStyle/>
        <a:p>
          <a:endParaRPr lang="en-US"/>
        </a:p>
      </dgm:t>
    </dgm:pt>
    <dgm:pt modelId="{1923A8E8-55E2-4122-B59C-11CF693D97D8}">
      <dgm:prSet/>
      <dgm:spPr/>
      <dgm:t>
        <a:bodyPr/>
        <a:lstStyle/>
        <a:p>
          <a:r>
            <a:rPr lang="ru-RU" b="0" i="0" dirty="0"/>
            <a:t>Способен правильно квалифицировать финансовые правонарушения, преступления и принимать решение о применении санкций по отношению к тому или иному хозяйствующему субъекту</a:t>
          </a:r>
          <a:endParaRPr lang="en-US" dirty="0"/>
        </a:p>
      </dgm:t>
    </dgm:pt>
    <dgm:pt modelId="{FED17774-7856-424F-A15A-5F25212577E5}" type="parTrans" cxnId="{C8E8A401-8603-45DE-9030-301BB697E8DF}">
      <dgm:prSet/>
      <dgm:spPr/>
      <dgm:t>
        <a:bodyPr/>
        <a:lstStyle/>
        <a:p>
          <a:endParaRPr lang="en-US"/>
        </a:p>
      </dgm:t>
    </dgm:pt>
    <dgm:pt modelId="{9B1AF613-88FF-4299-A07A-D94C14836560}" type="sibTrans" cxnId="{C8E8A401-8603-45DE-9030-301BB697E8DF}">
      <dgm:prSet/>
      <dgm:spPr/>
      <dgm:t>
        <a:bodyPr/>
        <a:lstStyle/>
        <a:p>
          <a:endParaRPr lang="en-US"/>
        </a:p>
      </dgm:t>
    </dgm:pt>
    <dgm:pt modelId="{E3678B9D-13F4-4C4C-AE32-DF7F1A70E447}">
      <dgm:prSet/>
      <dgm:spPr/>
      <dgm:t>
        <a:bodyPr/>
        <a:lstStyle/>
        <a:p>
          <a:r>
            <a:rPr lang="ru-RU" b="0" i="0" dirty="0"/>
            <a:t>Способен использовать информационные технологии при проведении финансового, бюджетного и налогового контроля</a:t>
          </a:r>
          <a:endParaRPr lang="en-US" dirty="0"/>
        </a:p>
      </dgm:t>
    </dgm:pt>
    <dgm:pt modelId="{218063D8-6A42-4692-A0AA-1B5395D73888}" type="parTrans" cxnId="{E3A5276D-F22A-4877-A412-C4FC37D6B165}">
      <dgm:prSet/>
      <dgm:spPr/>
      <dgm:t>
        <a:bodyPr/>
        <a:lstStyle/>
        <a:p>
          <a:endParaRPr lang="en-US"/>
        </a:p>
      </dgm:t>
    </dgm:pt>
    <dgm:pt modelId="{D20BED06-8016-4420-96A9-6FC5A7D34A13}" type="sibTrans" cxnId="{E3A5276D-F22A-4877-A412-C4FC37D6B165}">
      <dgm:prSet/>
      <dgm:spPr/>
      <dgm:t>
        <a:bodyPr/>
        <a:lstStyle/>
        <a:p>
          <a:endParaRPr lang="en-US"/>
        </a:p>
      </dgm:t>
    </dgm:pt>
    <dgm:pt modelId="{201649B2-2D7A-4DDB-8FA5-996364587F1C}" type="pres">
      <dgm:prSet presAssocID="{72DE7E7A-ECA1-498B-BC04-F98B0DCCE6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0F8EF2-8B30-4AEB-BC10-FBBA0812C4B0}" type="pres">
      <dgm:prSet presAssocID="{BAF7BF65-1A43-49C3-83AD-69AAA64244C7}" presName="hierRoot1" presStyleCnt="0"/>
      <dgm:spPr/>
    </dgm:pt>
    <dgm:pt modelId="{3211B69A-A74F-479F-9A45-2B2A9AF5983E}" type="pres">
      <dgm:prSet presAssocID="{BAF7BF65-1A43-49C3-83AD-69AAA64244C7}" presName="composite" presStyleCnt="0"/>
      <dgm:spPr/>
    </dgm:pt>
    <dgm:pt modelId="{55FCA4AD-B2AA-4B02-BAC0-7064DC575E6D}" type="pres">
      <dgm:prSet presAssocID="{BAF7BF65-1A43-49C3-83AD-69AAA64244C7}" presName="background" presStyleLbl="node0" presStyleIdx="0" presStyleCnt="4"/>
      <dgm:spPr/>
    </dgm:pt>
    <dgm:pt modelId="{1B1ACBDD-A9E2-4894-9CB5-8DECA04AF254}" type="pres">
      <dgm:prSet presAssocID="{BAF7BF65-1A43-49C3-83AD-69AAA64244C7}" presName="text" presStyleLbl="fgAcc0" presStyleIdx="0" presStyleCnt="4" custScaleY="144616" custLinFactNeighborX="818" custLinFactNeighborY="-10946">
        <dgm:presLayoutVars>
          <dgm:chPref val="3"/>
        </dgm:presLayoutVars>
      </dgm:prSet>
      <dgm:spPr/>
    </dgm:pt>
    <dgm:pt modelId="{099D0C32-05E1-4104-BD35-E845A87AEBC8}" type="pres">
      <dgm:prSet presAssocID="{BAF7BF65-1A43-49C3-83AD-69AAA64244C7}" presName="hierChild2" presStyleCnt="0"/>
      <dgm:spPr/>
    </dgm:pt>
    <dgm:pt modelId="{E9F57BB4-155A-4225-A008-01B0D5935A5F}" type="pres">
      <dgm:prSet presAssocID="{86C39CEB-4995-4FFD-920C-60F2090910BE}" presName="hierRoot1" presStyleCnt="0"/>
      <dgm:spPr/>
    </dgm:pt>
    <dgm:pt modelId="{49B5CE36-2D66-4F1B-8CB3-6C61CE2CDD6C}" type="pres">
      <dgm:prSet presAssocID="{86C39CEB-4995-4FFD-920C-60F2090910BE}" presName="composite" presStyleCnt="0"/>
      <dgm:spPr/>
    </dgm:pt>
    <dgm:pt modelId="{97A32CD7-04F8-4356-B3BC-70BE084100A9}" type="pres">
      <dgm:prSet presAssocID="{86C39CEB-4995-4FFD-920C-60F2090910BE}" presName="background" presStyleLbl="node0" presStyleIdx="1" presStyleCnt="4"/>
      <dgm:spPr/>
    </dgm:pt>
    <dgm:pt modelId="{D0C27D56-A132-49F4-A62D-D3DE66D1F5E4}" type="pres">
      <dgm:prSet presAssocID="{86C39CEB-4995-4FFD-920C-60F2090910BE}" presName="text" presStyleLbl="fgAcc0" presStyleIdx="1" presStyleCnt="4" custScaleY="144616" custLinFactNeighborX="-409" custLinFactNeighborY="-10302">
        <dgm:presLayoutVars>
          <dgm:chPref val="3"/>
        </dgm:presLayoutVars>
      </dgm:prSet>
      <dgm:spPr/>
    </dgm:pt>
    <dgm:pt modelId="{0855272E-49D5-4A6D-B122-29597AEF3BFC}" type="pres">
      <dgm:prSet presAssocID="{86C39CEB-4995-4FFD-920C-60F2090910BE}" presName="hierChild2" presStyleCnt="0"/>
      <dgm:spPr/>
    </dgm:pt>
    <dgm:pt modelId="{0DCDDE30-BF2F-4C6C-899C-4FB10DC1AC31}" type="pres">
      <dgm:prSet presAssocID="{1923A8E8-55E2-4122-B59C-11CF693D97D8}" presName="hierRoot1" presStyleCnt="0"/>
      <dgm:spPr/>
    </dgm:pt>
    <dgm:pt modelId="{F3616167-DFDF-42BB-AAB9-24454A1FDCB1}" type="pres">
      <dgm:prSet presAssocID="{1923A8E8-55E2-4122-B59C-11CF693D97D8}" presName="composite" presStyleCnt="0"/>
      <dgm:spPr/>
    </dgm:pt>
    <dgm:pt modelId="{8B80AC36-FFD3-44D0-878C-8C17A4BF6443}" type="pres">
      <dgm:prSet presAssocID="{1923A8E8-55E2-4122-B59C-11CF693D97D8}" presName="background" presStyleLbl="node0" presStyleIdx="2" presStyleCnt="4"/>
      <dgm:spPr/>
    </dgm:pt>
    <dgm:pt modelId="{8AFB3340-5C75-41C5-B912-BE5C26782167}" type="pres">
      <dgm:prSet presAssocID="{1923A8E8-55E2-4122-B59C-11CF693D97D8}" presName="text" presStyleLbl="fgAcc0" presStyleIdx="2" presStyleCnt="4" custScaleX="99201" custScaleY="143320" custLinFactNeighborX="-1229" custLinFactNeighborY="-9010">
        <dgm:presLayoutVars>
          <dgm:chPref val="3"/>
        </dgm:presLayoutVars>
      </dgm:prSet>
      <dgm:spPr/>
    </dgm:pt>
    <dgm:pt modelId="{7B1C4C5C-A55D-49A1-8E99-DA5491863171}" type="pres">
      <dgm:prSet presAssocID="{1923A8E8-55E2-4122-B59C-11CF693D97D8}" presName="hierChild2" presStyleCnt="0"/>
      <dgm:spPr/>
    </dgm:pt>
    <dgm:pt modelId="{B22D5825-2161-40C4-850E-0D40814B7585}" type="pres">
      <dgm:prSet presAssocID="{E3678B9D-13F4-4C4C-AE32-DF7F1A70E447}" presName="hierRoot1" presStyleCnt="0"/>
      <dgm:spPr/>
    </dgm:pt>
    <dgm:pt modelId="{4883CC7B-D437-4C8F-BB91-FD9A35CBF7E6}" type="pres">
      <dgm:prSet presAssocID="{E3678B9D-13F4-4C4C-AE32-DF7F1A70E447}" presName="composite" presStyleCnt="0"/>
      <dgm:spPr/>
    </dgm:pt>
    <dgm:pt modelId="{C2629D02-9AF0-41EF-9BC1-A43CFDCD09C3}" type="pres">
      <dgm:prSet presAssocID="{E3678B9D-13F4-4C4C-AE32-DF7F1A70E447}" presName="background" presStyleLbl="node0" presStyleIdx="3" presStyleCnt="4"/>
      <dgm:spPr/>
    </dgm:pt>
    <dgm:pt modelId="{FF8CF27C-959C-4826-93FF-BAD53DBEDE1F}" type="pres">
      <dgm:prSet presAssocID="{E3678B9D-13F4-4C4C-AE32-DF7F1A70E447}" presName="text" presStyleLbl="fgAcc0" presStyleIdx="3" presStyleCnt="4" custScaleY="140313" custLinFactNeighborY="-7082">
        <dgm:presLayoutVars>
          <dgm:chPref val="3"/>
        </dgm:presLayoutVars>
      </dgm:prSet>
      <dgm:spPr/>
    </dgm:pt>
    <dgm:pt modelId="{9B227718-6D1D-4CBF-A715-B5D718D4CB3E}" type="pres">
      <dgm:prSet presAssocID="{E3678B9D-13F4-4C4C-AE32-DF7F1A70E447}" presName="hierChild2" presStyleCnt="0"/>
      <dgm:spPr/>
    </dgm:pt>
  </dgm:ptLst>
  <dgm:cxnLst>
    <dgm:cxn modelId="{C8E8A401-8603-45DE-9030-301BB697E8DF}" srcId="{72DE7E7A-ECA1-498B-BC04-F98B0DCCE6BE}" destId="{1923A8E8-55E2-4122-B59C-11CF693D97D8}" srcOrd="2" destOrd="0" parTransId="{FED17774-7856-424F-A15A-5F25212577E5}" sibTransId="{9B1AF613-88FF-4299-A07A-D94C14836560}"/>
    <dgm:cxn modelId="{30DD9F13-BF5C-4DAD-970B-C151218CC358}" type="presOf" srcId="{1923A8E8-55E2-4122-B59C-11CF693D97D8}" destId="{8AFB3340-5C75-41C5-B912-BE5C26782167}" srcOrd="0" destOrd="0" presId="urn:microsoft.com/office/officeart/2005/8/layout/hierarchy1"/>
    <dgm:cxn modelId="{EBDAA922-EAE6-410A-B0AB-D13E3E403659}" type="presOf" srcId="{86C39CEB-4995-4FFD-920C-60F2090910BE}" destId="{D0C27D56-A132-49F4-A62D-D3DE66D1F5E4}" srcOrd="0" destOrd="0" presId="urn:microsoft.com/office/officeart/2005/8/layout/hierarchy1"/>
    <dgm:cxn modelId="{2DD9EC35-71C3-453B-BDD1-54476DF2F7C1}" srcId="{72DE7E7A-ECA1-498B-BC04-F98B0DCCE6BE}" destId="{BAF7BF65-1A43-49C3-83AD-69AAA64244C7}" srcOrd="0" destOrd="0" parTransId="{BA613F36-05A2-4FF2-9C2E-4289F9D072B5}" sibTransId="{555F7D63-6554-4BBB-B40A-17C005B6EFDD}"/>
    <dgm:cxn modelId="{E3A5276D-F22A-4877-A412-C4FC37D6B165}" srcId="{72DE7E7A-ECA1-498B-BC04-F98B0DCCE6BE}" destId="{E3678B9D-13F4-4C4C-AE32-DF7F1A70E447}" srcOrd="3" destOrd="0" parTransId="{218063D8-6A42-4692-A0AA-1B5395D73888}" sibTransId="{D20BED06-8016-4420-96A9-6FC5A7D34A13}"/>
    <dgm:cxn modelId="{F4F5EF7B-697F-41B6-9F26-190A36CC52CC}" type="presOf" srcId="{BAF7BF65-1A43-49C3-83AD-69AAA64244C7}" destId="{1B1ACBDD-A9E2-4894-9CB5-8DECA04AF254}" srcOrd="0" destOrd="0" presId="urn:microsoft.com/office/officeart/2005/8/layout/hierarchy1"/>
    <dgm:cxn modelId="{4D9A92A7-925D-4917-BEA7-4BFDEBA764F1}" type="presOf" srcId="{72DE7E7A-ECA1-498B-BC04-F98B0DCCE6BE}" destId="{201649B2-2D7A-4DDB-8FA5-996364587F1C}" srcOrd="0" destOrd="0" presId="urn:microsoft.com/office/officeart/2005/8/layout/hierarchy1"/>
    <dgm:cxn modelId="{942219D7-5AA1-4526-9865-A46B72A582CE}" srcId="{72DE7E7A-ECA1-498B-BC04-F98B0DCCE6BE}" destId="{86C39CEB-4995-4FFD-920C-60F2090910BE}" srcOrd="1" destOrd="0" parTransId="{889ECE4E-55BC-4668-A09C-B1F994DE4227}" sibTransId="{9055D00D-578D-4CAC-9D31-B43883F3EC4B}"/>
    <dgm:cxn modelId="{947517D8-BA32-4B34-92B8-F51E12356168}" type="presOf" srcId="{E3678B9D-13F4-4C4C-AE32-DF7F1A70E447}" destId="{FF8CF27C-959C-4826-93FF-BAD53DBEDE1F}" srcOrd="0" destOrd="0" presId="urn:microsoft.com/office/officeart/2005/8/layout/hierarchy1"/>
    <dgm:cxn modelId="{43C6B82A-7336-4F4F-AF2E-6BF36E24E8C4}" type="presParOf" srcId="{201649B2-2D7A-4DDB-8FA5-996364587F1C}" destId="{E40F8EF2-8B30-4AEB-BC10-FBBA0812C4B0}" srcOrd="0" destOrd="0" presId="urn:microsoft.com/office/officeart/2005/8/layout/hierarchy1"/>
    <dgm:cxn modelId="{F7C317DD-F792-4D74-9AF9-68B7C0E7E7D1}" type="presParOf" srcId="{E40F8EF2-8B30-4AEB-BC10-FBBA0812C4B0}" destId="{3211B69A-A74F-479F-9A45-2B2A9AF5983E}" srcOrd="0" destOrd="0" presId="urn:microsoft.com/office/officeart/2005/8/layout/hierarchy1"/>
    <dgm:cxn modelId="{866DDB4B-C7E7-4932-A2A9-E2AABD039E9B}" type="presParOf" srcId="{3211B69A-A74F-479F-9A45-2B2A9AF5983E}" destId="{55FCA4AD-B2AA-4B02-BAC0-7064DC575E6D}" srcOrd="0" destOrd="0" presId="urn:microsoft.com/office/officeart/2005/8/layout/hierarchy1"/>
    <dgm:cxn modelId="{5D031AA1-ADA8-432C-AF10-C304571B9250}" type="presParOf" srcId="{3211B69A-A74F-479F-9A45-2B2A9AF5983E}" destId="{1B1ACBDD-A9E2-4894-9CB5-8DECA04AF254}" srcOrd="1" destOrd="0" presId="urn:microsoft.com/office/officeart/2005/8/layout/hierarchy1"/>
    <dgm:cxn modelId="{A36298BC-93BD-46EE-B891-62570122F9B0}" type="presParOf" srcId="{E40F8EF2-8B30-4AEB-BC10-FBBA0812C4B0}" destId="{099D0C32-05E1-4104-BD35-E845A87AEBC8}" srcOrd="1" destOrd="0" presId="urn:microsoft.com/office/officeart/2005/8/layout/hierarchy1"/>
    <dgm:cxn modelId="{B0B0140C-C38D-4CFD-8875-277F832BEA06}" type="presParOf" srcId="{201649B2-2D7A-4DDB-8FA5-996364587F1C}" destId="{E9F57BB4-155A-4225-A008-01B0D5935A5F}" srcOrd="1" destOrd="0" presId="urn:microsoft.com/office/officeart/2005/8/layout/hierarchy1"/>
    <dgm:cxn modelId="{79379384-6F08-4149-887A-B733B905C4B8}" type="presParOf" srcId="{E9F57BB4-155A-4225-A008-01B0D5935A5F}" destId="{49B5CE36-2D66-4F1B-8CB3-6C61CE2CDD6C}" srcOrd="0" destOrd="0" presId="urn:microsoft.com/office/officeart/2005/8/layout/hierarchy1"/>
    <dgm:cxn modelId="{3601816F-ED9A-480A-9CAA-541F3D335303}" type="presParOf" srcId="{49B5CE36-2D66-4F1B-8CB3-6C61CE2CDD6C}" destId="{97A32CD7-04F8-4356-B3BC-70BE084100A9}" srcOrd="0" destOrd="0" presId="urn:microsoft.com/office/officeart/2005/8/layout/hierarchy1"/>
    <dgm:cxn modelId="{8AECC52F-7BAE-45FE-8299-528247F38044}" type="presParOf" srcId="{49B5CE36-2D66-4F1B-8CB3-6C61CE2CDD6C}" destId="{D0C27D56-A132-49F4-A62D-D3DE66D1F5E4}" srcOrd="1" destOrd="0" presId="urn:microsoft.com/office/officeart/2005/8/layout/hierarchy1"/>
    <dgm:cxn modelId="{D608A45A-8AA6-41A7-B65F-C32A6F22EFC1}" type="presParOf" srcId="{E9F57BB4-155A-4225-A008-01B0D5935A5F}" destId="{0855272E-49D5-4A6D-B122-29597AEF3BFC}" srcOrd="1" destOrd="0" presId="urn:microsoft.com/office/officeart/2005/8/layout/hierarchy1"/>
    <dgm:cxn modelId="{9E225FA6-F59A-4A4F-B095-73EC3E5607F8}" type="presParOf" srcId="{201649B2-2D7A-4DDB-8FA5-996364587F1C}" destId="{0DCDDE30-BF2F-4C6C-899C-4FB10DC1AC31}" srcOrd="2" destOrd="0" presId="urn:microsoft.com/office/officeart/2005/8/layout/hierarchy1"/>
    <dgm:cxn modelId="{D865AE1A-A603-4AC9-A614-5FC93974B6BB}" type="presParOf" srcId="{0DCDDE30-BF2F-4C6C-899C-4FB10DC1AC31}" destId="{F3616167-DFDF-42BB-AAB9-24454A1FDCB1}" srcOrd="0" destOrd="0" presId="urn:microsoft.com/office/officeart/2005/8/layout/hierarchy1"/>
    <dgm:cxn modelId="{0C0FA7BF-9B2F-482A-B489-717BB865ACBA}" type="presParOf" srcId="{F3616167-DFDF-42BB-AAB9-24454A1FDCB1}" destId="{8B80AC36-FFD3-44D0-878C-8C17A4BF6443}" srcOrd="0" destOrd="0" presId="urn:microsoft.com/office/officeart/2005/8/layout/hierarchy1"/>
    <dgm:cxn modelId="{AA03F524-2204-4B7F-80BB-E682FAC6D6E0}" type="presParOf" srcId="{F3616167-DFDF-42BB-AAB9-24454A1FDCB1}" destId="{8AFB3340-5C75-41C5-B912-BE5C26782167}" srcOrd="1" destOrd="0" presId="urn:microsoft.com/office/officeart/2005/8/layout/hierarchy1"/>
    <dgm:cxn modelId="{9035EA61-CD67-42FA-82F1-1CB00303D086}" type="presParOf" srcId="{0DCDDE30-BF2F-4C6C-899C-4FB10DC1AC31}" destId="{7B1C4C5C-A55D-49A1-8E99-DA5491863171}" srcOrd="1" destOrd="0" presId="urn:microsoft.com/office/officeart/2005/8/layout/hierarchy1"/>
    <dgm:cxn modelId="{41EF1F60-94B7-448A-A527-AA833D041932}" type="presParOf" srcId="{201649B2-2D7A-4DDB-8FA5-996364587F1C}" destId="{B22D5825-2161-40C4-850E-0D40814B7585}" srcOrd="3" destOrd="0" presId="urn:microsoft.com/office/officeart/2005/8/layout/hierarchy1"/>
    <dgm:cxn modelId="{86B1F173-571F-404B-910C-14CD3646CB22}" type="presParOf" srcId="{B22D5825-2161-40C4-850E-0D40814B7585}" destId="{4883CC7B-D437-4C8F-BB91-FD9A35CBF7E6}" srcOrd="0" destOrd="0" presId="urn:microsoft.com/office/officeart/2005/8/layout/hierarchy1"/>
    <dgm:cxn modelId="{7971C364-3837-4567-A7FF-A17A60CA82BD}" type="presParOf" srcId="{4883CC7B-D437-4C8F-BB91-FD9A35CBF7E6}" destId="{C2629D02-9AF0-41EF-9BC1-A43CFDCD09C3}" srcOrd="0" destOrd="0" presId="urn:microsoft.com/office/officeart/2005/8/layout/hierarchy1"/>
    <dgm:cxn modelId="{91921BD3-0A08-4F7C-A401-63DBF694C207}" type="presParOf" srcId="{4883CC7B-D437-4C8F-BB91-FD9A35CBF7E6}" destId="{FF8CF27C-959C-4826-93FF-BAD53DBEDE1F}" srcOrd="1" destOrd="0" presId="urn:microsoft.com/office/officeart/2005/8/layout/hierarchy1"/>
    <dgm:cxn modelId="{1031F012-480D-44B0-89D3-78893AD6591C}" type="presParOf" srcId="{B22D5825-2161-40C4-850E-0D40814B7585}" destId="{9B227718-6D1D-4CBF-A715-B5D718D4CB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0BDE1-1A16-442E-B5D2-5B64FB17E305}">
      <dsp:nvSpPr>
        <dsp:cNvPr id="0" name=""/>
        <dsp:cNvSpPr/>
      </dsp:nvSpPr>
      <dsp:spPr>
        <a:xfrm>
          <a:off x="651184" y="247552"/>
          <a:ext cx="1480334" cy="14803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3EEA3-9ED5-4173-9293-08D593128CC4}">
      <dsp:nvSpPr>
        <dsp:cNvPr id="0" name=""/>
        <dsp:cNvSpPr/>
      </dsp:nvSpPr>
      <dsp:spPr>
        <a:xfrm>
          <a:off x="966666" y="563033"/>
          <a:ext cx="849372" cy="8493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05C24-B141-4F05-B54A-A2CAA1D1ECF8}">
      <dsp:nvSpPr>
        <dsp:cNvPr id="0" name=""/>
        <dsp:cNvSpPr/>
      </dsp:nvSpPr>
      <dsp:spPr>
        <a:xfrm>
          <a:off x="177963" y="2188974"/>
          <a:ext cx="242677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600" b="0" i="0" kern="1200"/>
            <a:t>1.Перечень областей деятельности</a:t>
          </a:r>
          <a:endParaRPr lang="en-US" sz="1600" kern="1200"/>
        </a:p>
      </dsp:txBody>
      <dsp:txXfrm>
        <a:off x="177963" y="2188974"/>
        <a:ext cx="2426778" cy="720000"/>
      </dsp:txXfrm>
    </dsp:sp>
    <dsp:sp modelId="{315D5CD0-034A-4A6D-BAFF-A2F9337F516E}">
      <dsp:nvSpPr>
        <dsp:cNvPr id="0" name=""/>
        <dsp:cNvSpPr/>
      </dsp:nvSpPr>
      <dsp:spPr>
        <a:xfrm>
          <a:off x="3502649" y="247552"/>
          <a:ext cx="1480334" cy="14803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E5791-294E-491B-81D3-E6A2C4ECFCB3}">
      <dsp:nvSpPr>
        <dsp:cNvPr id="0" name=""/>
        <dsp:cNvSpPr/>
      </dsp:nvSpPr>
      <dsp:spPr>
        <a:xfrm>
          <a:off x="3818130" y="563033"/>
          <a:ext cx="849372" cy="8493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47351-9C53-4B9E-98EC-3D3DBCCF6F28}">
      <dsp:nvSpPr>
        <dsp:cNvPr id="0" name=""/>
        <dsp:cNvSpPr/>
      </dsp:nvSpPr>
      <dsp:spPr>
        <a:xfrm>
          <a:off x="3029427" y="2188974"/>
          <a:ext cx="242677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600" b="0" i="0" kern="1200"/>
            <a:t>2.Возможные карьерные пути</a:t>
          </a:r>
          <a:endParaRPr lang="en-US" sz="1600" kern="1200"/>
        </a:p>
      </dsp:txBody>
      <dsp:txXfrm>
        <a:off x="3029427" y="2188974"/>
        <a:ext cx="2426778" cy="720000"/>
      </dsp:txXfrm>
    </dsp:sp>
    <dsp:sp modelId="{BD27A298-DB62-4B6E-84A3-DEFB131E81B6}">
      <dsp:nvSpPr>
        <dsp:cNvPr id="0" name=""/>
        <dsp:cNvSpPr/>
      </dsp:nvSpPr>
      <dsp:spPr>
        <a:xfrm>
          <a:off x="6354113" y="247552"/>
          <a:ext cx="1480334" cy="14803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043EC-7D29-4CD3-BE99-1D2B4143E863}">
      <dsp:nvSpPr>
        <dsp:cNvPr id="0" name=""/>
        <dsp:cNvSpPr/>
      </dsp:nvSpPr>
      <dsp:spPr>
        <a:xfrm>
          <a:off x="6669594" y="563033"/>
          <a:ext cx="849372" cy="8493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46475-C50C-4F36-996F-9E5FF8F7300A}">
      <dsp:nvSpPr>
        <dsp:cNvPr id="0" name=""/>
        <dsp:cNvSpPr/>
      </dsp:nvSpPr>
      <dsp:spPr>
        <a:xfrm>
          <a:off x="5880891" y="2188974"/>
          <a:ext cx="242677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600" b="0" i="0" kern="1200"/>
            <a:t>3.Перечень необходимых компетенций</a:t>
          </a:r>
          <a:endParaRPr lang="en-US" sz="1600" kern="1200"/>
        </a:p>
      </dsp:txBody>
      <dsp:txXfrm>
        <a:off x="5880891" y="2188974"/>
        <a:ext cx="2426778" cy="720000"/>
      </dsp:txXfrm>
    </dsp:sp>
    <dsp:sp modelId="{9DFE844D-86FB-452B-A122-A74D8716C9E9}">
      <dsp:nvSpPr>
        <dsp:cNvPr id="0" name=""/>
        <dsp:cNvSpPr/>
      </dsp:nvSpPr>
      <dsp:spPr>
        <a:xfrm>
          <a:off x="2076917" y="3515669"/>
          <a:ext cx="1480334" cy="14803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16910-5A51-4E3F-B9D2-2F6587E84A66}">
      <dsp:nvSpPr>
        <dsp:cNvPr id="0" name=""/>
        <dsp:cNvSpPr/>
      </dsp:nvSpPr>
      <dsp:spPr>
        <a:xfrm>
          <a:off x="2392398" y="3831150"/>
          <a:ext cx="849372" cy="8493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0A5C9-B67D-4224-BD2E-E963F0FCEADA}">
      <dsp:nvSpPr>
        <dsp:cNvPr id="0" name=""/>
        <dsp:cNvSpPr/>
      </dsp:nvSpPr>
      <dsp:spPr>
        <a:xfrm>
          <a:off x="1603695" y="5457091"/>
          <a:ext cx="242677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600" b="0" i="0" kern="1200"/>
            <a:t>4.Ориентировочные зарплатные вилки</a:t>
          </a:r>
          <a:endParaRPr lang="en-US" sz="1600" kern="1200"/>
        </a:p>
      </dsp:txBody>
      <dsp:txXfrm>
        <a:off x="1603695" y="5457091"/>
        <a:ext cx="2426778" cy="720000"/>
      </dsp:txXfrm>
    </dsp:sp>
    <dsp:sp modelId="{3F5C9B3C-212F-4EA2-8975-7043EE539C03}">
      <dsp:nvSpPr>
        <dsp:cNvPr id="0" name=""/>
        <dsp:cNvSpPr/>
      </dsp:nvSpPr>
      <dsp:spPr>
        <a:xfrm>
          <a:off x="4928381" y="3515669"/>
          <a:ext cx="1480334" cy="14803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FB675-ED25-46E5-A67A-5FA0D3E33FD6}">
      <dsp:nvSpPr>
        <dsp:cNvPr id="0" name=""/>
        <dsp:cNvSpPr/>
      </dsp:nvSpPr>
      <dsp:spPr>
        <a:xfrm>
          <a:off x="5243862" y="3831150"/>
          <a:ext cx="849372" cy="84937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51A60-0D5E-476F-872D-1BAFE867679D}">
      <dsp:nvSpPr>
        <dsp:cNvPr id="0" name=""/>
        <dsp:cNvSpPr/>
      </dsp:nvSpPr>
      <dsp:spPr>
        <a:xfrm>
          <a:off x="4455159" y="5457091"/>
          <a:ext cx="242677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600" b="0" i="0" kern="1200" dirty="0"/>
            <a:t>5. </a:t>
          </a:r>
          <a:r>
            <a:rPr lang="ru-RU" sz="1600" b="0" i="0" kern="1200"/>
            <a:t>возможные работодатели</a:t>
          </a:r>
          <a:endParaRPr lang="en-US" sz="1600" kern="1200" dirty="0"/>
        </a:p>
      </dsp:txBody>
      <dsp:txXfrm>
        <a:off x="4455159" y="5457091"/>
        <a:ext cx="2426778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CA4AD-B2AA-4B02-BAC0-7064DC575E6D}">
      <dsp:nvSpPr>
        <dsp:cNvPr id="0" name=""/>
        <dsp:cNvSpPr/>
      </dsp:nvSpPr>
      <dsp:spPr>
        <a:xfrm>
          <a:off x="30404" y="1843294"/>
          <a:ext cx="3550032" cy="326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ACBDD-A9E2-4894-9CB5-8DECA04AF254}">
      <dsp:nvSpPr>
        <dsp:cNvPr id="0" name=""/>
        <dsp:cNvSpPr/>
      </dsp:nvSpPr>
      <dsp:spPr>
        <a:xfrm>
          <a:off x="424852" y="2218019"/>
          <a:ext cx="3550032" cy="326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/>
            <a:t>Способен профессионально и грамотно осуществлять консультации в сфере финансового законодательства и правовое сопровождение финансовых операций и сделок </a:t>
          </a:r>
          <a:endParaRPr lang="en-US" sz="2000" kern="1200" dirty="0"/>
        </a:p>
      </dsp:txBody>
      <dsp:txXfrm>
        <a:off x="520335" y="2313502"/>
        <a:ext cx="3359066" cy="3069069"/>
      </dsp:txXfrm>
    </dsp:sp>
    <dsp:sp modelId="{97A32CD7-04F8-4356-B3BC-70BE084100A9}">
      <dsp:nvSpPr>
        <dsp:cNvPr id="0" name=""/>
        <dsp:cNvSpPr/>
      </dsp:nvSpPr>
      <dsp:spPr>
        <a:xfrm>
          <a:off x="4325773" y="1857811"/>
          <a:ext cx="3550032" cy="326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27D56-A132-49F4-A62D-D3DE66D1F5E4}">
      <dsp:nvSpPr>
        <dsp:cNvPr id="0" name=""/>
        <dsp:cNvSpPr/>
      </dsp:nvSpPr>
      <dsp:spPr>
        <a:xfrm>
          <a:off x="4720221" y="2232537"/>
          <a:ext cx="3550032" cy="326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/>
            <a:t>Способен </a:t>
          </a:r>
          <a:r>
            <a:rPr lang="ru-RU" sz="2000" b="0" i="0" kern="1200" dirty="0"/>
            <a:t>составлять документы для досудебного урегулирования финансовых, инвестиционных, банковских, налоговых, таможенных споров и организации судебной защиты по финансовым вопросам</a:t>
          </a:r>
          <a:endParaRPr lang="en-US" sz="2000" kern="1200" dirty="0"/>
        </a:p>
      </dsp:txBody>
      <dsp:txXfrm>
        <a:off x="4815704" y="2328020"/>
        <a:ext cx="3359066" cy="3069069"/>
      </dsp:txXfrm>
    </dsp:sp>
    <dsp:sp modelId="{8B80AC36-FFD3-44D0-878C-8C17A4BF6443}">
      <dsp:nvSpPr>
        <dsp:cNvPr id="0" name=""/>
        <dsp:cNvSpPr/>
      </dsp:nvSpPr>
      <dsp:spPr>
        <a:xfrm>
          <a:off x="8635592" y="1886936"/>
          <a:ext cx="3521667" cy="3230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B3340-5C75-41C5-B912-BE5C26782167}">
      <dsp:nvSpPr>
        <dsp:cNvPr id="0" name=""/>
        <dsp:cNvSpPr/>
      </dsp:nvSpPr>
      <dsp:spPr>
        <a:xfrm>
          <a:off x="9030040" y="2261662"/>
          <a:ext cx="3521667" cy="32308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/>
            <a:t>Способен правильно квалифицировать финансовые правонарушения, преступления и принимать решение о применении санкций по отношению к тому или иному хозяйствующему субъекту</a:t>
          </a:r>
          <a:endParaRPr lang="en-US" sz="2000" kern="1200" dirty="0"/>
        </a:p>
      </dsp:txBody>
      <dsp:txXfrm>
        <a:off x="9124667" y="2356289"/>
        <a:ext cx="3332413" cy="3041566"/>
      </dsp:txXfrm>
    </dsp:sp>
    <dsp:sp modelId="{C2629D02-9AF0-41EF-9BC1-A43CFDCD09C3}">
      <dsp:nvSpPr>
        <dsp:cNvPr id="0" name=""/>
        <dsp:cNvSpPr/>
      </dsp:nvSpPr>
      <dsp:spPr>
        <a:xfrm>
          <a:off x="12989785" y="1930399"/>
          <a:ext cx="3550032" cy="3163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CF27C-959C-4826-93FF-BAD53DBEDE1F}">
      <dsp:nvSpPr>
        <dsp:cNvPr id="0" name=""/>
        <dsp:cNvSpPr/>
      </dsp:nvSpPr>
      <dsp:spPr>
        <a:xfrm>
          <a:off x="13384233" y="2305124"/>
          <a:ext cx="3550032" cy="3163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/>
            <a:t>Способен использовать информационные технологии при проведении финансового, бюджетного и налогового контроля</a:t>
          </a:r>
          <a:endParaRPr lang="en-US" sz="2000" kern="1200" dirty="0"/>
        </a:p>
      </dsp:txBody>
      <dsp:txXfrm>
        <a:off x="13476875" y="2397766"/>
        <a:ext cx="3364748" cy="2977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3" name="Rectangle 172">
            <a:extLst>
              <a:ext uri="{FF2B5EF4-FFF2-40B4-BE49-F238E27FC236}">
                <a16:creationId xmlns:a16="http://schemas.microsoft.com/office/drawing/2014/main" id="{F0AED851-54B9-4765-92D2-F0BE443BE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7998" cy="102860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Google Shape;86;p1"/>
          <p:cNvSpPr txBox="1"/>
          <p:nvPr/>
        </p:nvSpPr>
        <p:spPr>
          <a:xfrm>
            <a:off x="10241280" y="868087"/>
            <a:ext cx="7109110" cy="7968343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 fontScale="25000" lnSpcReduction="20000"/>
          </a:bodyPr>
          <a:lstStyle/>
          <a:p>
            <a:pPr marL="0" marR="0" lvl="0" indent="0"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4400" b="1" i="0" u="none" strike="noStrike" kern="1200" cap="none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  <a:t>КАРЬЕРН</a:t>
            </a:r>
            <a:r>
              <a:rPr lang="ru-RU" sz="14400" b="1" i="0" u="none" strike="noStrike" kern="1200" cap="none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  <a:t>АЯ КАРТА</a:t>
            </a:r>
            <a:r>
              <a:rPr lang="en-US" sz="14400" b="1" i="0" u="none" strike="noStrike" kern="1200" cap="none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  <a:t> ВЫПУСКНИКОВ</a:t>
            </a:r>
            <a:endParaRPr lang="ru-RU" sz="14400" b="1" i="0" u="none" strike="noStrike" kern="1200" cap="none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  <a:sym typeface="Arial"/>
            </a:endParaRPr>
          </a:p>
          <a:p>
            <a:pPr marL="0" marR="0" lvl="0" indent="0"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endParaRPr lang="ru-RU" sz="14400" kern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НАПРАВЛЕНИЯ ПОДГОТОВКИ  </a:t>
            </a:r>
          </a:p>
          <a:p>
            <a:pPr marL="0" marR="0" lvl="0" indent="0"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40.03.01 «ЮРИСПРУДЕНЦИЯ»</a:t>
            </a:r>
          </a:p>
          <a:p>
            <a:pPr marL="0" marR="0" lvl="0" indent="0"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endParaRPr lang="ru-RU" sz="14400" b="1" kern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4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ФИНАНСОВО-ПРАВОВОЙ ПРОФИЛЬ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2241495" cy="10287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236" y="587829"/>
            <a:ext cx="9014049" cy="902561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190724" y="4477488"/>
            <a:ext cx="1097283" cy="101019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8" name="Rectangle 179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E6F35C-51C1-197A-E1B0-46A8491B1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025" y="895351"/>
            <a:ext cx="7620000" cy="8382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DF009C-3219-3EB2-C6CF-A240D74C60FF}"/>
              </a:ext>
            </a:extLst>
          </p:cNvPr>
          <p:cNvSpPr txBox="1"/>
          <p:nvPr/>
        </p:nvSpPr>
        <p:spPr>
          <a:xfrm>
            <a:off x="1854926" y="669071"/>
            <a:ext cx="141470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60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Перечень необходимых компетенций</a:t>
            </a:r>
            <a:endParaRPr lang="ru-RU" sz="60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extBox 4">
            <a:extLst>
              <a:ext uri="{FF2B5EF4-FFF2-40B4-BE49-F238E27FC236}">
                <a16:creationId xmlns:a16="http://schemas.microsoft.com/office/drawing/2014/main" id="{053A7257-607D-07E8-4DF7-7E5E13CB18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6218512"/>
              </p:ext>
            </p:extLst>
          </p:nvPr>
        </p:nvGraphicFramePr>
        <p:xfrm>
          <a:off x="493486" y="1808115"/>
          <a:ext cx="16935631" cy="7814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4037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B57392-F8EC-CE58-0A8D-AFCFB4E0F31B}"/>
              </a:ext>
            </a:extLst>
          </p:cNvPr>
          <p:cNvSpPr txBox="1"/>
          <p:nvPr/>
        </p:nvSpPr>
        <p:spPr>
          <a:xfrm>
            <a:off x="334092" y="1153886"/>
            <a:ext cx="9199418" cy="8710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Арбитражные суды /Суды общей юрисдикции 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Банки / Финансовые компании / Страхование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Промышленность 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Недвижимость / Строительство 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Здравоохранение/ Фармацевтика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Государство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alpha val="6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Управление экономической безопасности и противодействия коррупции МВД России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alpha val="6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Федеральные органы исполнительной власти 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Прокуратура /Следственный комитет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alpha val="6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EFA56E-A2C1-DF0A-B670-6D26074E7968}"/>
              </a:ext>
            </a:extLst>
          </p:cNvPr>
          <p:cNvSpPr txBox="1"/>
          <p:nvPr/>
        </p:nvSpPr>
        <p:spPr>
          <a:xfrm>
            <a:off x="3663537" y="154870"/>
            <a:ext cx="1384662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60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 panose="020B0604020202020204" pitchFamily="34" charset="0"/>
              </a:rPr>
              <a:t>Возможные работодатели</a:t>
            </a:r>
            <a:endParaRPr lang="ru-RU" sz="60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336ADC0-D06A-2D04-9FE8-8486A04C2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6338" y="3258107"/>
            <a:ext cx="9491662" cy="68150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/>
          <p:nvPr/>
        </p:nvSpPr>
        <p:spPr>
          <a:xfrm>
            <a:off x="1470116" y="1028700"/>
            <a:ext cx="15217684" cy="8229600"/>
          </a:xfrm>
          <a:prstGeom prst="rect">
            <a:avLst/>
          </a:prstGeom>
          <a:solidFill>
            <a:srgbClr val="E4D4C5">
              <a:alpha val="34901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"/>
          <p:cNvSpPr txBox="1"/>
          <p:nvPr/>
        </p:nvSpPr>
        <p:spPr>
          <a:xfrm>
            <a:off x="2292097" y="1451634"/>
            <a:ext cx="5059680" cy="873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78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34" b="1" i="1" u="none" strike="noStrike" cap="none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СОДЕРЖАНИЕ</a:t>
            </a:r>
            <a:endParaRPr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F5E3E8E-C700-0CD1-F912-5B4733E0F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5867" y="1173677"/>
            <a:ext cx="6286500" cy="4495800"/>
          </a:xfrm>
          <a:prstGeom prst="rect">
            <a:avLst/>
          </a:prstGeom>
        </p:spPr>
      </p:pic>
      <p:graphicFrame>
        <p:nvGraphicFramePr>
          <p:cNvPr id="96" name="Google Shape;94;p2">
            <a:extLst>
              <a:ext uri="{FF2B5EF4-FFF2-40B4-BE49-F238E27FC236}">
                <a16:creationId xmlns:a16="http://schemas.microsoft.com/office/drawing/2014/main" id="{C9B35C83-E8A6-AD98-B19C-B8CED4C73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2036351"/>
              </p:ext>
            </p:extLst>
          </p:nvPr>
        </p:nvGraphicFramePr>
        <p:xfrm>
          <a:off x="2157984" y="2521818"/>
          <a:ext cx="8485633" cy="642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00" cy="10287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3768FD5-DD7A-43C7-8DEA-1F5DB3CB5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7998" cy="1028699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Google Shape;102;p3"/>
          <p:cNvSpPr txBox="1"/>
          <p:nvPr/>
        </p:nvSpPr>
        <p:spPr>
          <a:xfrm>
            <a:off x="207264" y="5052211"/>
            <a:ext cx="5608320" cy="359807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i="1" u="none" strike="noStrike" kern="1200" cap="none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</a:rPr>
              <a:t>ПЕРЕЧЕНЬ ОБЛАСТЕЙ ДЕЯТЕЛЬНОСТИ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E362DE6-E6B7-C422-7026-70CB135D95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61" r="-1" b="-1"/>
          <a:stretch/>
        </p:blipFill>
        <p:spPr>
          <a:xfrm>
            <a:off x="0" y="0"/>
            <a:ext cx="18287998" cy="4731026"/>
          </a:xfrm>
          <a:custGeom>
            <a:avLst/>
            <a:gdLst/>
            <a:ahLst/>
            <a:cxnLst/>
            <a:rect l="l" t="t" r="r" b="b"/>
            <a:pathLst>
              <a:path w="12191999" h="3428999">
                <a:moveTo>
                  <a:pt x="0" y="0"/>
                </a:moveTo>
                <a:lnTo>
                  <a:pt x="12191999" y="0"/>
                </a:lnTo>
                <a:lnTo>
                  <a:pt x="12191999" y="920893"/>
                </a:lnTo>
                <a:lnTo>
                  <a:pt x="12191999" y="1514929"/>
                </a:lnTo>
                <a:lnTo>
                  <a:pt x="12191999" y="3130902"/>
                </a:lnTo>
                <a:lnTo>
                  <a:pt x="12188051" y="3131476"/>
                </a:lnTo>
                <a:cubicBezTo>
                  <a:pt x="12153000" y="3135813"/>
                  <a:pt x="12133655" y="3136025"/>
                  <a:pt x="12112012" y="3138906"/>
                </a:cubicBezTo>
                <a:cubicBezTo>
                  <a:pt x="12076970" y="3145595"/>
                  <a:pt x="12039899" y="3160769"/>
                  <a:pt x="12018752" y="3165642"/>
                </a:cubicBezTo>
                <a:lnTo>
                  <a:pt x="11985122" y="3168147"/>
                </a:lnTo>
                <a:lnTo>
                  <a:pt x="11986344" y="3172878"/>
                </a:lnTo>
                <a:lnTo>
                  <a:pt x="11973852" y="3173226"/>
                </a:lnTo>
                <a:lnTo>
                  <a:pt x="11945968" y="3173341"/>
                </a:lnTo>
                <a:cubicBezTo>
                  <a:pt x="11928568" y="3174057"/>
                  <a:pt x="11880184" y="3172923"/>
                  <a:pt x="11862470" y="3174654"/>
                </a:cubicBezTo>
                <a:cubicBezTo>
                  <a:pt x="11857360" y="3179700"/>
                  <a:pt x="11849473" y="3182451"/>
                  <a:pt x="11839688" y="3183726"/>
                </a:cubicBezTo>
                <a:lnTo>
                  <a:pt x="11818138" y="3183868"/>
                </a:lnTo>
                <a:lnTo>
                  <a:pt x="11693161" y="3196027"/>
                </a:lnTo>
                <a:lnTo>
                  <a:pt x="11675978" y="3196936"/>
                </a:lnTo>
                <a:lnTo>
                  <a:pt x="11666672" y="3201013"/>
                </a:lnTo>
                <a:cubicBezTo>
                  <a:pt x="11659568" y="3201827"/>
                  <a:pt x="11639160" y="3201301"/>
                  <a:pt x="11633348" y="3201823"/>
                </a:cubicBezTo>
                <a:lnTo>
                  <a:pt x="11631806" y="3204144"/>
                </a:lnTo>
                <a:cubicBezTo>
                  <a:pt x="11613292" y="3207852"/>
                  <a:pt x="11543654" y="3220200"/>
                  <a:pt x="11522270" y="3224070"/>
                </a:cubicBezTo>
                <a:cubicBezTo>
                  <a:pt x="11517998" y="3220503"/>
                  <a:pt x="11508432" y="3226137"/>
                  <a:pt x="11503503" y="3227361"/>
                </a:cubicBezTo>
                <a:cubicBezTo>
                  <a:pt x="11502740" y="3224959"/>
                  <a:pt x="11490808" y="3224226"/>
                  <a:pt x="11487288" y="3226364"/>
                </a:cubicBezTo>
                <a:cubicBezTo>
                  <a:pt x="11403406" y="3238085"/>
                  <a:pt x="11445394" y="3213864"/>
                  <a:pt x="11397514" y="3229209"/>
                </a:cubicBezTo>
                <a:cubicBezTo>
                  <a:pt x="11389044" y="3230225"/>
                  <a:pt x="11382180" y="3229256"/>
                  <a:pt x="11376160" y="3227461"/>
                </a:cubicBezTo>
                <a:lnTo>
                  <a:pt x="11367180" y="3223774"/>
                </a:lnTo>
                <a:lnTo>
                  <a:pt x="11332420" y="3230742"/>
                </a:lnTo>
                <a:cubicBezTo>
                  <a:pt x="11315298" y="3233171"/>
                  <a:pt x="11297277" y="3234781"/>
                  <a:pt x="11278786" y="3235517"/>
                </a:cubicBezTo>
                <a:cubicBezTo>
                  <a:pt x="11274637" y="3230607"/>
                  <a:pt x="11260123" y="3237582"/>
                  <a:pt x="11253295" y="3238964"/>
                </a:cubicBezTo>
                <a:cubicBezTo>
                  <a:pt x="11253224" y="3235757"/>
                  <a:pt x="11238096" y="3234220"/>
                  <a:pt x="11232727" y="3236871"/>
                </a:cubicBezTo>
                <a:cubicBezTo>
                  <a:pt x="11119903" y="3248332"/>
                  <a:pt x="11183388" y="3218382"/>
                  <a:pt x="11115682" y="3236341"/>
                </a:cubicBezTo>
                <a:cubicBezTo>
                  <a:pt x="11104356" y="3237278"/>
                  <a:pt x="11095858" y="3235671"/>
                  <a:pt x="11088768" y="3233017"/>
                </a:cubicBezTo>
                <a:lnTo>
                  <a:pt x="11076012" y="3226390"/>
                </a:lnTo>
                <a:lnTo>
                  <a:pt x="11066016" y="3228753"/>
                </a:lnTo>
                <a:cubicBezTo>
                  <a:pt x="11028292" y="3228939"/>
                  <a:pt x="11017169" y="3222147"/>
                  <a:pt x="10995221" y="3228989"/>
                </a:cubicBezTo>
                <a:cubicBezTo>
                  <a:pt x="10962786" y="3214768"/>
                  <a:pt x="10973708" y="3227571"/>
                  <a:pt x="10949038" y="3229747"/>
                </a:cubicBezTo>
                <a:cubicBezTo>
                  <a:pt x="10929576" y="3232582"/>
                  <a:pt x="10965306" y="3238039"/>
                  <a:pt x="10946231" y="3238844"/>
                </a:cubicBezTo>
                <a:cubicBezTo>
                  <a:pt x="10925596" y="3235173"/>
                  <a:pt x="10926566" y="3246575"/>
                  <a:pt x="10905107" y="3242085"/>
                </a:cubicBezTo>
                <a:cubicBezTo>
                  <a:pt x="10910320" y="3233495"/>
                  <a:pt x="10862761" y="3243750"/>
                  <a:pt x="10861282" y="3236246"/>
                </a:cubicBezTo>
                <a:cubicBezTo>
                  <a:pt x="10843055" y="3246977"/>
                  <a:pt x="10833897" y="3233757"/>
                  <a:pt x="10809627" y="3237064"/>
                </a:cubicBezTo>
                <a:cubicBezTo>
                  <a:pt x="10798198" y="3241124"/>
                  <a:pt x="10789952" y="3241821"/>
                  <a:pt x="10778718" y="3237455"/>
                </a:cubicBezTo>
                <a:cubicBezTo>
                  <a:pt x="10726069" y="3257219"/>
                  <a:pt x="10746866" y="3238339"/>
                  <a:pt x="10697595" y="3245939"/>
                </a:cubicBezTo>
                <a:cubicBezTo>
                  <a:pt x="10655146" y="3253933"/>
                  <a:pt x="10607026" y="3259119"/>
                  <a:pt x="10565970" y="3278201"/>
                </a:cubicBezTo>
                <a:cubicBezTo>
                  <a:pt x="10558434" y="3283608"/>
                  <a:pt x="10539930" y="3285654"/>
                  <a:pt x="10524645" y="3282773"/>
                </a:cubicBezTo>
                <a:cubicBezTo>
                  <a:pt x="10522018" y="3282276"/>
                  <a:pt x="10519582" y="3281649"/>
                  <a:pt x="10517421" y="3280913"/>
                </a:cubicBezTo>
                <a:cubicBezTo>
                  <a:pt x="10481928" y="3283832"/>
                  <a:pt x="10352108" y="3296870"/>
                  <a:pt x="10311683" y="3300288"/>
                </a:cubicBezTo>
                <a:cubicBezTo>
                  <a:pt x="10308410" y="3293342"/>
                  <a:pt x="10287968" y="3305875"/>
                  <a:pt x="10274873" y="3301423"/>
                </a:cubicBezTo>
                <a:cubicBezTo>
                  <a:pt x="10265494" y="3297516"/>
                  <a:pt x="10257104" y="3300407"/>
                  <a:pt x="10247307" y="3300714"/>
                </a:cubicBezTo>
                <a:cubicBezTo>
                  <a:pt x="10234401" y="3297643"/>
                  <a:pt x="10192308" y="3303190"/>
                  <a:pt x="10181334" y="3307168"/>
                </a:cubicBezTo>
                <a:cubicBezTo>
                  <a:pt x="10155109" y="3320992"/>
                  <a:pt x="10095518" y="3310726"/>
                  <a:pt x="10073729" y="3321318"/>
                </a:cubicBezTo>
                <a:cubicBezTo>
                  <a:pt x="10065823" y="3322872"/>
                  <a:pt x="10058087" y="3323501"/>
                  <a:pt x="10050495" y="3323554"/>
                </a:cubicBezTo>
                <a:lnTo>
                  <a:pt x="10029247" y="3322387"/>
                </a:lnTo>
                <a:lnTo>
                  <a:pt x="10023206" y="3319426"/>
                </a:lnTo>
                <a:lnTo>
                  <a:pt x="10010221" y="3320159"/>
                </a:lnTo>
                <a:lnTo>
                  <a:pt x="10006500" y="3319709"/>
                </a:lnTo>
                <a:cubicBezTo>
                  <a:pt x="9999392" y="3318836"/>
                  <a:pt x="9992376" y="3318075"/>
                  <a:pt x="9985433" y="3317775"/>
                </a:cubicBezTo>
                <a:cubicBezTo>
                  <a:pt x="9994564" y="3332623"/>
                  <a:pt x="9927872" y="3317665"/>
                  <a:pt x="9947096" y="3329673"/>
                </a:cubicBezTo>
                <a:cubicBezTo>
                  <a:pt x="9910530" y="3330603"/>
                  <a:pt x="9938422" y="3341787"/>
                  <a:pt x="9894468" y="3331125"/>
                </a:cubicBezTo>
                <a:cubicBezTo>
                  <a:pt x="9837697" y="3343266"/>
                  <a:pt x="9748207" y="3338748"/>
                  <a:pt x="9703741" y="3357170"/>
                </a:cubicBezTo>
                <a:cubicBezTo>
                  <a:pt x="9709264" y="3350136"/>
                  <a:pt x="9685337" y="3344679"/>
                  <a:pt x="9668763" y="3348169"/>
                </a:cubicBezTo>
                <a:cubicBezTo>
                  <a:pt x="9688139" y="3320571"/>
                  <a:pt x="9603232" y="3373038"/>
                  <a:pt x="9588644" y="3354205"/>
                </a:cubicBezTo>
                <a:cubicBezTo>
                  <a:pt x="9587925" y="3371689"/>
                  <a:pt x="9513642" y="3401336"/>
                  <a:pt x="9478680" y="3386990"/>
                </a:cubicBezTo>
                <a:cubicBezTo>
                  <a:pt x="9425416" y="3390492"/>
                  <a:pt x="9387699" y="3404944"/>
                  <a:pt x="9331856" y="3399166"/>
                </a:cubicBezTo>
                <a:cubicBezTo>
                  <a:pt x="9330123" y="3401505"/>
                  <a:pt x="9327283" y="3403463"/>
                  <a:pt x="9323679" y="3405145"/>
                </a:cubicBezTo>
                <a:lnTo>
                  <a:pt x="9311620" y="3409223"/>
                </a:lnTo>
                <a:lnTo>
                  <a:pt x="9309289" y="3408926"/>
                </a:lnTo>
                <a:cubicBezTo>
                  <a:pt x="9300131" y="3408873"/>
                  <a:pt x="9295442" y="3409859"/>
                  <a:pt x="9292731" y="3411301"/>
                </a:cubicBezTo>
                <a:lnTo>
                  <a:pt x="9290814" y="3413412"/>
                </a:lnTo>
                <a:lnTo>
                  <a:pt x="9279990" y="3415541"/>
                </a:lnTo>
                <a:lnTo>
                  <a:pt x="9260104" y="3421077"/>
                </a:lnTo>
                <a:lnTo>
                  <a:pt x="9255034" y="3420853"/>
                </a:lnTo>
                <a:lnTo>
                  <a:pt x="9222941" y="3427242"/>
                </a:lnTo>
                <a:lnTo>
                  <a:pt x="9221858" y="3426731"/>
                </a:lnTo>
                <a:cubicBezTo>
                  <a:pt x="9218700" y="3425733"/>
                  <a:pt x="9214983" y="3425271"/>
                  <a:pt x="9210014" y="3425917"/>
                </a:cubicBezTo>
                <a:cubicBezTo>
                  <a:pt x="9208256" y="3416158"/>
                  <a:pt x="9203342" y="3422957"/>
                  <a:pt x="9188839" y="3425728"/>
                </a:cubicBezTo>
                <a:cubicBezTo>
                  <a:pt x="9182870" y="3411188"/>
                  <a:pt x="9147335" y="3424352"/>
                  <a:pt x="9132080" y="3417886"/>
                </a:cubicBezTo>
                <a:cubicBezTo>
                  <a:pt x="9121557" y="3420249"/>
                  <a:pt x="9110321" y="3422482"/>
                  <a:pt x="9098549" y="3424480"/>
                </a:cubicBezTo>
                <a:lnTo>
                  <a:pt x="9003970" y="3425484"/>
                </a:lnTo>
                <a:lnTo>
                  <a:pt x="8904921" y="3413774"/>
                </a:lnTo>
                <a:cubicBezTo>
                  <a:pt x="8868284" y="3413519"/>
                  <a:pt x="8836559" y="3409171"/>
                  <a:pt x="8805551" y="3412237"/>
                </a:cubicBezTo>
                <a:cubicBezTo>
                  <a:pt x="8792955" y="3408854"/>
                  <a:pt x="8781083" y="3407488"/>
                  <a:pt x="8769572" y="3412551"/>
                </a:cubicBezTo>
                <a:cubicBezTo>
                  <a:pt x="8735382" y="3410862"/>
                  <a:pt x="8727105" y="3403632"/>
                  <a:pt x="8705440" y="3409271"/>
                </a:cubicBezTo>
                <a:cubicBezTo>
                  <a:pt x="8686231" y="3397576"/>
                  <a:pt x="8685094" y="3402040"/>
                  <a:pt x="8676067" y="3405389"/>
                </a:cubicBezTo>
                <a:lnTo>
                  <a:pt x="8674779" y="3405628"/>
                </a:lnTo>
                <a:lnTo>
                  <a:pt x="8672154" y="3403956"/>
                </a:lnTo>
                <a:lnTo>
                  <a:pt x="8666720" y="3403182"/>
                </a:lnTo>
                <a:lnTo>
                  <a:pt x="8651886" y="3403680"/>
                </a:lnTo>
                <a:lnTo>
                  <a:pt x="8646307" y="3404298"/>
                </a:lnTo>
                <a:cubicBezTo>
                  <a:pt x="8642465" y="3404565"/>
                  <a:pt x="8639912" y="3404534"/>
                  <a:pt x="8638145" y="3404287"/>
                </a:cubicBezTo>
                <a:lnTo>
                  <a:pt x="8637941" y="3404149"/>
                </a:lnTo>
                <a:lnTo>
                  <a:pt x="8630296" y="3404406"/>
                </a:lnTo>
                <a:cubicBezTo>
                  <a:pt x="8617394" y="3405155"/>
                  <a:pt x="8604838" y="3406180"/>
                  <a:pt x="8592887" y="3407398"/>
                </a:cubicBezTo>
                <a:cubicBezTo>
                  <a:pt x="8582781" y="3399722"/>
                  <a:pt x="8538622" y="3408789"/>
                  <a:pt x="8543455" y="3394319"/>
                </a:cubicBezTo>
                <a:cubicBezTo>
                  <a:pt x="8527334" y="3395534"/>
                  <a:pt x="8517583" y="3401542"/>
                  <a:pt x="8523012" y="3392051"/>
                </a:cubicBezTo>
                <a:cubicBezTo>
                  <a:pt x="8517705" y="3392178"/>
                  <a:pt x="8514435" y="3391372"/>
                  <a:pt x="8512093" y="3390108"/>
                </a:cubicBezTo>
                <a:lnTo>
                  <a:pt x="8511416" y="3389513"/>
                </a:lnTo>
                <a:lnTo>
                  <a:pt x="8475551" y="3392450"/>
                </a:lnTo>
                <a:lnTo>
                  <a:pt x="8470789" y="3391736"/>
                </a:lnTo>
                <a:lnTo>
                  <a:pt x="8447414" y="3395064"/>
                </a:lnTo>
                <a:lnTo>
                  <a:pt x="8435335" y="3396028"/>
                </a:lnTo>
                <a:lnTo>
                  <a:pt x="8431923" y="3397855"/>
                </a:lnTo>
                <a:cubicBezTo>
                  <a:pt x="8428239" y="3398965"/>
                  <a:pt x="8422959" y="3399444"/>
                  <a:pt x="8414099" y="3398491"/>
                </a:cubicBezTo>
                <a:lnTo>
                  <a:pt x="8412049" y="3397978"/>
                </a:lnTo>
                <a:lnTo>
                  <a:pt x="8397349" y="3400683"/>
                </a:lnTo>
                <a:cubicBezTo>
                  <a:pt x="8392615" y="3401933"/>
                  <a:pt x="8388424" y="3403524"/>
                  <a:pt x="8385030" y="3405585"/>
                </a:cubicBezTo>
                <a:cubicBezTo>
                  <a:pt x="8334977" y="3394568"/>
                  <a:pt x="8287750" y="3404648"/>
                  <a:pt x="8233422" y="3402742"/>
                </a:cubicBezTo>
                <a:cubicBezTo>
                  <a:pt x="8209936" y="3385601"/>
                  <a:pt x="8116056" y="3406588"/>
                  <a:pt x="8102569" y="3423208"/>
                </a:cubicBezTo>
                <a:cubicBezTo>
                  <a:pt x="8102264" y="3408645"/>
                  <a:pt x="8034186" y="3428475"/>
                  <a:pt x="8016625" y="3428989"/>
                </a:cubicBezTo>
                <a:cubicBezTo>
                  <a:pt x="8010771" y="3429161"/>
                  <a:pt x="8010530" y="3427186"/>
                  <a:pt x="8020284" y="3421076"/>
                </a:cubicBezTo>
                <a:cubicBezTo>
                  <a:pt x="8001623" y="3422777"/>
                  <a:pt x="7982361" y="3415208"/>
                  <a:pt x="7992871" y="3409037"/>
                </a:cubicBezTo>
                <a:cubicBezTo>
                  <a:pt x="7936181" y="3422244"/>
                  <a:pt x="7852511" y="3409112"/>
                  <a:pt x="7788452" y="3415110"/>
                </a:cubicBezTo>
                <a:cubicBezTo>
                  <a:pt x="7753529" y="3400598"/>
                  <a:pt x="7772461" y="3414025"/>
                  <a:pt x="7736237" y="3411311"/>
                </a:cubicBezTo>
                <a:cubicBezTo>
                  <a:pt x="7746145" y="3424670"/>
                  <a:pt x="7692261" y="3403816"/>
                  <a:pt x="7690279" y="3418893"/>
                </a:cubicBezTo>
                <a:cubicBezTo>
                  <a:pt x="7683750" y="3417921"/>
                  <a:pt x="7677487" y="3416505"/>
                  <a:pt x="7671219" y="3414970"/>
                </a:cubicBezTo>
                <a:lnTo>
                  <a:pt x="7667928" y="3414173"/>
                </a:lnTo>
                <a:lnTo>
                  <a:pt x="7654774" y="3413595"/>
                </a:lnTo>
                <a:lnTo>
                  <a:pt x="7651067" y="3410171"/>
                </a:lnTo>
                <a:lnTo>
                  <a:pt x="7631267" y="3406963"/>
                </a:lnTo>
                <a:cubicBezTo>
                  <a:pt x="7623851" y="3406267"/>
                  <a:pt x="7615871" y="3406106"/>
                  <a:pt x="7607053" y="3406809"/>
                </a:cubicBezTo>
                <a:cubicBezTo>
                  <a:pt x="7585359" y="3412784"/>
                  <a:pt x="7551579" y="3405461"/>
                  <a:pt x="7521027" y="3405904"/>
                </a:cubicBezTo>
                <a:lnTo>
                  <a:pt x="7506997" y="3407754"/>
                </a:lnTo>
                <a:lnTo>
                  <a:pt x="7461204" y="3404669"/>
                </a:lnTo>
                <a:cubicBezTo>
                  <a:pt x="7448169" y="3404071"/>
                  <a:pt x="7434640" y="3403756"/>
                  <a:pt x="7420396" y="3403975"/>
                </a:cubicBezTo>
                <a:lnTo>
                  <a:pt x="7393955" y="3405447"/>
                </a:lnTo>
                <a:lnTo>
                  <a:pt x="7387024" y="3404227"/>
                </a:lnTo>
                <a:cubicBezTo>
                  <a:pt x="7374952" y="3404363"/>
                  <a:pt x="7358975" y="3408656"/>
                  <a:pt x="7360398" y="3403441"/>
                </a:cubicBezTo>
                <a:lnTo>
                  <a:pt x="7346837" y="3405249"/>
                </a:lnTo>
                <a:lnTo>
                  <a:pt x="7333451" y="3401087"/>
                </a:lnTo>
                <a:cubicBezTo>
                  <a:pt x="7331985" y="3400120"/>
                  <a:pt x="7330882" y="3399091"/>
                  <a:pt x="7330179" y="3398037"/>
                </a:cubicBezTo>
                <a:lnTo>
                  <a:pt x="7311232" y="3399406"/>
                </a:lnTo>
                <a:lnTo>
                  <a:pt x="7295699" y="3396426"/>
                </a:lnTo>
                <a:lnTo>
                  <a:pt x="7282158" y="3398374"/>
                </a:lnTo>
                <a:lnTo>
                  <a:pt x="7276538" y="3397935"/>
                </a:lnTo>
                <a:lnTo>
                  <a:pt x="7262569" y="3396460"/>
                </a:lnTo>
                <a:cubicBezTo>
                  <a:pt x="7255407" y="3395426"/>
                  <a:pt x="7247392" y="3394180"/>
                  <a:pt x="7238468" y="3393183"/>
                </a:cubicBezTo>
                <a:lnTo>
                  <a:pt x="7230949" y="3392727"/>
                </a:lnTo>
                <a:lnTo>
                  <a:pt x="7214580" y="3387715"/>
                </a:lnTo>
                <a:cubicBezTo>
                  <a:pt x="7202670" y="3383926"/>
                  <a:pt x="7193296" y="3381373"/>
                  <a:pt x="7182893" y="3383429"/>
                </a:cubicBezTo>
                <a:cubicBezTo>
                  <a:pt x="7165160" y="3378534"/>
                  <a:pt x="7152772" y="3364815"/>
                  <a:pt x="7127104" y="3368475"/>
                </a:cubicBezTo>
                <a:cubicBezTo>
                  <a:pt x="7134894" y="3362260"/>
                  <a:pt x="7098599" y="3367723"/>
                  <a:pt x="7094311" y="3361339"/>
                </a:cubicBezTo>
                <a:cubicBezTo>
                  <a:pt x="7092331" y="3356198"/>
                  <a:pt x="7080860" y="3356657"/>
                  <a:pt x="7072124" y="3354762"/>
                </a:cubicBezTo>
                <a:cubicBezTo>
                  <a:pt x="7065898" y="3349511"/>
                  <a:pt x="7021942" y="3344717"/>
                  <a:pt x="7006638" y="3345473"/>
                </a:cubicBezTo>
                <a:cubicBezTo>
                  <a:pt x="6963504" y="3350697"/>
                  <a:pt x="6928807" y="3329559"/>
                  <a:pt x="6894320" y="3333192"/>
                </a:cubicBezTo>
                <a:cubicBezTo>
                  <a:pt x="6885290" y="3332697"/>
                  <a:pt x="6877803" y="3331507"/>
                  <a:pt x="6871318" y="3329892"/>
                </a:cubicBezTo>
                <a:lnTo>
                  <a:pt x="6855157" y="3324330"/>
                </a:lnTo>
                <a:cubicBezTo>
                  <a:pt x="6854956" y="3323109"/>
                  <a:pt x="6854755" y="3321887"/>
                  <a:pt x="6854555" y="3320665"/>
                </a:cubicBezTo>
                <a:lnTo>
                  <a:pt x="6842483" y="3318413"/>
                </a:lnTo>
                <a:lnTo>
                  <a:pt x="6840027" y="3317245"/>
                </a:lnTo>
                <a:cubicBezTo>
                  <a:pt x="6835354" y="3315001"/>
                  <a:pt x="6830588" y="3312868"/>
                  <a:pt x="6825185" y="3311114"/>
                </a:cubicBezTo>
                <a:cubicBezTo>
                  <a:pt x="6810331" y="3324866"/>
                  <a:pt x="6776772" y="3298463"/>
                  <a:pt x="6774755" y="3312168"/>
                </a:cubicBezTo>
                <a:cubicBezTo>
                  <a:pt x="6742477" y="3304924"/>
                  <a:pt x="6749024" y="3319870"/>
                  <a:pt x="6728129" y="3301832"/>
                </a:cubicBezTo>
                <a:cubicBezTo>
                  <a:pt x="6661764" y="3299056"/>
                  <a:pt x="6593104" y="3275946"/>
                  <a:pt x="6527587" y="3280829"/>
                </a:cubicBezTo>
                <a:cubicBezTo>
                  <a:pt x="6542935" y="3276465"/>
                  <a:pt x="6531033" y="3266920"/>
                  <a:pt x="6511742" y="3266067"/>
                </a:cubicBezTo>
                <a:cubicBezTo>
                  <a:pt x="6570025" y="3248440"/>
                  <a:pt x="6418649" y="3271458"/>
                  <a:pt x="6434953" y="3253360"/>
                </a:cubicBezTo>
                <a:cubicBezTo>
                  <a:pt x="6407781" y="3267048"/>
                  <a:pt x="6300040" y="3274313"/>
                  <a:pt x="6292331" y="3255322"/>
                </a:cubicBezTo>
                <a:cubicBezTo>
                  <a:pt x="6242057" y="3246469"/>
                  <a:pt x="6188266" y="3249680"/>
                  <a:pt x="6149913" y="3232917"/>
                </a:cubicBezTo>
                <a:cubicBezTo>
                  <a:pt x="6144898" y="3234391"/>
                  <a:pt x="6139526" y="3235322"/>
                  <a:pt x="6133930" y="3235867"/>
                </a:cubicBezTo>
                <a:lnTo>
                  <a:pt x="6117554" y="3236464"/>
                </a:lnTo>
                <a:lnTo>
                  <a:pt x="6116039" y="3235720"/>
                </a:lnTo>
                <a:cubicBezTo>
                  <a:pt x="6108393" y="3233681"/>
                  <a:pt x="6102936" y="3233437"/>
                  <a:pt x="6098459" y="3233988"/>
                </a:cubicBezTo>
                <a:lnTo>
                  <a:pt x="6093630" y="3235240"/>
                </a:lnTo>
                <a:lnTo>
                  <a:pt x="6081261" y="3234563"/>
                </a:lnTo>
                <a:lnTo>
                  <a:pt x="6056067" y="3234608"/>
                </a:lnTo>
                <a:lnTo>
                  <a:pt x="6052129" y="3233324"/>
                </a:lnTo>
                <a:lnTo>
                  <a:pt x="6015338" y="3231378"/>
                </a:lnTo>
                <a:cubicBezTo>
                  <a:pt x="6015291" y="3231165"/>
                  <a:pt x="6015245" y="3230951"/>
                  <a:pt x="6015198" y="3230737"/>
                </a:cubicBezTo>
                <a:cubicBezTo>
                  <a:pt x="6014048" y="3229257"/>
                  <a:pt x="6011617" y="3228081"/>
                  <a:pt x="6006436" y="3227508"/>
                </a:cubicBezTo>
                <a:cubicBezTo>
                  <a:pt x="6019781" y="3219395"/>
                  <a:pt x="6005305" y="3223709"/>
                  <a:pt x="5988851" y="3222735"/>
                </a:cubicBezTo>
                <a:cubicBezTo>
                  <a:pt x="6005907" y="3209918"/>
                  <a:pt x="5955918" y="3212588"/>
                  <a:pt x="5952863" y="3204137"/>
                </a:cubicBezTo>
                <a:cubicBezTo>
                  <a:pt x="5940395" y="3203711"/>
                  <a:pt x="5927517" y="3203028"/>
                  <a:pt x="5914548" y="3202041"/>
                </a:cubicBezTo>
                <a:lnTo>
                  <a:pt x="5907020" y="3201283"/>
                </a:lnTo>
                <a:cubicBezTo>
                  <a:pt x="5906995" y="3201231"/>
                  <a:pt x="5906969" y="3201180"/>
                  <a:pt x="5906944" y="3201129"/>
                </a:cubicBezTo>
                <a:cubicBezTo>
                  <a:pt x="5905471" y="3200668"/>
                  <a:pt x="5903056" y="3200308"/>
                  <a:pt x="5899155" y="3200053"/>
                </a:cubicBezTo>
                <a:lnTo>
                  <a:pt x="5893294" y="3199901"/>
                </a:lnTo>
                <a:lnTo>
                  <a:pt x="5878691" y="3198431"/>
                </a:lnTo>
                <a:lnTo>
                  <a:pt x="5874165" y="3197003"/>
                </a:lnTo>
                <a:lnTo>
                  <a:pt x="5873092" y="3195108"/>
                </a:lnTo>
                <a:lnTo>
                  <a:pt x="5871658" y="3195162"/>
                </a:lnTo>
                <a:cubicBezTo>
                  <a:pt x="5860152" y="3197097"/>
                  <a:pt x="5855231" y="3201097"/>
                  <a:pt x="5846928" y="3187725"/>
                </a:cubicBezTo>
                <a:cubicBezTo>
                  <a:pt x="5821379" y="3190142"/>
                  <a:pt x="5819686" y="3182343"/>
                  <a:pt x="5788468" y="3176316"/>
                </a:cubicBezTo>
                <a:cubicBezTo>
                  <a:pt x="5773119" y="3179521"/>
                  <a:pt x="5762947" y="3176704"/>
                  <a:pt x="5753823" y="3171919"/>
                </a:cubicBezTo>
                <a:cubicBezTo>
                  <a:pt x="5721557" y="3170726"/>
                  <a:pt x="5694983" y="3162549"/>
                  <a:pt x="5660194" y="3157536"/>
                </a:cubicBezTo>
                <a:cubicBezTo>
                  <a:pt x="5619608" y="3159495"/>
                  <a:pt x="5604384" y="3146636"/>
                  <a:pt x="5567188" y="3141325"/>
                </a:cubicBezTo>
                <a:cubicBezTo>
                  <a:pt x="5530345" y="3148235"/>
                  <a:pt x="5543868" y="3129416"/>
                  <a:pt x="5526178" y="3123274"/>
                </a:cubicBezTo>
                <a:lnTo>
                  <a:pt x="5520866" y="3122322"/>
                </a:lnTo>
                <a:lnTo>
                  <a:pt x="5506009" y="3122332"/>
                </a:lnTo>
                <a:lnTo>
                  <a:pt x="5500363" y="3122766"/>
                </a:lnTo>
                <a:cubicBezTo>
                  <a:pt x="5496497" y="3122905"/>
                  <a:pt x="5493953" y="3122792"/>
                  <a:pt x="5492228" y="3122486"/>
                </a:cubicBezTo>
                <a:lnTo>
                  <a:pt x="5492044" y="3122342"/>
                </a:lnTo>
                <a:lnTo>
                  <a:pt x="5484386" y="3122347"/>
                </a:lnTo>
                <a:cubicBezTo>
                  <a:pt x="5471420" y="3122670"/>
                  <a:pt x="5458764" y="3123280"/>
                  <a:pt x="5446679" y="3124105"/>
                </a:cubicBezTo>
                <a:cubicBezTo>
                  <a:pt x="5437659" y="3116107"/>
                  <a:pt x="5392392" y="3123709"/>
                  <a:pt x="5399188" y="3109418"/>
                </a:cubicBezTo>
                <a:cubicBezTo>
                  <a:pt x="5382948" y="3110102"/>
                  <a:pt x="5372407" y="3115781"/>
                  <a:pt x="5379117" y="3106482"/>
                </a:cubicBezTo>
                <a:cubicBezTo>
                  <a:pt x="5373809" y="3106435"/>
                  <a:pt x="5370660" y="3105521"/>
                  <a:pt x="5368499" y="3104181"/>
                </a:cubicBezTo>
                <a:lnTo>
                  <a:pt x="5367902" y="3103566"/>
                </a:lnTo>
                <a:lnTo>
                  <a:pt x="5331747" y="3105319"/>
                </a:lnTo>
                <a:lnTo>
                  <a:pt x="5327095" y="3104450"/>
                </a:lnTo>
                <a:lnTo>
                  <a:pt x="5303337" y="3107003"/>
                </a:lnTo>
                <a:lnTo>
                  <a:pt x="5291164" y="3107570"/>
                </a:lnTo>
                <a:lnTo>
                  <a:pt x="5287515" y="3109282"/>
                </a:lnTo>
                <a:cubicBezTo>
                  <a:pt x="5283689" y="3110269"/>
                  <a:pt x="5278356" y="3110573"/>
                  <a:pt x="5269654" y="3109330"/>
                </a:cubicBezTo>
                <a:lnTo>
                  <a:pt x="5267681" y="3108752"/>
                </a:lnTo>
                <a:lnTo>
                  <a:pt x="5252655" y="3110969"/>
                </a:lnTo>
                <a:cubicBezTo>
                  <a:pt x="5247766" y="3112062"/>
                  <a:pt x="5243369" y="3113511"/>
                  <a:pt x="5239703" y="3115460"/>
                </a:cubicBezTo>
                <a:cubicBezTo>
                  <a:pt x="5191311" y="3102811"/>
                  <a:pt x="5142849" y="3111324"/>
                  <a:pt x="5088947" y="3107634"/>
                </a:cubicBezTo>
                <a:cubicBezTo>
                  <a:pt x="5027989" y="3108214"/>
                  <a:pt x="4985627" y="3110432"/>
                  <a:pt x="4945514" y="3110162"/>
                </a:cubicBezTo>
                <a:cubicBezTo>
                  <a:pt x="4926678" y="3111245"/>
                  <a:pt x="4789238" y="3111826"/>
                  <a:pt x="4800559" y="3106010"/>
                </a:cubicBezTo>
                <a:cubicBezTo>
                  <a:pt x="4742239" y="3117333"/>
                  <a:pt x="4708324" y="3101468"/>
                  <a:pt x="4643642" y="3105351"/>
                </a:cubicBezTo>
                <a:cubicBezTo>
                  <a:pt x="4610808" y="3089712"/>
                  <a:pt x="4627845" y="3103743"/>
                  <a:pt x="4592107" y="3099840"/>
                </a:cubicBezTo>
                <a:cubicBezTo>
                  <a:pt x="4600157" y="3113506"/>
                  <a:pt x="4549287" y="3090911"/>
                  <a:pt x="4545249" y="3105899"/>
                </a:cubicBezTo>
                <a:cubicBezTo>
                  <a:pt x="4538872" y="3104716"/>
                  <a:pt x="4532825" y="3103094"/>
                  <a:pt x="4526782" y="3101355"/>
                </a:cubicBezTo>
                <a:lnTo>
                  <a:pt x="4523614" y="3100453"/>
                </a:lnTo>
                <a:lnTo>
                  <a:pt x="4510579" y="3099442"/>
                </a:lnTo>
                <a:lnTo>
                  <a:pt x="4507348" y="3095901"/>
                </a:lnTo>
                <a:lnTo>
                  <a:pt x="4348949" y="3090220"/>
                </a:lnTo>
                <a:cubicBezTo>
                  <a:pt x="4335046" y="3092487"/>
                  <a:pt x="4290056" y="3092155"/>
                  <a:pt x="4280362" y="3087618"/>
                </a:cubicBezTo>
                <a:cubicBezTo>
                  <a:pt x="4270739" y="3086627"/>
                  <a:pt x="4260237" y="3088220"/>
                  <a:pt x="4254634" y="3083366"/>
                </a:cubicBezTo>
                <a:cubicBezTo>
                  <a:pt x="4233731" y="3080512"/>
                  <a:pt x="4185859" y="3073948"/>
                  <a:pt x="4154942" y="3070490"/>
                </a:cubicBezTo>
                <a:cubicBezTo>
                  <a:pt x="4138280" y="3076599"/>
                  <a:pt x="4112117" y="3064194"/>
                  <a:pt x="4069131" y="3062612"/>
                </a:cubicBezTo>
                <a:cubicBezTo>
                  <a:pt x="4050897" y="3069679"/>
                  <a:pt x="4040160" y="3061449"/>
                  <a:pt x="4005249" y="3070810"/>
                </a:cubicBezTo>
                <a:cubicBezTo>
                  <a:pt x="4003818" y="3069842"/>
                  <a:pt x="4002032" y="3068943"/>
                  <a:pt x="3999945" y="3068139"/>
                </a:cubicBezTo>
                <a:cubicBezTo>
                  <a:pt x="3987818" y="3063468"/>
                  <a:pt x="3968381" y="3062958"/>
                  <a:pt x="3956529" y="3067000"/>
                </a:cubicBezTo>
                <a:cubicBezTo>
                  <a:pt x="3900898" y="3079382"/>
                  <a:pt x="3850463" y="3077929"/>
                  <a:pt x="3803031" y="3079823"/>
                </a:cubicBezTo>
                <a:cubicBezTo>
                  <a:pt x="3749421" y="3080464"/>
                  <a:pt x="3785521" y="3065630"/>
                  <a:pt x="3718229" y="3077134"/>
                </a:cubicBezTo>
                <a:cubicBezTo>
                  <a:pt x="3711244" y="3071611"/>
                  <a:pt x="3702770" y="3071184"/>
                  <a:pt x="3688357" y="3073468"/>
                </a:cubicBezTo>
                <a:cubicBezTo>
                  <a:pt x="3662326" y="3073378"/>
                  <a:pt x="3664937" y="3059899"/>
                  <a:pt x="3638298" y="3067494"/>
                </a:cubicBezTo>
                <a:cubicBezTo>
                  <a:pt x="3643333" y="3060328"/>
                  <a:pt x="3589079" y="3063658"/>
                  <a:pt x="3601443" y="3056355"/>
                </a:cubicBezTo>
                <a:cubicBezTo>
                  <a:pt x="3584797" y="3049384"/>
                  <a:pt x="3575923" y="3060108"/>
                  <a:pt x="3559361" y="3054005"/>
                </a:cubicBezTo>
                <a:cubicBezTo>
                  <a:pt x="3540444" y="3052269"/>
                  <a:pt x="3569896" y="3061996"/>
                  <a:pt x="3548859" y="3062094"/>
                </a:cubicBezTo>
                <a:cubicBezTo>
                  <a:pt x="3523419" y="3060901"/>
                  <a:pt x="3522848" y="3074222"/>
                  <a:pt x="3504082" y="3056779"/>
                </a:cubicBezTo>
                <a:lnTo>
                  <a:pt x="3436234" y="3047769"/>
                </a:lnTo>
                <a:cubicBezTo>
                  <a:pt x="3420764" y="3051629"/>
                  <a:pt x="3408644" y="3049227"/>
                  <a:pt x="3396914" y="3044803"/>
                </a:cubicBezTo>
                <a:cubicBezTo>
                  <a:pt x="3361398" y="3044955"/>
                  <a:pt x="3329425" y="3037856"/>
                  <a:pt x="3289720" y="3034278"/>
                </a:cubicBezTo>
                <a:cubicBezTo>
                  <a:pt x="3246348" y="3037943"/>
                  <a:pt x="3224942" y="3025667"/>
                  <a:pt x="3182509" y="3021890"/>
                </a:cubicBezTo>
                <a:cubicBezTo>
                  <a:pt x="3139731" y="3031583"/>
                  <a:pt x="3155749" y="3004773"/>
                  <a:pt x="3119879" y="3004134"/>
                </a:cubicBezTo>
                <a:cubicBezTo>
                  <a:pt x="3060941" y="3012153"/>
                  <a:pt x="3121880" y="2995117"/>
                  <a:pt x="3031656" y="2995077"/>
                </a:cubicBezTo>
                <a:cubicBezTo>
                  <a:pt x="3026453" y="2996603"/>
                  <a:pt x="3015685" y="2994367"/>
                  <a:pt x="3017018" y="2992034"/>
                </a:cubicBezTo>
                <a:cubicBezTo>
                  <a:pt x="2997245" y="2992118"/>
                  <a:pt x="2941342" y="2976346"/>
                  <a:pt x="2913012" y="2978042"/>
                </a:cubicBezTo>
                <a:cubicBezTo>
                  <a:pt x="2858481" y="2969139"/>
                  <a:pt x="2831094" y="2979433"/>
                  <a:pt x="2791382" y="2975899"/>
                </a:cubicBezTo>
                <a:cubicBezTo>
                  <a:pt x="2745836" y="2966063"/>
                  <a:pt x="2719288" y="2957529"/>
                  <a:pt x="2639738" y="2936567"/>
                </a:cubicBezTo>
                <a:lnTo>
                  <a:pt x="2369741" y="2876435"/>
                </a:lnTo>
                <a:cubicBezTo>
                  <a:pt x="2269614" y="2832081"/>
                  <a:pt x="2140023" y="2856176"/>
                  <a:pt x="2078755" y="2852909"/>
                </a:cubicBezTo>
                <a:cubicBezTo>
                  <a:pt x="2053362" y="2866100"/>
                  <a:pt x="2032778" y="2851474"/>
                  <a:pt x="2002128" y="2856835"/>
                </a:cubicBezTo>
                <a:cubicBezTo>
                  <a:pt x="1933939" y="2859736"/>
                  <a:pt x="1866254" y="2874726"/>
                  <a:pt x="1777746" y="2864566"/>
                </a:cubicBezTo>
                <a:cubicBezTo>
                  <a:pt x="1737851" y="2905864"/>
                  <a:pt x="1634115" y="2880970"/>
                  <a:pt x="1549425" y="2904556"/>
                </a:cubicBezTo>
                <a:cubicBezTo>
                  <a:pt x="1500265" y="2909373"/>
                  <a:pt x="1423030" y="2888862"/>
                  <a:pt x="1405992" y="2911144"/>
                </a:cubicBezTo>
                <a:cubicBezTo>
                  <a:pt x="1383494" y="2897507"/>
                  <a:pt x="1362438" y="2919536"/>
                  <a:pt x="1337848" y="2921491"/>
                </a:cubicBezTo>
                <a:cubicBezTo>
                  <a:pt x="1318218" y="2912820"/>
                  <a:pt x="1308478" y="2920319"/>
                  <a:pt x="1290645" y="2921985"/>
                </a:cubicBezTo>
                <a:cubicBezTo>
                  <a:pt x="1282569" y="2916637"/>
                  <a:pt x="1267476" y="2916916"/>
                  <a:pt x="1262341" y="2923190"/>
                </a:cubicBezTo>
                <a:cubicBezTo>
                  <a:pt x="1269627" y="2937654"/>
                  <a:pt x="1217209" y="2930439"/>
                  <a:pt x="1213314" y="2940415"/>
                </a:cubicBezTo>
                <a:cubicBezTo>
                  <a:pt x="1182890" y="2942495"/>
                  <a:pt x="1050782" y="2929830"/>
                  <a:pt x="1028405" y="2945799"/>
                </a:cubicBezTo>
                <a:cubicBezTo>
                  <a:pt x="966896" y="2953381"/>
                  <a:pt x="877997" y="2927977"/>
                  <a:pt x="851857" y="2928423"/>
                </a:cubicBezTo>
                <a:cubicBezTo>
                  <a:pt x="825919" y="2899251"/>
                  <a:pt x="699677" y="2976135"/>
                  <a:pt x="588681" y="2977769"/>
                </a:cubicBezTo>
                <a:cubicBezTo>
                  <a:pt x="573724" y="2974953"/>
                  <a:pt x="565729" y="2974991"/>
                  <a:pt x="561717" y="2981641"/>
                </a:cubicBezTo>
                <a:cubicBezTo>
                  <a:pt x="532860" y="2985482"/>
                  <a:pt x="475932" y="2991762"/>
                  <a:pt x="415541" y="3000819"/>
                </a:cubicBezTo>
                <a:cubicBezTo>
                  <a:pt x="370154" y="3008289"/>
                  <a:pt x="146634" y="3001788"/>
                  <a:pt x="86183" y="3009699"/>
                </a:cubicBezTo>
                <a:lnTo>
                  <a:pt x="0" y="3044978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94214D-9AA5-8C4A-2E1C-FA716887FFC0}"/>
              </a:ext>
            </a:extLst>
          </p:cNvPr>
          <p:cNvSpPr txBox="1"/>
          <p:nvPr/>
        </p:nvSpPr>
        <p:spPr>
          <a:xfrm>
            <a:off x="8182100" y="5467463"/>
            <a:ext cx="9440882" cy="4819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7C2CC7-029C-661D-BDB3-48428AA9B8F2}"/>
              </a:ext>
            </a:extLst>
          </p:cNvPr>
          <p:cNvSpPr txBox="1"/>
          <p:nvPr/>
        </p:nvSpPr>
        <p:spPr>
          <a:xfrm>
            <a:off x="5693664" y="4389120"/>
            <a:ext cx="12387072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Выпускники финансово-правового  профиля  могут:</a:t>
            </a:r>
          </a:p>
          <a:p>
            <a:pPr marL="457200" indent="-45720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консультировать по вопросам финансового права;</a:t>
            </a:r>
          </a:p>
          <a:p>
            <a:pPr marL="457200" indent="-45720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 и защищать интересы отдельных физических, юридических лиц, государственных органов;</a:t>
            </a:r>
          </a:p>
          <a:p>
            <a:pPr marL="457200" indent="-45720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документы правового характера, осуществлять правовую экспертизу документов и нормативных актов в сфере финансового законодательства;</a:t>
            </a:r>
          </a:p>
          <a:p>
            <a:pPr marL="457200" indent="-45720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подготовку квалифицированных юридических заключений;</a:t>
            </a:r>
          </a:p>
          <a:p>
            <a:pPr marL="457200" indent="-45720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предупреждать, пресекать, выявлять, раскрывать и расследовать экономические правонарушения и преступления;</a:t>
            </a:r>
          </a:p>
          <a:p>
            <a:pPr marL="457200" indent="-45720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соблюдение финансового законодательства в деятельности государственных органов, физических и юридических лиц;</a:t>
            </a:r>
          </a:p>
          <a:p>
            <a:pPr marL="457200" indent="-45720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выступать защитником частной, государственной, муниципальной и иных форм собственности.</a:t>
            </a:r>
          </a:p>
          <a:p>
            <a:pPr marL="457200" indent="-45720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информационные технологии при проведении финансового, бюджетного и налогового контроля.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00" cy="10287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8287999" cy="3125259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C10EEB-14B6-03A9-C0DD-49981832A2AD}"/>
              </a:ext>
            </a:extLst>
          </p:cNvPr>
          <p:cNvSpPr txBox="1"/>
          <p:nvPr/>
        </p:nvSpPr>
        <p:spPr>
          <a:xfrm>
            <a:off x="1243012" y="741621"/>
            <a:ext cx="15801975" cy="1226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i="1" u="none" strike="noStrike" kern="1200" cap="none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ВОЗМОЖНЫЕ ОБЛАСТИ ДЕЯТЕЛЬНОСТИ</a:t>
            </a:r>
            <a:endParaRPr lang="en-US" sz="5400" i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oogle Shape;110;p4">
            <a:extLst>
              <a:ext uri="{FF2B5EF4-FFF2-40B4-BE49-F238E27FC236}">
                <a16:creationId xmlns:a16="http://schemas.microsoft.com/office/drawing/2014/main" id="{30DE6FD9-E7CF-0C72-5E96-381F5581CA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959002"/>
              </p:ext>
            </p:extLst>
          </p:nvPr>
        </p:nvGraphicFramePr>
        <p:xfrm>
          <a:off x="1791916" y="4078394"/>
          <a:ext cx="14704171" cy="4828056"/>
        </p:xfrm>
        <a:graphic>
          <a:graphicData uri="http://schemas.openxmlformats.org/drawingml/2006/table">
            <a:tbl>
              <a:tblPr firstRow="1" bandRow="1">
                <a:noFill/>
                <a:tableStyleId>{476C967A-38D9-4CE8-A9FA-034627F893F5}</a:tableStyleId>
              </a:tblPr>
              <a:tblGrid>
                <a:gridCol w="3246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0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5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9759">
                  <a:extLst>
                    <a:ext uri="{9D8B030D-6E8A-4147-A177-3AD203B41FA5}">
                      <a16:colId xmlns:a16="http://schemas.microsoft.com/office/drawing/2014/main" val="272528444"/>
                    </a:ext>
                  </a:extLst>
                </a:gridCol>
              </a:tblGrid>
              <a:tr h="1659648">
                <a:tc>
                  <a:txBody>
                    <a:bodyPr/>
                    <a:lstStyle/>
                    <a:p>
                      <a:pPr algn="ctr" rtl="0"/>
                      <a:r>
                        <a:rPr lang="ru-RU" sz="3300" b="1" i="0" u="none" strike="noStrike" cap="none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Юрист/</a:t>
                      </a:r>
                    </a:p>
                    <a:p>
                      <a:pPr algn="ctr" rtl="0"/>
                      <a:r>
                        <a:rPr lang="ru-RU" sz="3300" b="1" i="0" u="none" strike="noStrike" cap="none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Специалист по инвестициям</a:t>
                      </a:r>
                    </a:p>
                  </a:txBody>
                  <a:tcPr marL="107780" marR="107780" marT="53890" marB="53890" anchor="ctr">
                    <a:solidFill>
                      <a:srgbClr val="EEE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3300" b="1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Compliance-</a:t>
                      </a:r>
                      <a:r>
                        <a:rPr lang="ru-RU" sz="3300" b="1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менеджер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3300" b="1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780" marR="107780" marT="53890" marB="53890" anchor="ctr">
                    <a:solidFill>
                      <a:srgbClr val="EEE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3300" b="1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Юрист по ВЭД</a:t>
                      </a:r>
                    </a:p>
                  </a:txBody>
                  <a:tcPr marL="107780" marR="107780" marT="53890" marB="53890" anchor="ctr">
                    <a:solidFill>
                      <a:srgbClr val="EEE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3300" b="1" i="0" u="none" strike="noStrike" cap="none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ctr"/>
                      <a:r>
                        <a:rPr lang="ru-RU" sz="3300" b="1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Таможенный юрист</a:t>
                      </a:r>
                    </a:p>
                  </a:txBody>
                  <a:tcPr marL="107780" marR="107780" marT="53890" marB="538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EE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altLang="ru-RU" sz="3300" b="1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Адвокат </a:t>
                      </a:r>
                    </a:p>
                    <a:p>
                      <a:pPr algn="ctr"/>
                      <a:endParaRPr lang="ru-RU" sz="3300" b="1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780" marR="107780" marT="53890" marB="538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EE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408">
                <a:tc>
                  <a:txBody>
                    <a:bodyPr/>
                    <a:lstStyle/>
                    <a:p>
                      <a:pPr algn="ctr"/>
                      <a:r>
                        <a:rPr lang="ru-RU" sz="3300" b="1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Юрист банковского сектора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3300" b="1" i="0" u="none" strike="noStrike" cap="none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107780" marR="107780" marT="53890" marB="53890" anchor="ctr">
                    <a:solidFill>
                      <a:srgbClr val="EEE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  <a:tabLst/>
                        <a:defRPr/>
                      </a:pPr>
                      <a:r>
                        <a:rPr lang="ru-RU" sz="3300" b="1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управления внутреннего налогового аудита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3300" b="1" i="0" u="none" strike="noStrike" cap="none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.</a:t>
                      </a:r>
                      <a:endParaRPr sz="3300" b="1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780" marR="107780" marT="53890" marB="53890" anchor="ctr">
                    <a:solidFill>
                      <a:srgbClr val="EEE4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300" b="1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Арбитражный управляющий</a:t>
                      </a:r>
                    </a:p>
                  </a:txBody>
                  <a:tcPr marL="107780" marR="107780" marT="53890" marB="53890" anchor="ctr">
                    <a:solidFill>
                      <a:srgbClr val="EEE4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300" b="1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Секретарь судебного заседания</a:t>
                      </a:r>
                    </a:p>
                  </a:txBody>
                  <a:tcPr marL="107780" marR="107780" marT="53890" marB="538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EE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33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Помощник судьи </a:t>
                      </a:r>
                    </a:p>
                    <a:p>
                      <a:pPr algn="ctr"/>
                      <a:endParaRPr lang="ru-RU" sz="33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780" marR="107780" marT="53890" marB="538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EE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/>
        </p:nvSpPr>
        <p:spPr>
          <a:xfrm>
            <a:off x="928914" y="296881"/>
            <a:ext cx="16976869" cy="654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26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КАРЬЕРНЫЙ ПУТЬ БАКАЛАВРА ФИНАНСОВО-ПРАВОГО ПРОФИЛЯ</a:t>
            </a:r>
          </a:p>
        </p:txBody>
      </p:sp>
      <p:sp>
        <p:nvSpPr>
          <p:cNvPr id="141" name="Google Shape;141;p8"/>
          <p:cNvSpPr/>
          <p:nvPr/>
        </p:nvSpPr>
        <p:spPr>
          <a:xfrm>
            <a:off x="258765" y="2176818"/>
            <a:ext cx="2772000" cy="17539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>
            <a:solidFill>
              <a:srgbClr val="E4D4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Выпускник финансово-правового профиля</a:t>
            </a:r>
            <a:endParaRPr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2" name="Google Shape;142;p8"/>
          <p:cNvSpPr/>
          <p:nvPr/>
        </p:nvSpPr>
        <p:spPr>
          <a:xfrm>
            <a:off x="602811" y="6237192"/>
            <a:ext cx="2772000" cy="18499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>
            <a:solidFill>
              <a:srgbClr val="E4D4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Юрист по финансовым спорам-фрилансер</a:t>
            </a:r>
            <a:endParaRPr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3" name="Google Shape;143;p8"/>
          <p:cNvSpPr/>
          <p:nvPr/>
        </p:nvSpPr>
        <p:spPr>
          <a:xfrm>
            <a:off x="6934200" y="2168489"/>
            <a:ext cx="2772000" cy="18216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>
            <a:solidFill>
              <a:srgbClr val="E4D4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middle - </a:t>
            </a:r>
            <a:r>
              <a:rPr lang="ru-RU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юрист/ юрисконсульт по финансовым спорам</a:t>
            </a:r>
            <a:endParaRPr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4" name="Google Shape;144;p8"/>
          <p:cNvSpPr/>
          <p:nvPr/>
        </p:nvSpPr>
        <p:spPr>
          <a:xfrm>
            <a:off x="3455718" y="2168488"/>
            <a:ext cx="2745281" cy="17741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>
            <a:solidFill>
              <a:srgbClr val="E4D4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junior</a:t>
            </a: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 - помощник юриста/м</a:t>
            </a: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ладший юрист по финансовым спорам</a:t>
            </a:r>
            <a:endParaRPr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5" name="Google Shape;145;p8"/>
          <p:cNvSpPr/>
          <p:nvPr/>
        </p:nvSpPr>
        <p:spPr>
          <a:xfrm>
            <a:off x="10286999" y="2171700"/>
            <a:ext cx="3298371" cy="19371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>
            <a:solidFill>
              <a:srgbClr val="E4D4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senior</a:t>
            </a:r>
            <a:r>
              <a:rPr lang="ru-RU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- ведущий юрист / старший юрист по финансовым спорам</a:t>
            </a:r>
            <a:endParaRPr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6" name="Google Shape;146;p8"/>
          <p:cNvSpPr/>
          <p:nvPr/>
        </p:nvSpPr>
        <p:spPr>
          <a:xfrm>
            <a:off x="4758698" y="6237191"/>
            <a:ext cx="3851901" cy="20161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>
            <a:solidFill>
              <a:srgbClr val="E4D4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Руководитель команды юристов по финансовым спорам-фрилансеров</a:t>
            </a:r>
            <a:endParaRPr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8" name="Google Shape;148;p8"/>
          <p:cNvCxnSpPr>
            <a:cxnSpLocks/>
            <a:stCxn id="141" idx="3"/>
            <a:endCxn id="144" idx="1"/>
          </p:cNvCxnSpPr>
          <p:nvPr/>
        </p:nvCxnSpPr>
        <p:spPr>
          <a:xfrm>
            <a:off x="3030765" y="3053775"/>
            <a:ext cx="424953" cy="1773"/>
          </a:xfrm>
          <a:prstGeom prst="straightConnector1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49" name="Google Shape;149;p8"/>
          <p:cNvCxnSpPr>
            <a:cxnSpLocks/>
            <a:stCxn id="144" idx="3"/>
            <a:endCxn id="143" idx="1"/>
          </p:cNvCxnSpPr>
          <p:nvPr/>
        </p:nvCxnSpPr>
        <p:spPr>
          <a:xfrm>
            <a:off x="6200999" y="3055548"/>
            <a:ext cx="733201" cy="23751"/>
          </a:xfrm>
          <a:prstGeom prst="straightConnector1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50" name="Google Shape;150;p8"/>
          <p:cNvCxnSpPr>
            <a:cxnSpLocks/>
            <a:stCxn id="143" idx="3"/>
            <a:endCxn id="145" idx="1"/>
          </p:cNvCxnSpPr>
          <p:nvPr/>
        </p:nvCxnSpPr>
        <p:spPr>
          <a:xfrm>
            <a:off x="9706200" y="3079299"/>
            <a:ext cx="580799" cy="60982"/>
          </a:xfrm>
          <a:prstGeom prst="straightConnector1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51" name="Google Shape;151;p8"/>
          <p:cNvCxnSpPr>
            <a:cxnSpLocks/>
            <a:stCxn id="141" idx="2"/>
            <a:endCxn id="142" idx="0"/>
          </p:cNvCxnSpPr>
          <p:nvPr/>
        </p:nvCxnSpPr>
        <p:spPr>
          <a:xfrm rot="16200000" flipH="1">
            <a:off x="663558" y="4911938"/>
            <a:ext cx="2306461" cy="344046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52" name="Google Shape;152;p8"/>
          <p:cNvCxnSpPr>
            <a:cxnSpLocks/>
            <a:stCxn id="142" idx="3"/>
            <a:endCxn id="146" idx="1"/>
          </p:cNvCxnSpPr>
          <p:nvPr/>
        </p:nvCxnSpPr>
        <p:spPr>
          <a:xfrm>
            <a:off x="3374811" y="7162144"/>
            <a:ext cx="1383887" cy="83127"/>
          </a:xfrm>
          <a:prstGeom prst="straightConnector1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54" name="Google Shape;154;p8"/>
          <p:cNvSpPr txBox="1"/>
          <p:nvPr/>
        </p:nvSpPr>
        <p:spPr>
          <a:xfrm>
            <a:off x="9405258" y="4504706"/>
            <a:ext cx="4049487" cy="153851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>
            <a:solidFill>
              <a:srgbClr val="E4D4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Руководитель правовой службы/ Руководитель практики (в юридической фирме</a:t>
            </a:r>
            <a:endParaRPr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5" name="Google Shape;155;p8"/>
          <p:cNvCxnSpPr>
            <a:cxnSpLocks/>
            <a:stCxn id="145" idx="3"/>
            <a:endCxn id="156" idx="1"/>
          </p:cNvCxnSpPr>
          <p:nvPr/>
        </p:nvCxnSpPr>
        <p:spPr>
          <a:xfrm flipV="1">
            <a:off x="13585370" y="2859300"/>
            <a:ext cx="1193253" cy="280981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57" name="Google Shape;157;p8"/>
          <p:cNvSpPr/>
          <p:nvPr/>
        </p:nvSpPr>
        <p:spPr>
          <a:xfrm>
            <a:off x="13991772" y="4206509"/>
            <a:ext cx="3135086" cy="154114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Директор по правовым вопросам/ Партнёр (в юридической фирме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 dirty="0"/>
          </a:p>
        </p:txBody>
      </p:sp>
      <p:cxnSp>
        <p:nvCxnSpPr>
          <p:cNvPr id="158" name="Google Shape;158;p8"/>
          <p:cNvCxnSpPr>
            <a:cxnSpLocks/>
            <a:stCxn id="154" idx="3"/>
            <a:endCxn id="157" idx="1"/>
          </p:cNvCxnSpPr>
          <p:nvPr/>
        </p:nvCxnSpPr>
        <p:spPr>
          <a:xfrm flipV="1">
            <a:off x="13454745" y="4977083"/>
            <a:ext cx="537027" cy="296881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56" name="Google Shape;156;p8"/>
          <p:cNvSpPr/>
          <p:nvPr/>
        </p:nvSpPr>
        <p:spPr>
          <a:xfrm>
            <a:off x="14778623" y="2175300"/>
            <a:ext cx="2772000" cy="13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lead -  </a:t>
            </a:r>
            <a:r>
              <a:rPr lang="ru-RU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начальник юридического отдела </a:t>
            </a:r>
            <a:endParaRPr sz="1800" dirty="0">
              <a:solidFill>
                <a:schemeClr val="bg2">
                  <a:lumMod val="60000"/>
                  <a:lumOff val="4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9" name="Google Shape;159;p8"/>
          <p:cNvCxnSpPr>
            <a:cxnSpLocks/>
            <a:stCxn id="157" idx="3"/>
            <a:endCxn id="156" idx="2"/>
          </p:cNvCxnSpPr>
          <p:nvPr/>
        </p:nvCxnSpPr>
        <p:spPr>
          <a:xfrm flipH="1" flipV="1">
            <a:off x="16164623" y="3543300"/>
            <a:ext cx="962235" cy="1433783"/>
          </a:xfrm>
          <a:prstGeom prst="bentConnector4">
            <a:avLst>
              <a:gd name="adj1" fmla="val -23757"/>
              <a:gd name="adj2" fmla="val 76872"/>
            </a:avLst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0" name="Google Shape;160;p8"/>
          <p:cNvSpPr/>
          <p:nvPr/>
        </p:nvSpPr>
        <p:spPr>
          <a:xfrm>
            <a:off x="10003230" y="6700329"/>
            <a:ext cx="3422484" cy="13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Собственник адвокатского бюро</a:t>
            </a:r>
            <a:endParaRPr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1" name="Google Shape;161;p8"/>
          <p:cNvCxnSpPr>
            <a:cxnSpLocks/>
            <a:stCxn id="146" idx="3"/>
            <a:endCxn id="160" idx="1"/>
          </p:cNvCxnSpPr>
          <p:nvPr/>
        </p:nvCxnSpPr>
        <p:spPr>
          <a:xfrm>
            <a:off x="8610599" y="7245271"/>
            <a:ext cx="1392631" cy="139058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62" name="Google Shape;162;p8"/>
          <p:cNvCxnSpPr>
            <a:cxnSpLocks/>
            <a:stCxn id="145" idx="2"/>
            <a:endCxn id="154" idx="0"/>
          </p:cNvCxnSpPr>
          <p:nvPr/>
        </p:nvCxnSpPr>
        <p:spPr>
          <a:xfrm rot="5400000">
            <a:off x="11485172" y="4053693"/>
            <a:ext cx="395844" cy="506183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0" name="Rectangle 189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00" cy="10287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6173" y="0"/>
            <a:ext cx="11131825" cy="1028699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4A6485-0552-1D50-C0E0-EFBBE81B77E5}"/>
              </a:ext>
            </a:extLst>
          </p:cNvPr>
          <p:cNvSpPr txBox="1"/>
          <p:nvPr/>
        </p:nvSpPr>
        <p:spPr>
          <a:xfrm>
            <a:off x="10066299" y="203200"/>
            <a:ext cx="7191187" cy="1996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i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ВОЗМОЖНЫЕ КАРЬЕРНЫЕ ПУТИ</a:t>
            </a:r>
          </a:p>
        </p:txBody>
      </p:sp>
      <p:pic>
        <p:nvPicPr>
          <p:cNvPr id="133" name="Picture 132" descr="Документ с графиком и ручкой">
            <a:extLst>
              <a:ext uri="{FF2B5EF4-FFF2-40B4-BE49-F238E27FC236}">
                <a16:creationId xmlns:a16="http://schemas.microsoft.com/office/drawing/2014/main" id="{3D8B20AA-4E31-D2D1-1EE8-287B83C2FD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354" r="13470"/>
          <a:stretch/>
        </p:blipFill>
        <p:spPr>
          <a:xfrm>
            <a:off x="20" y="10"/>
            <a:ext cx="10352576" cy="10286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4" name="TextBox 2">
            <a:extLst>
              <a:ext uri="{FF2B5EF4-FFF2-40B4-BE49-F238E27FC236}">
                <a16:creationId xmlns:a16="http://schemas.microsoft.com/office/drawing/2014/main" id="{87F4EACE-FEF7-858F-C82B-1390E65D14DA}"/>
              </a:ext>
            </a:extLst>
          </p:cNvPr>
          <p:cNvSpPr txBox="1"/>
          <p:nvPr/>
        </p:nvSpPr>
        <p:spPr>
          <a:xfrm>
            <a:off x="9652001" y="2177142"/>
            <a:ext cx="8084456" cy="535128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b="1" i="0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Должность junior - помощник юриста/</a:t>
            </a:r>
            <a:r>
              <a:rPr lang="en-US" sz="11200" b="1" i="0" kern="12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младший</a:t>
            </a:r>
            <a:r>
              <a:rPr lang="en-US" sz="11200" b="1" i="0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1200" b="1" i="0" kern="12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юрист</a:t>
            </a:r>
            <a:r>
              <a:rPr lang="ru-RU" sz="11200" b="1" i="0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 финансовым спорам</a:t>
            </a:r>
            <a:endParaRPr lang="en-US" sz="11200" b="0" i="0" kern="12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b="0" i="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Средняя зарплата: 30 000 - 50 000 руб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b="1" i="0" kern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b="1" i="0" kern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b="1" i="0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Должность middle - юрист/ </a:t>
            </a:r>
            <a:r>
              <a:rPr lang="en-US" sz="11200" b="1" i="0" kern="12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юрисконсульт</a:t>
            </a:r>
            <a:r>
              <a:rPr lang="ru-RU" sz="11200" b="1" i="0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 финансовым спорам</a:t>
            </a:r>
            <a:endParaRPr lang="en-US" sz="11200" b="0" i="0" kern="12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b="0" i="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Средняя зарплата: 50 000 - 100 000 руб.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b="0" i="0" kern="12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b="1" i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Должность senior - ведущий юрист / </a:t>
            </a:r>
            <a:r>
              <a:rPr lang="en-US" sz="11200" b="1" i="1" kern="12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старший</a:t>
            </a:r>
            <a:r>
              <a:rPr lang="en-US" sz="11200" b="1" i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1200" b="1" i="1" kern="12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юрист</a:t>
            </a:r>
            <a:r>
              <a:rPr lang="ru-RU" sz="11200" b="1" i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 финансовым спорам</a:t>
            </a:r>
            <a:endParaRPr lang="en-US" sz="11200" b="1" i="1" kern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b="0" i="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Средняя зарплата: от 100 000 руб.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200" b="1" i="1" kern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b="1" i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Должность lead -  начальник юридического </a:t>
            </a:r>
            <a:r>
              <a:rPr lang="en-US" sz="11200" b="1" i="1" kern="12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отдела</a:t>
            </a:r>
            <a:endParaRPr lang="en-US" sz="11200" b="1" i="1" kern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200" b="0" i="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Средняя зарплата: от 150 000 руб.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sz="11200" b="1" i="1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alibri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11200" b="1" i="1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/>
              </a:rPr>
              <a:t>Директор по правовым вопросам/ Партнёр (в юридической фирме)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11200" i="1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/>
              </a:rPr>
              <a:t>Средняя зарплата: от 250 000 руб.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sz="11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br>
              <a:rPr lang="en-US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/>
          <p:nvPr/>
        </p:nvSpPr>
        <p:spPr>
          <a:xfrm>
            <a:off x="878774" y="0"/>
            <a:ext cx="16278474" cy="57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26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01 НЕОБХОДИМЫЕ ЗНАНИЯ, НАВЫКИ И ОПЫТ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1575A0-9B13-4ED5-1663-B4FCA03C4FB8}"/>
              </a:ext>
            </a:extLst>
          </p:cNvPr>
          <p:cNvSpPr txBox="1"/>
          <p:nvPr/>
        </p:nvSpPr>
        <p:spPr>
          <a:xfrm>
            <a:off x="0" y="544287"/>
            <a:ext cx="18288000" cy="99719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200" b="1" i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</a:t>
            </a:r>
            <a:r>
              <a:rPr lang="ru-RU" sz="3200" b="1" i="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junior</a:t>
            </a:r>
            <a:r>
              <a:rPr lang="ru-RU" sz="3200" b="1" i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помощник юриста/младший юрист по финансовым спорам</a:t>
            </a:r>
            <a:endParaRPr lang="ru-RU" sz="3200" b="1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опыту работы: без опыта</a:t>
            </a: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требования: высшее (или выпускной курс) образование; знание налогового, банковского</a:t>
            </a:r>
            <a:r>
              <a:rPr lang="ru-RU" sz="24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валютного, инвестиционного административного,  международного права; гражданского, арбитражного и административного производства; навыки работы с электронными правовыми системами.</a:t>
            </a: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задачи/характеристики работы: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юридических документов (письма, запросы, ходатайства и пр.)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интересов в государственных органах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электронного и бумажного архива документов юридического отдела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 поиск судебной практики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поручений в вопросах юриспруденции.</a:t>
            </a:r>
          </a:p>
          <a:p>
            <a:pPr algn="l"/>
            <a:endParaRPr lang="ru-RU" sz="2200" b="1" i="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i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</a:t>
            </a:r>
            <a:r>
              <a:rPr lang="ru-RU" sz="3200" b="1" i="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ru-RU" sz="3200" b="1" i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юрист/ юрисконсульт по финансовым спорам</a:t>
            </a:r>
            <a:endParaRPr lang="ru-RU" sz="3200" b="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опыту работы: от 1 года</a:t>
            </a: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требования: высшее образование; опыт судебной работы; отличные знание законодательной базы РФ; умение анализировать и работать с бухгалтерской и финансовой документацией.</a:t>
            </a: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задачи/характеристики работы: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проектов договоров/документов правового характера; правовая экспертиза проектов договоров, представляемых контрагентами, принятие мер по разрешению разногласий по проектам договоров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правовых заключений по вопросам, возникающим в деятельности организации, проектам нормативных актов, поступающим на отзыв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сотрудников компании по правовым вопросам, возникающим при исполнении договоров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актуализация нормативных актов компании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интересов компании в судах и других органах; Мониторинг изменений законодательства РФ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Учет юридической документации.</a:t>
            </a:r>
          </a:p>
          <a:p>
            <a:pPr algn="l"/>
            <a:br>
              <a:rPr lang="ru-RU" sz="1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E00B1823-53B1-62B0-FF1D-E7E8DAE67E66}"/>
              </a:ext>
            </a:extLst>
          </p:cNvPr>
          <p:cNvSpPr/>
          <p:nvPr/>
        </p:nvSpPr>
        <p:spPr>
          <a:xfrm>
            <a:off x="3150920" y="4702628"/>
            <a:ext cx="484632" cy="524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231B6B-DF60-0673-AC8D-CA8C4F7C84A5}"/>
              </a:ext>
            </a:extLst>
          </p:cNvPr>
          <p:cNvSpPr txBox="1"/>
          <p:nvPr/>
        </p:nvSpPr>
        <p:spPr>
          <a:xfrm>
            <a:off x="-595086" y="188686"/>
            <a:ext cx="17741735" cy="60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326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02 НЕОБХОДИМЫЕ ЗНАНИЯ, НАВЫКИ И ОПЫТ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881C9C-7397-AE66-B996-72CB69AD3D2C}"/>
              </a:ext>
            </a:extLst>
          </p:cNvPr>
          <p:cNvSpPr txBox="1"/>
          <p:nvPr/>
        </p:nvSpPr>
        <p:spPr>
          <a:xfrm>
            <a:off x="362857" y="1030514"/>
            <a:ext cx="17779999" cy="8925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6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</a:t>
            </a:r>
            <a:r>
              <a:rPr lang="ru-RU" sz="3600" b="1" i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senior</a:t>
            </a:r>
            <a:r>
              <a:rPr lang="ru-RU" sz="36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ведущий юрист / старший юрист по финансовым спорам</a:t>
            </a: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опыту работы: 3-6 лет</a:t>
            </a: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требования: высшее образование; опыт судебной работы; отличные знание законодательной базы РФ; умение анализировать и работать с бухгалтерской и финансовой документацией; умение выстраивать работу в коллективе.</a:t>
            </a: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задачи/характеристики работы: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действующего законодательства в деятельности компании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текущих изменений законодательства, правовой анализ и обобщение законодательства, выработка стратегий действия компании в рамках законодательства и с учетом его изменений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типовых форм договоров, используемых в деятельности компании, подготовка заключений по правовым вопросам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Переговоры с контрагентами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проведения комплексных юридических проверок компаний, включая подготовку отчета по результатам проверки</a:t>
            </a:r>
            <a:endParaRPr lang="ru-RU" sz="2400" b="0" i="0" dirty="0">
              <a:solidFill>
                <a:srgbClr val="FFFF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</a:t>
            </a:r>
            <a:r>
              <a:rPr lang="ru-RU" sz="3600" b="1" i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ru-RU" sz="36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  начальник юридического отдела</a:t>
            </a: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опыту работы: от 6 лет</a:t>
            </a: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требования: высшее образование; практика судебных дел; опыт организации или участия в организации работы юридического отдела</a:t>
            </a:r>
          </a:p>
          <a:p>
            <a:pPr algn="l"/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задачи/характеристики работы: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реализация юридической стратегии развития и корпоративного управления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группой сотрудников, распределение и постановка задач, контроль выполнения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юридическое сопровождение компании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и увеличение эффективности внутренних юридических ресурсов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 научными работами студентов</a:t>
            </a:r>
          </a:p>
          <a:p>
            <a:pPr algn="l"/>
            <a:endParaRPr kumimoji="0" lang="ru-RU" sz="2200" b="1" i="1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4AE2FC88-5E0E-9AA0-CF58-13AA18FBEE96}"/>
              </a:ext>
            </a:extLst>
          </p:cNvPr>
          <p:cNvSpPr/>
          <p:nvPr/>
        </p:nvSpPr>
        <p:spPr>
          <a:xfrm>
            <a:off x="5355773" y="667657"/>
            <a:ext cx="484632" cy="673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E0C26DE3-8BA9-C13D-9F27-93D42B829D6A}"/>
              </a:ext>
            </a:extLst>
          </p:cNvPr>
          <p:cNvSpPr/>
          <p:nvPr/>
        </p:nvSpPr>
        <p:spPr>
          <a:xfrm>
            <a:off x="5181601" y="5254171"/>
            <a:ext cx="484632" cy="688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9E3024-1E72-7E32-0676-E20097A4D5AD}"/>
              </a:ext>
            </a:extLst>
          </p:cNvPr>
          <p:cNvSpPr txBox="1"/>
          <p:nvPr/>
        </p:nvSpPr>
        <p:spPr>
          <a:xfrm>
            <a:off x="899886" y="2132803"/>
            <a:ext cx="14920686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kumimoji="0" lang="ru-RU" sz="3600" b="1" i="1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Директор по правовым вопросам/ Партнёр (в юридической фирме)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Основное отличие директора по правовым вопросам от руководителя юридического отдела состоит в том, что у него в подчинении находятся отделы, он реже занимается непосредственно юридической деятельностью, а больше управляет и участвует в принятии бизнес-решений компании.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Требования: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опыт работы от 10 лет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руководящий опыт работы от 5 лет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наличие менеджерских качеств.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3B7B24A7-668E-C192-FEB5-B8A18AECC894}"/>
              </a:ext>
            </a:extLst>
          </p:cNvPr>
          <p:cNvSpPr/>
          <p:nvPr/>
        </p:nvSpPr>
        <p:spPr>
          <a:xfrm>
            <a:off x="3904343" y="1204686"/>
            <a:ext cx="484632" cy="10219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9688BA-A6F2-AE36-8876-7D5792E0AF45}"/>
              </a:ext>
            </a:extLst>
          </p:cNvPr>
          <p:cNvSpPr txBox="1"/>
          <p:nvPr/>
        </p:nvSpPr>
        <p:spPr>
          <a:xfrm>
            <a:off x="595085" y="311533"/>
            <a:ext cx="16125371" cy="753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326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03 НЕОБХОДИМЫЕ ЗНАНИЯ, НАВЫКИ И ОПЫТ</a:t>
            </a:r>
          </a:p>
        </p:txBody>
      </p:sp>
    </p:spTree>
    <p:extLst>
      <p:ext uri="{BB962C8B-B14F-4D97-AF65-F5344CB8AC3E}">
        <p14:creationId xmlns:p14="http://schemas.microsoft.com/office/powerpoint/2010/main" val="35703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962</Words>
  <Application>Microsoft Office PowerPoint</Application>
  <PresentationFormat>Произвольный</PresentationFormat>
  <Paragraphs>132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Кузьменко Юлия Алексеевна</cp:lastModifiedBy>
  <cp:revision>23</cp:revision>
  <dcterms:created xsi:type="dcterms:W3CDTF">2006-08-16T00:00:00Z</dcterms:created>
  <dcterms:modified xsi:type="dcterms:W3CDTF">2023-04-24T12:26:48Z</dcterms:modified>
</cp:coreProperties>
</file>